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uel Ernesto Rodriguez Tudor" userId="229bcbe5b2de6f9c" providerId="LiveId" clId="{51868564-F998-4491-AC64-AF5E33C2C063}"/>
    <pc:docChg chg="custSel modSld">
      <pc:chgData name="Manuel Ernesto Rodriguez Tudor" userId="229bcbe5b2de6f9c" providerId="LiveId" clId="{51868564-F998-4491-AC64-AF5E33C2C063}" dt="2021-08-08T23:25:26.223" v="164" actId="20577"/>
      <pc:docMkLst>
        <pc:docMk/>
      </pc:docMkLst>
      <pc:sldChg chg="modSp mod">
        <pc:chgData name="Manuel Ernesto Rodriguez Tudor" userId="229bcbe5b2de6f9c" providerId="LiveId" clId="{51868564-F998-4491-AC64-AF5E33C2C063}" dt="2021-08-08T23:23:07.117" v="47" actId="20577"/>
        <pc:sldMkLst>
          <pc:docMk/>
          <pc:sldMk cId="1682844483" sldId="258"/>
        </pc:sldMkLst>
        <pc:spChg chg="mod">
          <ac:chgData name="Manuel Ernesto Rodriguez Tudor" userId="229bcbe5b2de6f9c" providerId="LiveId" clId="{51868564-F998-4491-AC64-AF5E33C2C063}" dt="2021-08-08T23:23:07.117" v="47" actId="20577"/>
          <ac:spMkLst>
            <pc:docMk/>
            <pc:sldMk cId="1682844483" sldId="258"/>
            <ac:spMk id="3" creationId="{098A98F8-3060-49A0-8BF6-E37B043AA361}"/>
          </ac:spMkLst>
        </pc:spChg>
      </pc:sldChg>
      <pc:sldChg chg="modSp mod">
        <pc:chgData name="Manuel Ernesto Rodriguez Tudor" userId="229bcbe5b2de6f9c" providerId="LiveId" clId="{51868564-F998-4491-AC64-AF5E33C2C063}" dt="2021-08-08T23:25:26.223" v="164" actId="20577"/>
        <pc:sldMkLst>
          <pc:docMk/>
          <pc:sldMk cId="2653035539" sldId="262"/>
        </pc:sldMkLst>
        <pc:spChg chg="mod">
          <ac:chgData name="Manuel Ernesto Rodriguez Tudor" userId="229bcbe5b2de6f9c" providerId="LiveId" clId="{51868564-F998-4491-AC64-AF5E33C2C063}" dt="2021-08-08T23:25:26.223" v="164" actId="20577"/>
          <ac:spMkLst>
            <pc:docMk/>
            <pc:sldMk cId="2653035539" sldId="262"/>
            <ac:spMk id="3" creationId="{2A8C273D-17EB-4F88-86E8-DD420919A98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8/8/2021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528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8/8/2021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543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8/8/2021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485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8/8/2021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631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8/8/2021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75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8/8/2021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695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8/8/2021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5228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8/8/2021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46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8/8/2021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571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8/8/2021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263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8/8/2021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674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8/8/2021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38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Vídeo 3">
            <a:extLst>
              <a:ext uri="{FF2B5EF4-FFF2-40B4-BE49-F238E27FC236}">
                <a16:creationId xmlns:a16="http://schemas.microsoft.com/office/drawing/2014/main" id="{FB2F4E0B-25CB-4E1E-B3C9-D04540BA06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59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CC700D5-9809-43F4-89D5-7DBBCB0DC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086" y="1519577"/>
            <a:ext cx="4875255" cy="434402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7163242-6303-46DC-BAC1-2A204F061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06005" y="1664838"/>
            <a:ext cx="4581293" cy="405909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05C4C40-D70E-4C4F-B228-98A0A6132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00000" flipH="1">
            <a:off x="747085" y="1272209"/>
            <a:ext cx="5147826" cy="4839241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AF58139-971D-474E-8372-0FD8178E17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4275" y="2247663"/>
            <a:ext cx="3691581" cy="2186393"/>
          </a:xfrm>
        </p:spPr>
        <p:txBody>
          <a:bodyPr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s-CL" sz="3700">
                <a:solidFill>
                  <a:schemeClr val="bg1"/>
                </a:solidFill>
              </a:rPr>
              <a:t>FILOSOFÍA DE LA MENTE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86FEC79-E600-49F7-B355-9A849FD68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1212" y="4434056"/>
            <a:ext cx="3247403" cy="678633"/>
          </a:xfrm>
        </p:spPr>
        <p:txBody>
          <a:bodyPr anchor="t">
            <a:normAutofit/>
          </a:bodyPr>
          <a:lstStyle/>
          <a:p>
            <a:pPr algn="ctr"/>
            <a:r>
              <a:rPr lang="es-CL" sz="1800" dirty="0">
                <a:solidFill>
                  <a:schemeClr val="bg1"/>
                </a:solidFill>
              </a:rPr>
              <a:t>Manuel Rodríguez T.</a:t>
            </a:r>
          </a:p>
        </p:txBody>
      </p:sp>
    </p:spTree>
    <p:extLst>
      <p:ext uri="{BB962C8B-B14F-4D97-AF65-F5344CB8AC3E}">
        <p14:creationId xmlns:p14="http://schemas.microsoft.com/office/powerpoint/2010/main" val="133854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E3156CA-4CB1-4963-A697-2DC052925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18" y="442913"/>
            <a:ext cx="5271804" cy="1639888"/>
          </a:xfrm>
        </p:spPr>
        <p:txBody>
          <a:bodyPr anchor="b">
            <a:normAutofit/>
          </a:bodyPr>
          <a:lstStyle/>
          <a:p>
            <a:r>
              <a:rPr lang="es-CL" dirty="0"/>
              <a:t>¿QUÉ ES LA MENTE?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F036F7-8579-4497-B3D2-FB346E153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519" y="2312988"/>
            <a:ext cx="5271804" cy="365125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Pensamiento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Sensación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Emoción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Conciencia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Conocimiento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Comportamiento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Lenguaje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77485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49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Uno entre la multitud">
            <a:extLst>
              <a:ext uri="{FF2B5EF4-FFF2-40B4-BE49-F238E27FC236}">
                <a16:creationId xmlns:a16="http://schemas.microsoft.com/office/drawing/2014/main" id="{A6FC1ADB-EABB-42F8-9510-A8022B9F6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20" r="18629"/>
          <a:stretch/>
        </p:blipFill>
        <p:spPr>
          <a:xfrm>
            <a:off x="7203882" y="10"/>
            <a:ext cx="4988118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2795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Resultados del análisis de un cerebro humano en una clínica neurológica">
            <a:extLst>
              <a:ext uri="{FF2B5EF4-FFF2-40B4-BE49-F238E27FC236}">
                <a16:creationId xmlns:a16="http://schemas.microsoft.com/office/drawing/2014/main" id="{5C689851-3C09-4190-AE2C-88966DC7EE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37" r="1" b="4038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8B598134-D292-43E6-9C55-117198046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1834" y="0"/>
            <a:ext cx="4980168" cy="6858000"/>
          </a:xfrm>
          <a:custGeom>
            <a:avLst/>
            <a:gdLst>
              <a:gd name="connsiteX0" fmla="*/ 1623023 w 4901771"/>
              <a:gd name="connsiteY0" fmla="*/ 0 h 6858000"/>
              <a:gd name="connsiteX1" fmla="*/ 2716256 w 4901771"/>
              <a:gd name="connsiteY1" fmla="*/ 0 h 6858000"/>
              <a:gd name="connsiteX2" fmla="*/ 3496422 w 4901771"/>
              <a:gd name="connsiteY2" fmla="*/ 0 h 6858000"/>
              <a:gd name="connsiteX3" fmla="*/ 4544484 w 4901771"/>
              <a:gd name="connsiteY3" fmla="*/ 0 h 6858000"/>
              <a:gd name="connsiteX4" fmla="*/ 4710787 w 4901771"/>
              <a:gd name="connsiteY4" fmla="*/ 0 h 6858000"/>
              <a:gd name="connsiteX5" fmla="*/ 4901771 w 4901771"/>
              <a:gd name="connsiteY5" fmla="*/ 0 h 6858000"/>
              <a:gd name="connsiteX6" fmla="*/ 4901771 w 4901771"/>
              <a:gd name="connsiteY6" fmla="*/ 6858000 h 6858000"/>
              <a:gd name="connsiteX7" fmla="*/ 4710787 w 4901771"/>
              <a:gd name="connsiteY7" fmla="*/ 6858000 h 6858000"/>
              <a:gd name="connsiteX8" fmla="*/ 4544484 w 4901771"/>
              <a:gd name="connsiteY8" fmla="*/ 6858000 h 6858000"/>
              <a:gd name="connsiteX9" fmla="*/ 3496422 w 4901771"/>
              <a:gd name="connsiteY9" fmla="*/ 6858000 h 6858000"/>
              <a:gd name="connsiteX10" fmla="*/ 2716256 w 4901771"/>
              <a:gd name="connsiteY10" fmla="*/ 6858000 h 6858000"/>
              <a:gd name="connsiteX11" fmla="*/ 2502754 w 4901771"/>
              <a:gd name="connsiteY11" fmla="*/ 6858000 h 6858000"/>
              <a:gd name="connsiteX12" fmla="*/ 2390998 w 4901771"/>
              <a:gd name="connsiteY12" fmla="*/ 6780599 h 6858000"/>
              <a:gd name="connsiteX13" fmla="*/ 1874350 w 4901771"/>
              <a:gd name="connsiteY13" fmla="*/ 6374814 h 6858000"/>
              <a:gd name="connsiteX14" fmla="*/ 0 w 4901771"/>
              <a:gd name="connsiteY14" fmla="*/ 3621656 h 6858000"/>
              <a:gd name="connsiteX15" fmla="*/ 1600899 w 4901771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D9D8798-1425-4EDF-BB48-A8D2DFDAD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6"/>
            <a:ext cx="3689406" cy="1944371"/>
          </a:xfrm>
        </p:spPr>
        <p:txBody>
          <a:bodyPr anchor="b">
            <a:normAutofit/>
          </a:bodyPr>
          <a:lstStyle/>
          <a:p>
            <a:r>
              <a:rPr lang="es-CL" dirty="0"/>
              <a:t>ONTOLOGÍA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8A98F8-3060-49A0-8BF6-E37B043AA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9" y="3220278"/>
            <a:ext cx="3633747" cy="259212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Mente y cuerpo/cerebro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Conducta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Causación mental</a:t>
            </a:r>
          </a:p>
        </p:txBody>
      </p:sp>
    </p:spTree>
    <p:extLst>
      <p:ext uri="{BB962C8B-B14F-4D97-AF65-F5344CB8AC3E}">
        <p14:creationId xmlns:p14="http://schemas.microsoft.com/office/powerpoint/2010/main" val="1682844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9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Muchos signos de interrogación sobre fondo negro">
            <a:extLst>
              <a:ext uri="{FF2B5EF4-FFF2-40B4-BE49-F238E27FC236}">
                <a16:creationId xmlns:a16="http://schemas.microsoft.com/office/drawing/2014/main" id="{7F879EE0-1B7F-4FEF-8DED-B3E65BBEB9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01" r="10882" b="2"/>
          <a:stretch/>
        </p:blipFill>
        <p:spPr>
          <a:xfrm>
            <a:off x="4691118" y="1"/>
            <a:ext cx="7500882" cy="6857999"/>
          </a:xfrm>
          <a:custGeom>
            <a:avLst/>
            <a:gdLst/>
            <a:ahLst/>
            <a:cxnLst/>
            <a:rect l="l" t="t" r="r" b="b"/>
            <a:pathLst>
              <a:path w="7500882" h="6857999">
                <a:moveTo>
                  <a:pt x="898230" y="0"/>
                </a:moveTo>
                <a:lnTo>
                  <a:pt x="7500882" y="0"/>
                </a:lnTo>
                <a:lnTo>
                  <a:pt x="7500882" y="6857999"/>
                </a:lnTo>
                <a:lnTo>
                  <a:pt x="0" y="6857999"/>
                </a:lnTo>
                <a:lnTo>
                  <a:pt x="114106" y="6780598"/>
                </a:lnTo>
                <a:cubicBezTo>
                  <a:pt x="291579" y="6653107"/>
                  <a:pt x="465794" y="6515396"/>
                  <a:pt x="641619" y="6374813"/>
                </a:cubicBezTo>
                <a:cubicBezTo>
                  <a:pt x="1607125" y="5602838"/>
                  <a:pt x="2555378" y="4969130"/>
                  <a:pt x="2555378" y="3621655"/>
                </a:cubicBezTo>
                <a:cubicBezTo>
                  <a:pt x="2555378" y="2093191"/>
                  <a:pt x="1969579" y="754640"/>
                  <a:pt x="920818" y="14996"/>
                </a:cubicBezTo>
                <a:close/>
              </a:path>
            </a:pathLst>
          </a:custGeom>
        </p:spPr>
      </p:pic>
      <p:sp>
        <p:nvSpPr>
          <p:cNvPr id="29" name="Freeform: Shape 21">
            <a:extLst>
              <a:ext uri="{FF2B5EF4-FFF2-40B4-BE49-F238E27FC236}">
                <a16:creationId xmlns:a16="http://schemas.microsoft.com/office/drawing/2014/main" id="{40C0D7D4-D83D-4C58-87D1-955F0A91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6051" cy="6858000"/>
          </a:xfrm>
          <a:custGeom>
            <a:avLst/>
            <a:gdLst>
              <a:gd name="connsiteX0" fmla="*/ 0 w 7476051"/>
              <a:gd name="connsiteY0" fmla="*/ 0 h 6858000"/>
              <a:gd name="connsiteX1" fmla="*/ 5853028 w 7476051"/>
              <a:gd name="connsiteY1" fmla="*/ 0 h 6858000"/>
              <a:gd name="connsiteX2" fmla="*/ 5875152 w 7476051"/>
              <a:gd name="connsiteY2" fmla="*/ 14997 h 6858000"/>
              <a:gd name="connsiteX3" fmla="*/ 7476051 w 7476051"/>
              <a:gd name="connsiteY3" fmla="*/ 3621656 h 6858000"/>
              <a:gd name="connsiteX4" fmla="*/ 5601702 w 7476051"/>
              <a:gd name="connsiteY4" fmla="*/ 6374814 h 6858000"/>
              <a:gd name="connsiteX5" fmla="*/ 5085053 w 7476051"/>
              <a:gd name="connsiteY5" fmla="*/ 6780599 h 6858000"/>
              <a:gd name="connsiteX6" fmla="*/ 4973297 w 7476051"/>
              <a:gd name="connsiteY6" fmla="*/ 6858000 h 6858000"/>
              <a:gd name="connsiteX7" fmla="*/ 0 w 747605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2" y="6374814"/>
                </a:cubicBezTo>
                <a:cubicBezTo>
                  <a:pt x="5429499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30" name="Freeform: Shape 23">
            <a:extLst>
              <a:ext uri="{FF2B5EF4-FFF2-40B4-BE49-F238E27FC236}">
                <a16:creationId xmlns:a16="http://schemas.microsoft.com/office/drawing/2014/main" id="{0BA56A81-C9DD-4EBA-9E13-32FFB51CF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3" y="0"/>
            <a:ext cx="7307402" cy="6858000"/>
          </a:xfrm>
          <a:custGeom>
            <a:avLst/>
            <a:gdLst>
              <a:gd name="connsiteX0" fmla="*/ 0 w 7097265"/>
              <a:gd name="connsiteY0" fmla="*/ 0 h 6858000"/>
              <a:gd name="connsiteX1" fmla="*/ 5474242 w 7097265"/>
              <a:gd name="connsiteY1" fmla="*/ 0 h 6858000"/>
              <a:gd name="connsiteX2" fmla="*/ 5496366 w 7097265"/>
              <a:gd name="connsiteY2" fmla="*/ 14997 h 6858000"/>
              <a:gd name="connsiteX3" fmla="*/ 7097265 w 7097265"/>
              <a:gd name="connsiteY3" fmla="*/ 3621656 h 6858000"/>
              <a:gd name="connsiteX4" fmla="*/ 5222916 w 7097265"/>
              <a:gd name="connsiteY4" fmla="*/ 6374814 h 6858000"/>
              <a:gd name="connsiteX5" fmla="*/ 4706267 w 7097265"/>
              <a:gd name="connsiteY5" fmla="*/ 6780599 h 6858000"/>
              <a:gd name="connsiteX6" fmla="*/ 4594511 w 7097265"/>
              <a:gd name="connsiteY6" fmla="*/ 6858000 h 6858000"/>
              <a:gd name="connsiteX7" fmla="*/ 0 w 709726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7265" h="6858000">
                <a:moveTo>
                  <a:pt x="0" y="0"/>
                </a:moveTo>
                <a:lnTo>
                  <a:pt x="5474242" y="0"/>
                </a:lnTo>
                <a:lnTo>
                  <a:pt x="5496366" y="14997"/>
                </a:lnTo>
                <a:cubicBezTo>
                  <a:pt x="6523529" y="754641"/>
                  <a:pt x="7097265" y="2093192"/>
                  <a:pt x="7097265" y="3621656"/>
                </a:cubicBezTo>
                <a:cubicBezTo>
                  <a:pt x="7097265" y="4969131"/>
                  <a:pt x="6168540" y="5602839"/>
                  <a:pt x="5222916" y="6374814"/>
                </a:cubicBezTo>
                <a:cubicBezTo>
                  <a:pt x="5050713" y="6515397"/>
                  <a:pt x="4880085" y="6653108"/>
                  <a:pt x="4706267" y="6780599"/>
                </a:cubicBezTo>
                <a:lnTo>
                  <a:pt x="4594511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1" name="Freeform: Shape 25">
            <a:extLst>
              <a:ext uri="{FF2B5EF4-FFF2-40B4-BE49-F238E27FC236}">
                <a16:creationId xmlns:a16="http://schemas.microsoft.com/office/drawing/2014/main" id="{15F9A324-404E-4C5D-AFF0-C5D0D841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034" y="-1"/>
            <a:ext cx="2535264" cy="6858001"/>
          </a:xfrm>
          <a:custGeom>
            <a:avLst/>
            <a:gdLst>
              <a:gd name="connsiteX0" fmla="*/ 1218585 w 2535264"/>
              <a:gd name="connsiteY0" fmla="*/ 0 h 6858001"/>
              <a:gd name="connsiteX1" fmla="*/ 1236561 w 2535264"/>
              <a:gd name="connsiteY1" fmla="*/ 0 h 6858001"/>
              <a:gd name="connsiteX2" fmla="*/ 1264452 w 2535264"/>
              <a:gd name="connsiteY2" fmla="*/ 24550 h 6858001"/>
              <a:gd name="connsiteX3" fmla="*/ 2528121 w 2535264"/>
              <a:gd name="connsiteY3" fmla="*/ 3710502 h 6858001"/>
              <a:gd name="connsiteX4" fmla="*/ 492890 w 2535264"/>
              <a:gd name="connsiteY4" fmla="*/ 6507511 h 6858001"/>
              <a:gd name="connsiteX5" fmla="*/ 221418 w 2535264"/>
              <a:gd name="connsiteY5" fmla="*/ 6713387 h 6858001"/>
              <a:gd name="connsiteX6" fmla="*/ 20100 w 2535264"/>
              <a:gd name="connsiteY6" fmla="*/ 6858001 h 6858001"/>
              <a:gd name="connsiteX7" fmla="*/ 0 w 2535264"/>
              <a:gd name="connsiteY7" fmla="*/ 6858001 h 6858001"/>
              <a:gd name="connsiteX8" fmla="*/ 202488 w 2535264"/>
              <a:gd name="connsiteY8" fmla="*/ 6712547 h 6858001"/>
              <a:gd name="connsiteX9" fmla="*/ 473961 w 2535264"/>
              <a:gd name="connsiteY9" fmla="*/ 6506670 h 6858001"/>
              <a:gd name="connsiteX10" fmla="*/ 2509192 w 2535264"/>
              <a:gd name="connsiteY10" fmla="*/ 3709662 h 6858001"/>
              <a:gd name="connsiteX11" fmla="*/ 1245521 w 2535264"/>
              <a:gd name="connsiteY11" fmla="*/ 237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264" h="6858001">
                <a:moveTo>
                  <a:pt x="1218585" y="0"/>
                </a:moveTo>
                <a:lnTo>
                  <a:pt x="1236561" y="0"/>
                </a:lnTo>
                <a:lnTo>
                  <a:pt x="1264452" y="24550"/>
                </a:lnTo>
                <a:cubicBezTo>
                  <a:pt x="2149109" y="863108"/>
                  <a:pt x="2598329" y="2210814"/>
                  <a:pt x="2528121" y="3710502"/>
                </a:cubicBezTo>
                <a:cubicBezTo>
                  <a:pt x="2462100" y="5120751"/>
                  <a:pt x="1489450" y="5742158"/>
                  <a:pt x="492890" y="6507511"/>
                </a:cubicBezTo>
                <a:cubicBezTo>
                  <a:pt x="402151" y="6577199"/>
                  <a:pt x="311847" y="6646154"/>
                  <a:pt x="221418" y="6713387"/>
                </a:cubicBezTo>
                <a:lnTo>
                  <a:pt x="20100" y="6858001"/>
                </a:lnTo>
                <a:lnTo>
                  <a:pt x="0" y="6858001"/>
                </a:lnTo>
                <a:lnTo>
                  <a:pt x="202488" y="6712547"/>
                </a:lnTo>
                <a:cubicBezTo>
                  <a:pt x="292917" y="6645314"/>
                  <a:pt x="383222" y="6576359"/>
                  <a:pt x="473961" y="6506670"/>
                </a:cubicBezTo>
                <a:cubicBezTo>
                  <a:pt x="1470520" y="5741317"/>
                  <a:pt x="2443170" y="5119911"/>
                  <a:pt x="2509192" y="3709662"/>
                </a:cubicBezTo>
                <a:cubicBezTo>
                  <a:pt x="2579400" y="2209973"/>
                  <a:pt x="2130178" y="862268"/>
                  <a:pt x="1245521" y="237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B20A11-B68F-4CC4-AA50-96C32DD37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18" y="442913"/>
            <a:ext cx="4780129" cy="1639888"/>
          </a:xfrm>
        </p:spPr>
        <p:txBody>
          <a:bodyPr anchor="b">
            <a:normAutofit/>
          </a:bodyPr>
          <a:lstStyle/>
          <a:p>
            <a:r>
              <a:rPr lang="es-CL"/>
              <a:t>EPISTEMOLOGÍA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A9DB51-F98E-48BD-8E90-CCE57F341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518" y="2312988"/>
            <a:ext cx="5368525" cy="365125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/>
              <a:t>Racionalismo / Empirismo (fenomenología?)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/>
              <a:t>Conceptos y Categorización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/>
              <a:t>Autoconocimiento</a:t>
            </a:r>
          </a:p>
        </p:txBody>
      </p:sp>
    </p:spTree>
    <p:extLst>
      <p:ext uri="{BB962C8B-B14F-4D97-AF65-F5344CB8AC3E}">
        <p14:creationId xmlns:p14="http://schemas.microsoft.com/office/powerpoint/2010/main" val="1498067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Burbujas de conversación vacías">
            <a:extLst>
              <a:ext uri="{FF2B5EF4-FFF2-40B4-BE49-F238E27FC236}">
                <a16:creationId xmlns:a16="http://schemas.microsoft.com/office/drawing/2014/main" id="{2F6D2844-32DE-4AC7-A912-7037309A37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4" r="-1" b="-1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8B598134-D292-43E6-9C55-117198046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1834" y="0"/>
            <a:ext cx="4980168" cy="6858000"/>
          </a:xfrm>
          <a:custGeom>
            <a:avLst/>
            <a:gdLst>
              <a:gd name="connsiteX0" fmla="*/ 1623023 w 4901771"/>
              <a:gd name="connsiteY0" fmla="*/ 0 h 6858000"/>
              <a:gd name="connsiteX1" fmla="*/ 2716256 w 4901771"/>
              <a:gd name="connsiteY1" fmla="*/ 0 h 6858000"/>
              <a:gd name="connsiteX2" fmla="*/ 3496422 w 4901771"/>
              <a:gd name="connsiteY2" fmla="*/ 0 h 6858000"/>
              <a:gd name="connsiteX3" fmla="*/ 4544484 w 4901771"/>
              <a:gd name="connsiteY3" fmla="*/ 0 h 6858000"/>
              <a:gd name="connsiteX4" fmla="*/ 4710787 w 4901771"/>
              <a:gd name="connsiteY4" fmla="*/ 0 h 6858000"/>
              <a:gd name="connsiteX5" fmla="*/ 4901771 w 4901771"/>
              <a:gd name="connsiteY5" fmla="*/ 0 h 6858000"/>
              <a:gd name="connsiteX6" fmla="*/ 4901771 w 4901771"/>
              <a:gd name="connsiteY6" fmla="*/ 6858000 h 6858000"/>
              <a:gd name="connsiteX7" fmla="*/ 4710787 w 4901771"/>
              <a:gd name="connsiteY7" fmla="*/ 6858000 h 6858000"/>
              <a:gd name="connsiteX8" fmla="*/ 4544484 w 4901771"/>
              <a:gd name="connsiteY8" fmla="*/ 6858000 h 6858000"/>
              <a:gd name="connsiteX9" fmla="*/ 3496422 w 4901771"/>
              <a:gd name="connsiteY9" fmla="*/ 6858000 h 6858000"/>
              <a:gd name="connsiteX10" fmla="*/ 2716256 w 4901771"/>
              <a:gd name="connsiteY10" fmla="*/ 6858000 h 6858000"/>
              <a:gd name="connsiteX11" fmla="*/ 2502754 w 4901771"/>
              <a:gd name="connsiteY11" fmla="*/ 6858000 h 6858000"/>
              <a:gd name="connsiteX12" fmla="*/ 2390998 w 4901771"/>
              <a:gd name="connsiteY12" fmla="*/ 6780599 h 6858000"/>
              <a:gd name="connsiteX13" fmla="*/ 1874350 w 4901771"/>
              <a:gd name="connsiteY13" fmla="*/ 6374814 h 6858000"/>
              <a:gd name="connsiteX14" fmla="*/ 0 w 4901771"/>
              <a:gd name="connsiteY14" fmla="*/ 3621656 h 6858000"/>
              <a:gd name="connsiteX15" fmla="*/ 1600899 w 4901771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0977849-D6CD-47E7-9CDC-5C9D37138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6"/>
            <a:ext cx="3689406" cy="1944371"/>
          </a:xfrm>
        </p:spPr>
        <p:txBody>
          <a:bodyPr anchor="b">
            <a:normAutofit/>
          </a:bodyPr>
          <a:lstStyle/>
          <a:p>
            <a:r>
              <a:rPr lang="es-CL" dirty="0"/>
              <a:t>SEMÁNTICA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C2A60F-7495-427A-894A-F0E4C91F8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9" y="3220278"/>
            <a:ext cx="3633747" cy="259212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Intencionalidad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Conceptos/Pensamiento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err="1"/>
              <a:t>Intensionalidad</a:t>
            </a: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59276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0375D78-20AA-49BB-B681-D5BCE263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18" y="442913"/>
            <a:ext cx="5271804" cy="1639888"/>
          </a:xfrm>
        </p:spPr>
        <p:txBody>
          <a:bodyPr anchor="b">
            <a:normAutofit/>
          </a:bodyPr>
          <a:lstStyle/>
          <a:p>
            <a:r>
              <a:rPr lang="es-CL" dirty="0"/>
              <a:t>metodología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BBCF29-3BFF-4ABD-B636-99D5C4C7B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519" y="2312988"/>
            <a:ext cx="5271804" cy="365125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Metafísica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Epistemología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Semántica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77485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49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Fondo abstracto de datos">
            <a:extLst>
              <a:ext uri="{FF2B5EF4-FFF2-40B4-BE49-F238E27FC236}">
                <a16:creationId xmlns:a16="http://schemas.microsoft.com/office/drawing/2014/main" id="{5CFDAEB2-7032-4019-92DE-69646D6F37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34" r="33753"/>
          <a:stretch/>
        </p:blipFill>
        <p:spPr>
          <a:xfrm>
            <a:off x="7203882" y="10"/>
            <a:ext cx="4988118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89544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10CE40DC-5723-449B-A365-A61D8C262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Paisaje de montañas nublado se refleja en un lago en el ocaso">
            <a:extLst>
              <a:ext uri="{FF2B5EF4-FFF2-40B4-BE49-F238E27FC236}">
                <a16:creationId xmlns:a16="http://schemas.microsoft.com/office/drawing/2014/main" id="{8AF36F23-A7DF-44A5-BFAD-D90F19A680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44" r="-1" b="10964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28207E96-6DFF-4119-B2EA-3299067D2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2598" y="0"/>
            <a:ext cx="10189600" cy="6858000"/>
          </a:xfrm>
          <a:custGeom>
            <a:avLst/>
            <a:gdLst>
              <a:gd name="connsiteX0" fmla="*/ 8513625 w 10189600"/>
              <a:gd name="connsiteY0" fmla="*/ 0 h 6858000"/>
              <a:gd name="connsiteX1" fmla="*/ 1434689 w 10189600"/>
              <a:gd name="connsiteY1" fmla="*/ 0 h 6858000"/>
              <a:gd name="connsiteX2" fmla="*/ 1271976 w 10189600"/>
              <a:gd name="connsiteY2" fmla="*/ 160651 h 6858000"/>
              <a:gd name="connsiteX3" fmla="*/ 0 w 10189600"/>
              <a:gd name="connsiteY3" fmla="*/ 3879329 h 6858000"/>
              <a:gd name="connsiteX4" fmla="*/ 1565101 w 10189600"/>
              <a:gd name="connsiteY4" fmla="*/ 6659296 h 6858000"/>
              <a:gd name="connsiteX5" fmla="*/ 1789426 w 10189600"/>
              <a:gd name="connsiteY5" fmla="*/ 6858000 h 6858000"/>
              <a:gd name="connsiteX6" fmla="*/ 8868328 w 10189600"/>
              <a:gd name="connsiteY6" fmla="*/ 6858000 h 6858000"/>
              <a:gd name="connsiteX7" fmla="*/ 8925683 w 10189600"/>
              <a:gd name="connsiteY7" fmla="*/ 6804604 h 6858000"/>
              <a:gd name="connsiteX8" fmla="*/ 10189600 w 10189600"/>
              <a:gd name="connsiteY8" fmla="*/ 4217082 h 6858000"/>
              <a:gd name="connsiteX9" fmla="*/ 8536469 w 10189600"/>
              <a:gd name="connsiteY9" fmla="*/ 174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89600" h="6858000">
                <a:moveTo>
                  <a:pt x="8513625" y="0"/>
                </a:moveTo>
                <a:lnTo>
                  <a:pt x="1434689" y="0"/>
                </a:lnTo>
                <a:lnTo>
                  <a:pt x="1271976" y="160651"/>
                </a:lnTo>
                <a:cubicBezTo>
                  <a:pt x="451613" y="1030749"/>
                  <a:pt x="0" y="2373165"/>
                  <a:pt x="0" y="3879329"/>
                </a:cubicBezTo>
                <a:cubicBezTo>
                  <a:pt x="0" y="5207145"/>
                  <a:pt x="731040" y="5919527"/>
                  <a:pt x="1565101" y="6659296"/>
                </a:cubicBezTo>
                <a:lnTo>
                  <a:pt x="1789426" y="6858000"/>
                </a:lnTo>
                <a:lnTo>
                  <a:pt x="8868328" y="6858000"/>
                </a:lnTo>
                <a:lnTo>
                  <a:pt x="8925683" y="6804604"/>
                </a:lnTo>
                <a:cubicBezTo>
                  <a:pt x="9627437" y="6132444"/>
                  <a:pt x="10189600" y="5418356"/>
                  <a:pt x="10189600" y="4217082"/>
                </a:cubicBezTo>
                <a:cubicBezTo>
                  <a:pt x="10189600" y="2437327"/>
                  <a:pt x="9597144" y="878708"/>
                  <a:pt x="8536469" y="17461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E223C86-12C5-4A60-A21A-D7FC75EFC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57813" y="0"/>
            <a:ext cx="1323453" cy="6858000"/>
          </a:xfrm>
          <a:custGeom>
            <a:avLst/>
            <a:gdLst>
              <a:gd name="connsiteX0" fmla="*/ 28443 w 1323453"/>
              <a:gd name="connsiteY0" fmla="*/ 0 h 6858000"/>
              <a:gd name="connsiteX1" fmla="*/ 10519 w 1323453"/>
              <a:gd name="connsiteY1" fmla="*/ 0 h 6858000"/>
              <a:gd name="connsiteX2" fmla="*/ 37377 w 1323453"/>
              <a:gd name="connsiteY2" fmla="*/ 27367 h 6858000"/>
              <a:gd name="connsiteX3" fmla="*/ 1297455 w 1323453"/>
              <a:gd name="connsiteY3" fmla="*/ 4282319 h 6858000"/>
              <a:gd name="connsiteX4" fmla="*/ 248584 w 1323453"/>
              <a:gd name="connsiteY4" fmla="*/ 6615157 h 6858000"/>
              <a:gd name="connsiteX5" fmla="*/ 0 w 1323453"/>
              <a:gd name="connsiteY5" fmla="*/ 6858000 h 6858000"/>
              <a:gd name="connsiteX6" fmla="*/ 19869 w 1323453"/>
              <a:gd name="connsiteY6" fmla="*/ 6858000 h 6858000"/>
              <a:gd name="connsiteX7" fmla="*/ 267461 w 1323453"/>
              <a:gd name="connsiteY7" fmla="*/ 6616128 h 6858000"/>
              <a:gd name="connsiteX8" fmla="*/ 1316330 w 1323453"/>
              <a:gd name="connsiteY8" fmla="*/ 4283289 h 6858000"/>
              <a:gd name="connsiteX9" fmla="*/ 56253 w 1323453"/>
              <a:gd name="connsiteY9" fmla="*/ 283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23453" h="6858000">
                <a:moveTo>
                  <a:pt x="28443" y="0"/>
                </a:moveTo>
                <a:lnTo>
                  <a:pt x="10519" y="0"/>
                </a:lnTo>
                <a:lnTo>
                  <a:pt x="37377" y="27367"/>
                </a:lnTo>
                <a:cubicBezTo>
                  <a:pt x="919519" y="995374"/>
                  <a:pt x="1367465" y="2551123"/>
                  <a:pt x="1297455" y="4282319"/>
                </a:cubicBezTo>
                <a:cubicBezTo>
                  <a:pt x="1254252" y="5350659"/>
                  <a:pt x="821705" y="6026831"/>
                  <a:pt x="248584" y="6615157"/>
                </a:cubicBezTo>
                <a:lnTo>
                  <a:pt x="0" y="6858000"/>
                </a:lnTo>
                <a:lnTo>
                  <a:pt x="19869" y="6858000"/>
                </a:lnTo>
                <a:lnTo>
                  <a:pt x="267461" y="6616128"/>
                </a:lnTo>
                <a:cubicBezTo>
                  <a:pt x="840581" y="6027802"/>
                  <a:pt x="1273128" y="5351630"/>
                  <a:pt x="1316330" y="4283289"/>
                </a:cubicBezTo>
                <a:cubicBezTo>
                  <a:pt x="1386340" y="2552094"/>
                  <a:pt x="938396" y="996343"/>
                  <a:pt x="56253" y="283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FA573AF0-3C0B-4895-A7A6-F41B03211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45" y="0"/>
            <a:ext cx="1561993" cy="6858000"/>
          </a:xfrm>
          <a:custGeom>
            <a:avLst/>
            <a:gdLst>
              <a:gd name="connsiteX0" fmla="*/ 1544228 w 1561993"/>
              <a:gd name="connsiteY0" fmla="*/ 0 h 6858000"/>
              <a:gd name="connsiteX1" fmla="*/ 1561993 w 1561993"/>
              <a:gd name="connsiteY1" fmla="*/ 0 h 6858000"/>
              <a:gd name="connsiteX2" fmla="*/ 1540943 w 1561993"/>
              <a:gd name="connsiteY2" fmla="*/ 17040 h 6858000"/>
              <a:gd name="connsiteX3" fmla="*/ 17765 w 1561993"/>
              <a:gd name="connsiteY3" fmla="*/ 4115040 h 6858000"/>
              <a:gd name="connsiteX4" fmla="*/ 1142901 w 1561993"/>
              <a:gd name="connsiteY4" fmla="*/ 6599739 h 6858000"/>
              <a:gd name="connsiteX5" fmla="*/ 1403744 w 1561993"/>
              <a:gd name="connsiteY5" fmla="*/ 6858000 h 6858000"/>
              <a:gd name="connsiteX6" fmla="*/ 1385980 w 1561993"/>
              <a:gd name="connsiteY6" fmla="*/ 6858000 h 6858000"/>
              <a:gd name="connsiteX7" fmla="*/ 1125137 w 1561993"/>
              <a:gd name="connsiteY7" fmla="*/ 6599739 h 6858000"/>
              <a:gd name="connsiteX8" fmla="*/ 0 w 1561993"/>
              <a:gd name="connsiteY8" fmla="*/ 4115040 h 6858000"/>
              <a:gd name="connsiteX9" fmla="*/ 1523178 w 1561993"/>
              <a:gd name="connsiteY9" fmla="*/ 170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1993" h="6858000">
                <a:moveTo>
                  <a:pt x="1544228" y="0"/>
                </a:moveTo>
                <a:lnTo>
                  <a:pt x="1561993" y="0"/>
                </a:lnTo>
                <a:lnTo>
                  <a:pt x="1540943" y="17040"/>
                </a:lnTo>
                <a:cubicBezTo>
                  <a:pt x="563647" y="857447"/>
                  <a:pt x="17765" y="2378351"/>
                  <a:pt x="17765" y="4115040"/>
                </a:cubicBezTo>
                <a:cubicBezTo>
                  <a:pt x="17765" y="5263323"/>
                  <a:pt x="514810" y="5955416"/>
                  <a:pt x="1142901" y="6599739"/>
                </a:cubicBezTo>
                <a:lnTo>
                  <a:pt x="1403744" y="6858000"/>
                </a:lnTo>
                <a:lnTo>
                  <a:pt x="1385980" y="6858000"/>
                </a:lnTo>
                <a:lnTo>
                  <a:pt x="1125137" y="6599739"/>
                </a:lnTo>
                <a:cubicBezTo>
                  <a:pt x="497046" y="5955416"/>
                  <a:pt x="0" y="5263323"/>
                  <a:pt x="0" y="4115040"/>
                </a:cubicBezTo>
                <a:cubicBezTo>
                  <a:pt x="0" y="2378351"/>
                  <a:pt x="545882" y="857447"/>
                  <a:pt x="1523178" y="170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62442AC3-A9B0-4865-8A8A-1504FFC6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34283" y="0"/>
            <a:ext cx="1904278" cy="6858000"/>
          </a:xfrm>
          <a:custGeom>
            <a:avLst/>
            <a:gdLst>
              <a:gd name="connsiteX0" fmla="*/ 624262 w 1775065"/>
              <a:gd name="connsiteY0" fmla="*/ 0 h 6858000"/>
              <a:gd name="connsiteX1" fmla="*/ 642233 w 1775065"/>
              <a:gd name="connsiteY1" fmla="*/ 0 h 6858000"/>
              <a:gd name="connsiteX2" fmla="*/ 673003 w 1775065"/>
              <a:gd name="connsiteY2" fmla="*/ 35111 h 6858000"/>
              <a:gd name="connsiteX3" fmla="*/ 1767974 w 1775065"/>
              <a:gd name="connsiteY3" fmla="*/ 3968278 h 6858000"/>
              <a:gd name="connsiteX4" fmla="*/ 115603 w 1775065"/>
              <a:gd name="connsiteY4" fmla="*/ 6776131 h 6858000"/>
              <a:gd name="connsiteX5" fmla="*/ 19890 w 1775065"/>
              <a:gd name="connsiteY5" fmla="*/ 6858000 h 6858000"/>
              <a:gd name="connsiteX6" fmla="*/ 0 w 1775065"/>
              <a:gd name="connsiteY6" fmla="*/ 6858000 h 6858000"/>
              <a:gd name="connsiteX7" fmla="*/ 96809 w 1775065"/>
              <a:gd name="connsiteY7" fmla="*/ 6775193 h 6858000"/>
              <a:gd name="connsiteX8" fmla="*/ 1749182 w 1775065"/>
              <a:gd name="connsiteY8" fmla="*/ 3967340 h 6858000"/>
              <a:gd name="connsiteX9" fmla="*/ 654209 w 1775065"/>
              <a:gd name="connsiteY9" fmla="*/ 341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75065" h="6858000">
                <a:moveTo>
                  <a:pt x="624262" y="0"/>
                </a:moveTo>
                <a:lnTo>
                  <a:pt x="642233" y="0"/>
                </a:lnTo>
                <a:lnTo>
                  <a:pt x="673003" y="35111"/>
                </a:lnTo>
                <a:cubicBezTo>
                  <a:pt x="1445427" y="977982"/>
                  <a:pt x="1833320" y="2398562"/>
                  <a:pt x="1767974" y="3968278"/>
                </a:cubicBezTo>
                <a:cubicBezTo>
                  <a:pt x="1710622" y="5345972"/>
                  <a:pt x="964135" y="6049363"/>
                  <a:pt x="115603" y="6776131"/>
                </a:cubicBezTo>
                <a:lnTo>
                  <a:pt x="19890" y="6858000"/>
                </a:lnTo>
                <a:lnTo>
                  <a:pt x="0" y="6858000"/>
                </a:lnTo>
                <a:lnTo>
                  <a:pt x="96809" y="6775193"/>
                </a:lnTo>
                <a:cubicBezTo>
                  <a:pt x="945341" y="6048424"/>
                  <a:pt x="1691828" y="5345034"/>
                  <a:pt x="1749182" y="3967340"/>
                </a:cubicBezTo>
                <a:cubicBezTo>
                  <a:pt x="1814528" y="2397623"/>
                  <a:pt x="1426634" y="977044"/>
                  <a:pt x="654209" y="3417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8451DCE-129E-43B6-BA50-3C8339E46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89577" y="0"/>
            <a:ext cx="1825312" cy="6858000"/>
          </a:xfrm>
          <a:custGeom>
            <a:avLst/>
            <a:gdLst>
              <a:gd name="connsiteX0" fmla="*/ 516683 w 1825312"/>
              <a:gd name="connsiteY0" fmla="*/ 0 h 6858000"/>
              <a:gd name="connsiteX1" fmla="*/ 541088 w 1825312"/>
              <a:gd name="connsiteY1" fmla="*/ 0 h 6858000"/>
              <a:gd name="connsiteX2" fmla="*/ 626170 w 1825312"/>
              <a:gd name="connsiteY2" fmla="*/ 99144 h 6858000"/>
              <a:gd name="connsiteX3" fmla="*/ 1825312 w 1825312"/>
              <a:gd name="connsiteY3" fmla="*/ 3859833 h 6858000"/>
              <a:gd name="connsiteX4" fmla="*/ 279633 w 1825312"/>
              <a:gd name="connsiteY4" fmla="*/ 6651338 h 6858000"/>
              <a:gd name="connsiteX5" fmla="*/ 24403 w 1825312"/>
              <a:gd name="connsiteY5" fmla="*/ 6858000 h 6858000"/>
              <a:gd name="connsiteX6" fmla="*/ 0 w 1825312"/>
              <a:gd name="connsiteY6" fmla="*/ 6858000 h 6858000"/>
              <a:gd name="connsiteX7" fmla="*/ 255230 w 1825312"/>
              <a:gd name="connsiteY7" fmla="*/ 6651338 h 6858000"/>
              <a:gd name="connsiteX8" fmla="*/ 1800907 w 1825312"/>
              <a:gd name="connsiteY8" fmla="*/ 3859833 h 6858000"/>
              <a:gd name="connsiteX9" fmla="*/ 601765 w 1825312"/>
              <a:gd name="connsiteY9" fmla="*/ 991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5312" h="6858000">
                <a:moveTo>
                  <a:pt x="516683" y="0"/>
                </a:moveTo>
                <a:lnTo>
                  <a:pt x="541088" y="0"/>
                </a:lnTo>
                <a:lnTo>
                  <a:pt x="626170" y="99144"/>
                </a:lnTo>
                <a:cubicBezTo>
                  <a:pt x="1403484" y="1069501"/>
                  <a:pt x="1825312" y="2396484"/>
                  <a:pt x="1825312" y="3859833"/>
                </a:cubicBezTo>
                <a:cubicBezTo>
                  <a:pt x="1825312" y="5149904"/>
                  <a:pt x="1142485" y="5927455"/>
                  <a:pt x="279633" y="6651338"/>
                </a:cubicBezTo>
                <a:lnTo>
                  <a:pt x="24403" y="6858000"/>
                </a:lnTo>
                <a:lnTo>
                  <a:pt x="0" y="6858000"/>
                </a:lnTo>
                <a:lnTo>
                  <a:pt x="255230" y="6651338"/>
                </a:lnTo>
                <a:cubicBezTo>
                  <a:pt x="1118082" y="5927455"/>
                  <a:pt x="1800907" y="5149904"/>
                  <a:pt x="1800907" y="3859833"/>
                </a:cubicBezTo>
                <a:cubicBezTo>
                  <a:pt x="1800907" y="2396484"/>
                  <a:pt x="1379079" y="1069501"/>
                  <a:pt x="601765" y="991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6B2E41-C47A-4FE6-A7BA-7205206FB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932" y="893763"/>
            <a:ext cx="7340048" cy="1651054"/>
          </a:xfrm>
        </p:spPr>
        <p:txBody>
          <a:bodyPr anchor="b">
            <a:normAutofit/>
          </a:bodyPr>
          <a:lstStyle/>
          <a:p>
            <a:r>
              <a:rPr lang="es-CL" dirty="0"/>
              <a:t>Problemas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8C273D-17EB-4F88-86E8-DD420919A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5932" y="2775004"/>
            <a:ext cx="7340048" cy="3189233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Mente-Cuerpo (Ontológico)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Otras mentes (Epistémico)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Intencionalidad (Semántico)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Explicación (¿Metodológico?)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Consciencia (¿Ontológico? ¿Explicativo?)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Identidad Personal (Ontológico)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Libre Arbitrio (Metafísico)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53035539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AnalogousFromLightSeedRightStep">
      <a:dk1>
        <a:srgbClr val="000000"/>
      </a:dk1>
      <a:lt1>
        <a:srgbClr val="FFFFFF"/>
      </a:lt1>
      <a:dk2>
        <a:srgbClr val="36371F"/>
      </a:dk2>
      <a:lt2>
        <a:srgbClr val="E2E4E8"/>
      </a:lt2>
      <a:accent1>
        <a:srgbClr val="C79950"/>
      </a:accent1>
      <a:accent2>
        <a:srgbClr val="A5A74E"/>
      </a:accent2>
      <a:accent3>
        <a:srgbClr val="8CAC64"/>
      </a:accent3>
      <a:accent4>
        <a:srgbClr val="61B454"/>
      </a:accent4>
      <a:accent5>
        <a:srgbClr val="59B372"/>
      </a:accent5>
      <a:accent6>
        <a:srgbClr val="53B194"/>
      </a:accent6>
      <a:hlink>
        <a:srgbClr val="6682AD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86</Words>
  <Application>Microsoft Office PowerPoint</Application>
  <PresentationFormat>Panorámica</PresentationFormat>
  <Paragraphs>34</Paragraphs>
  <Slides>7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Meiryo</vt:lpstr>
      <vt:lpstr>Arial</vt:lpstr>
      <vt:lpstr>Corbel</vt:lpstr>
      <vt:lpstr>SketchLinesVTI</vt:lpstr>
      <vt:lpstr>FILOSOFÍA DE LA MENTE</vt:lpstr>
      <vt:lpstr>¿QUÉ ES LA MENTE?</vt:lpstr>
      <vt:lpstr>ONTOLOGÍA</vt:lpstr>
      <vt:lpstr>EPISTEMOLOGÍA</vt:lpstr>
      <vt:lpstr>SEMÁNTICA</vt:lpstr>
      <vt:lpstr>metodología</vt:lpstr>
      <vt:lpstr>Problemas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FILOSOFÍA DE LA MENTE</dc:title>
  <dc:creator>Manuel Ernesto Rodriguez Tudor</dc:creator>
  <cp:lastModifiedBy>Manuel Ernesto Rodriguez Tudor</cp:lastModifiedBy>
  <cp:revision>1</cp:revision>
  <dcterms:created xsi:type="dcterms:W3CDTF">2021-08-07T15:35:56Z</dcterms:created>
  <dcterms:modified xsi:type="dcterms:W3CDTF">2021-08-08T23:25:36Z</dcterms:modified>
</cp:coreProperties>
</file>