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2" r:id="rId1"/>
  </p:sldMasterIdLst>
  <p:sldIdLst>
    <p:sldId id="256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Ernesto Rodriguez Tudor" userId="229bcbe5b2de6f9c" providerId="LiveId" clId="{8F2211AE-9AB3-4D1D-BFC4-71057083BA2D}"/>
    <pc:docChg chg="modSld">
      <pc:chgData name="Manuel Ernesto Rodriguez Tudor" userId="229bcbe5b2de6f9c" providerId="LiveId" clId="{8F2211AE-9AB3-4D1D-BFC4-71057083BA2D}" dt="2024-03-26T13:50:45.250" v="949" actId="13926"/>
      <pc:docMkLst>
        <pc:docMk/>
      </pc:docMkLst>
      <pc:sldChg chg="modSp mod">
        <pc:chgData name="Manuel Ernesto Rodriguez Tudor" userId="229bcbe5b2de6f9c" providerId="LiveId" clId="{8F2211AE-9AB3-4D1D-BFC4-71057083BA2D}" dt="2024-03-26T13:50:45.250" v="949" actId="13926"/>
        <pc:sldMkLst>
          <pc:docMk/>
          <pc:sldMk cId="3680553677" sldId="274"/>
        </pc:sldMkLst>
        <pc:spChg chg="mod">
          <ac:chgData name="Manuel Ernesto Rodriguez Tudor" userId="229bcbe5b2de6f9c" providerId="LiveId" clId="{8F2211AE-9AB3-4D1D-BFC4-71057083BA2D}" dt="2024-03-26T13:50:45.250" v="949" actId="13926"/>
          <ac:spMkLst>
            <pc:docMk/>
            <pc:sldMk cId="3680553677" sldId="274"/>
            <ac:spMk id="3" creationId="{8919DFD2-66FE-4A25-BB67-52B0204CD3B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572DC4-F3D5-43A6-90F5-CDBCA22A5CA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234DAD8-7387-4F7D-B696-56C9545E71DD}">
      <dgm:prSet/>
      <dgm:spPr/>
      <dgm:t>
        <a:bodyPr/>
        <a:lstStyle/>
        <a:p>
          <a:r>
            <a:rPr lang="es-CL"/>
            <a:t>Argumento circular: Afirmar, explícita o implícitamente, en las premisas lo que se pretende concluir.</a:t>
          </a:r>
          <a:endParaRPr lang="en-US"/>
        </a:p>
      </dgm:t>
    </dgm:pt>
    <dgm:pt modelId="{7B7D1192-A17B-4780-8876-2F139100530F}" type="parTrans" cxnId="{2DED64A9-DE40-47CA-97D2-6EDE6F228655}">
      <dgm:prSet/>
      <dgm:spPr/>
      <dgm:t>
        <a:bodyPr/>
        <a:lstStyle/>
        <a:p>
          <a:endParaRPr lang="en-US"/>
        </a:p>
      </dgm:t>
    </dgm:pt>
    <dgm:pt modelId="{1919DE24-A448-4EA3-BCA4-E93A4DC054C9}" type="sibTrans" cxnId="{2DED64A9-DE40-47CA-97D2-6EDE6F228655}">
      <dgm:prSet/>
      <dgm:spPr/>
      <dgm:t>
        <a:bodyPr/>
        <a:lstStyle/>
        <a:p>
          <a:endParaRPr lang="en-US"/>
        </a:p>
      </dgm:t>
    </dgm:pt>
    <dgm:pt modelId="{481FB91A-F239-4AED-BE7A-EBDDC0D0E623}">
      <dgm:prSet/>
      <dgm:spPr/>
      <dgm:t>
        <a:bodyPr/>
        <a:lstStyle/>
        <a:p>
          <a:r>
            <a:rPr lang="es-CL"/>
            <a:t>“Por supuesto que Dios existe, yo no quiero irme al infierno”</a:t>
          </a:r>
          <a:endParaRPr lang="en-US"/>
        </a:p>
      </dgm:t>
    </dgm:pt>
    <dgm:pt modelId="{D27574CD-DCE2-4456-8AC2-A5C43CAAC65D}" type="parTrans" cxnId="{5152E492-817D-4C60-B449-5ABE80BA5710}">
      <dgm:prSet/>
      <dgm:spPr/>
      <dgm:t>
        <a:bodyPr/>
        <a:lstStyle/>
        <a:p>
          <a:endParaRPr lang="en-US"/>
        </a:p>
      </dgm:t>
    </dgm:pt>
    <dgm:pt modelId="{05ED12B8-B501-428A-8297-48542D1593BE}" type="sibTrans" cxnId="{5152E492-817D-4C60-B449-5ABE80BA5710}">
      <dgm:prSet/>
      <dgm:spPr/>
      <dgm:t>
        <a:bodyPr/>
        <a:lstStyle/>
        <a:p>
          <a:endParaRPr lang="en-US"/>
        </a:p>
      </dgm:t>
    </dgm:pt>
    <dgm:pt modelId="{850D1A70-F19D-44F1-8196-726171CDED70}" type="pres">
      <dgm:prSet presAssocID="{31572DC4-F3D5-43A6-90F5-CDBCA22A5CA4}" presName="linear" presStyleCnt="0">
        <dgm:presLayoutVars>
          <dgm:animLvl val="lvl"/>
          <dgm:resizeHandles val="exact"/>
        </dgm:presLayoutVars>
      </dgm:prSet>
      <dgm:spPr/>
    </dgm:pt>
    <dgm:pt modelId="{E21BEAE8-80E5-4443-A989-393AFA6E1F94}" type="pres">
      <dgm:prSet presAssocID="{8234DAD8-7387-4F7D-B696-56C9545E71D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99892C0-5F01-4214-A1A4-7EF9A251BB6B}" type="pres">
      <dgm:prSet presAssocID="{8234DAD8-7387-4F7D-B696-56C9545E71D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152E492-817D-4C60-B449-5ABE80BA5710}" srcId="{8234DAD8-7387-4F7D-B696-56C9545E71DD}" destId="{481FB91A-F239-4AED-BE7A-EBDDC0D0E623}" srcOrd="0" destOrd="0" parTransId="{D27574CD-DCE2-4456-8AC2-A5C43CAAC65D}" sibTransId="{05ED12B8-B501-428A-8297-48542D1593BE}"/>
    <dgm:cxn modelId="{0647BE97-E89D-4959-A6DD-1DD7AB1E7B83}" type="presOf" srcId="{8234DAD8-7387-4F7D-B696-56C9545E71DD}" destId="{E21BEAE8-80E5-4443-A989-393AFA6E1F94}" srcOrd="0" destOrd="0" presId="urn:microsoft.com/office/officeart/2005/8/layout/vList2"/>
    <dgm:cxn modelId="{2DED64A9-DE40-47CA-97D2-6EDE6F228655}" srcId="{31572DC4-F3D5-43A6-90F5-CDBCA22A5CA4}" destId="{8234DAD8-7387-4F7D-B696-56C9545E71DD}" srcOrd="0" destOrd="0" parTransId="{7B7D1192-A17B-4780-8876-2F139100530F}" sibTransId="{1919DE24-A448-4EA3-BCA4-E93A4DC054C9}"/>
    <dgm:cxn modelId="{C0E084D5-2A24-498D-8740-21D255612F0D}" type="presOf" srcId="{31572DC4-F3D5-43A6-90F5-CDBCA22A5CA4}" destId="{850D1A70-F19D-44F1-8196-726171CDED70}" srcOrd="0" destOrd="0" presId="urn:microsoft.com/office/officeart/2005/8/layout/vList2"/>
    <dgm:cxn modelId="{4D64F6DA-5D01-4C1E-BDC0-4F981D0B0AA9}" type="presOf" srcId="{481FB91A-F239-4AED-BE7A-EBDDC0D0E623}" destId="{C99892C0-5F01-4214-A1A4-7EF9A251BB6B}" srcOrd="0" destOrd="0" presId="urn:microsoft.com/office/officeart/2005/8/layout/vList2"/>
    <dgm:cxn modelId="{1B2B64FA-B9F9-471A-B8F5-FEF63F5635AC}" type="presParOf" srcId="{850D1A70-F19D-44F1-8196-726171CDED70}" destId="{E21BEAE8-80E5-4443-A989-393AFA6E1F94}" srcOrd="0" destOrd="0" presId="urn:microsoft.com/office/officeart/2005/8/layout/vList2"/>
    <dgm:cxn modelId="{85FF2529-17B4-46A3-909E-AFFE69F4964A}" type="presParOf" srcId="{850D1A70-F19D-44F1-8196-726171CDED70}" destId="{C99892C0-5F01-4214-A1A4-7EF9A251BB6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426AAF-2786-4D66-9B14-6FF7B09ADAFB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5C2497D-2F14-45DB-B1A2-FBA3BA4A07F5}">
      <dgm:prSet/>
      <dgm:spPr/>
      <dgm:t>
        <a:bodyPr/>
        <a:lstStyle/>
        <a:p>
          <a:r>
            <a:rPr lang="es-CL"/>
            <a:t>Lenguaje que pide principio: Discutir un tema usando un lenguaje que asume una posición sobre el tema mismo, de forma que se dirija la discusión hacia su propia posición.</a:t>
          </a:r>
          <a:endParaRPr lang="en-US"/>
        </a:p>
      </dgm:t>
    </dgm:pt>
    <dgm:pt modelId="{3B491C76-F37A-46CA-919B-59D60A89B86C}" type="parTrans" cxnId="{83D55D1F-984D-4EB4-A676-64BB12C1B3C5}">
      <dgm:prSet/>
      <dgm:spPr/>
      <dgm:t>
        <a:bodyPr/>
        <a:lstStyle/>
        <a:p>
          <a:endParaRPr lang="en-US"/>
        </a:p>
      </dgm:t>
    </dgm:pt>
    <dgm:pt modelId="{18A37224-B055-4328-AD59-05F9BD77E070}" type="sibTrans" cxnId="{83D55D1F-984D-4EB4-A676-64BB12C1B3C5}">
      <dgm:prSet/>
      <dgm:spPr/>
      <dgm:t>
        <a:bodyPr/>
        <a:lstStyle/>
        <a:p>
          <a:endParaRPr lang="en-US"/>
        </a:p>
      </dgm:t>
    </dgm:pt>
    <dgm:pt modelId="{F0A92317-8951-47DC-902B-BF5C2D76015E}">
      <dgm:prSet/>
      <dgm:spPr/>
      <dgm:t>
        <a:bodyPr/>
        <a:lstStyle/>
        <a:p>
          <a:r>
            <a:rPr lang="es-CL"/>
            <a:t>“Si la cuestión del aborto gira en torno a la calidad de ser humano del bebé que está por nacer, entonces debemos oponernos a la muerte de un bebé”.</a:t>
          </a:r>
          <a:endParaRPr lang="en-US"/>
        </a:p>
      </dgm:t>
    </dgm:pt>
    <dgm:pt modelId="{0E1C57E5-65EB-4B5E-836A-584B99E4E3FC}" type="parTrans" cxnId="{572E68D5-B190-42B1-8B3F-380B6CE4553D}">
      <dgm:prSet/>
      <dgm:spPr/>
      <dgm:t>
        <a:bodyPr/>
        <a:lstStyle/>
        <a:p>
          <a:endParaRPr lang="en-US"/>
        </a:p>
      </dgm:t>
    </dgm:pt>
    <dgm:pt modelId="{C07B7349-6DF2-4924-AC45-EC859A3C7DD5}" type="sibTrans" cxnId="{572E68D5-B190-42B1-8B3F-380B6CE4553D}">
      <dgm:prSet/>
      <dgm:spPr/>
      <dgm:t>
        <a:bodyPr/>
        <a:lstStyle/>
        <a:p>
          <a:endParaRPr lang="en-US"/>
        </a:p>
      </dgm:t>
    </dgm:pt>
    <dgm:pt modelId="{061C2B61-61A9-4846-BC3D-8CAEF192E981}" type="pres">
      <dgm:prSet presAssocID="{A7426AAF-2786-4D66-9B14-6FF7B09ADAFB}" presName="linear" presStyleCnt="0">
        <dgm:presLayoutVars>
          <dgm:animLvl val="lvl"/>
          <dgm:resizeHandles val="exact"/>
        </dgm:presLayoutVars>
      </dgm:prSet>
      <dgm:spPr/>
    </dgm:pt>
    <dgm:pt modelId="{062AD950-9A59-4C93-9571-14C277B40341}" type="pres">
      <dgm:prSet presAssocID="{15C2497D-2F14-45DB-B1A2-FBA3BA4A07F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D6F7637-0D2D-4256-97AB-B3FD7E809714}" type="pres">
      <dgm:prSet presAssocID="{15C2497D-2F14-45DB-B1A2-FBA3BA4A07F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3D55D1F-984D-4EB4-A676-64BB12C1B3C5}" srcId="{A7426AAF-2786-4D66-9B14-6FF7B09ADAFB}" destId="{15C2497D-2F14-45DB-B1A2-FBA3BA4A07F5}" srcOrd="0" destOrd="0" parTransId="{3B491C76-F37A-46CA-919B-59D60A89B86C}" sibTransId="{18A37224-B055-4328-AD59-05F9BD77E070}"/>
    <dgm:cxn modelId="{EBD7352B-30F4-4167-A87D-8BED2DFC51A5}" type="presOf" srcId="{15C2497D-2F14-45DB-B1A2-FBA3BA4A07F5}" destId="{062AD950-9A59-4C93-9571-14C277B40341}" srcOrd="0" destOrd="0" presId="urn:microsoft.com/office/officeart/2005/8/layout/vList2"/>
    <dgm:cxn modelId="{51F4E68E-0326-4CE6-AA90-D55BE2C1FD76}" type="presOf" srcId="{A7426AAF-2786-4D66-9B14-6FF7B09ADAFB}" destId="{061C2B61-61A9-4846-BC3D-8CAEF192E981}" srcOrd="0" destOrd="0" presId="urn:microsoft.com/office/officeart/2005/8/layout/vList2"/>
    <dgm:cxn modelId="{572E68D5-B190-42B1-8B3F-380B6CE4553D}" srcId="{15C2497D-2F14-45DB-B1A2-FBA3BA4A07F5}" destId="{F0A92317-8951-47DC-902B-BF5C2D76015E}" srcOrd="0" destOrd="0" parTransId="{0E1C57E5-65EB-4B5E-836A-584B99E4E3FC}" sibTransId="{C07B7349-6DF2-4924-AC45-EC859A3C7DD5}"/>
    <dgm:cxn modelId="{3DDBBEFC-172A-408A-813B-F44B414F4E0A}" type="presOf" srcId="{F0A92317-8951-47DC-902B-BF5C2D76015E}" destId="{ED6F7637-0D2D-4256-97AB-B3FD7E809714}" srcOrd="0" destOrd="0" presId="urn:microsoft.com/office/officeart/2005/8/layout/vList2"/>
    <dgm:cxn modelId="{CE36A3DD-E5DF-44E5-89CA-52256378DD61}" type="presParOf" srcId="{061C2B61-61A9-4846-BC3D-8CAEF192E981}" destId="{062AD950-9A59-4C93-9571-14C277B40341}" srcOrd="0" destOrd="0" presId="urn:microsoft.com/office/officeart/2005/8/layout/vList2"/>
    <dgm:cxn modelId="{D1D4085B-60BC-4E37-8BD0-8AE8B1176B46}" type="presParOf" srcId="{061C2B61-61A9-4846-BC3D-8CAEF192E981}" destId="{ED6F7637-0D2D-4256-97AB-B3FD7E80971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E4ADD5-ED49-4626-A905-AA7A86B94B82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B43CAB3-18D1-4599-8C9E-091E622D9685}">
      <dgm:prSet/>
      <dgm:spPr/>
      <dgm:t>
        <a:bodyPr/>
        <a:lstStyle/>
        <a:p>
          <a:r>
            <a:rPr lang="es-CL"/>
            <a:t>Cuestión compleja: formular una pregunta de forma tal que asuma una respuesta definitiva a un tema abierto, o trate una serie de preguntas como si debiesen tener una sola respuesta.</a:t>
          </a:r>
          <a:endParaRPr lang="en-US"/>
        </a:p>
      </dgm:t>
    </dgm:pt>
    <dgm:pt modelId="{258D769C-D463-49F6-AEA4-F06D516E5DAC}" type="parTrans" cxnId="{7B2267D0-BC0B-4341-BBFE-3A12C0DA98C2}">
      <dgm:prSet/>
      <dgm:spPr/>
      <dgm:t>
        <a:bodyPr/>
        <a:lstStyle/>
        <a:p>
          <a:endParaRPr lang="en-US"/>
        </a:p>
      </dgm:t>
    </dgm:pt>
    <dgm:pt modelId="{7E62A905-2A3C-4369-85AF-AD00DA9608EB}" type="sibTrans" cxnId="{7B2267D0-BC0B-4341-BBFE-3A12C0DA98C2}">
      <dgm:prSet/>
      <dgm:spPr/>
      <dgm:t>
        <a:bodyPr/>
        <a:lstStyle/>
        <a:p>
          <a:endParaRPr lang="en-US"/>
        </a:p>
      </dgm:t>
    </dgm:pt>
    <dgm:pt modelId="{3EA3429D-0C35-43FB-A553-5F24A61A3B6B}">
      <dgm:prSet/>
      <dgm:spPr/>
      <dgm:t>
        <a:bodyPr/>
        <a:lstStyle/>
        <a:p>
          <a:r>
            <a:rPr lang="es-CL" dirty="0"/>
            <a:t>“Nos oponemos al divorcio pues los hijos de padres divorciados son emocionalmente más inestables que aquellos provenientes de hogares bien constituidos” </a:t>
          </a:r>
          <a:endParaRPr lang="en-US" dirty="0"/>
        </a:p>
      </dgm:t>
    </dgm:pt>
    <dgm:pt modelId="{5A585964-B203-423F-AD2C-0190AE55706D}" type="parTrans" cxnId="{0B8B4967-863C-4F07-9431-11586459E1C8}">
      <dgm:prSet/>
      <dgm:spPr/>
      <dgm:t>
        <a:bodyPr/>
        <a:lstStyle/>
        <a:p>
          <a:endParaRPr lang="en-US"/>
        </a:p>
      </dgm:t>
    </dgm:pt>
    <dgm:pt modelId="{2C598329-557C-4404-83BB-E7721829F9F9}" type="sibTrans" cxnId="{0B8B4967-863C-4F07-9431-11586459E1C8}">
      <dgm:prSet/>
      <dgm:spPr/>
      <dgm:t>
        <a:bodyPr/>
        <a:lstStyle/>
        <a:p>
          <a:endParaRPr lang="en-US"/>
        </a:p>
      </dgm:t>
    </dgm:pt>
    <dgm:pt modelId="{83464E75-35C0-4539-BD47-C0DFBBFB73C2}" type="pres">
      <dgm:prSet presAssocID="{2BE4ADD5-ED49-4626-A905-AA7A86B94B82}" presName="linear" presStyleCnt="0">
        <dgm:presLayoutVars>
          <dgm:animLvl val="lvl"/>
          <dgm:resizeHandles val="exact"/>
        </dgm:presLayoutVars>
      </dgm:prSet>
      <dgm:spPr/>
    </dgm:pt>
    <dgm:pt modelId="{31288D56-FBAE-4C46-BAF1-03FC81A3E71B}" type="pres">
      <dgm:prSet presAssocID="{7B43CAB3-18D1-4599-8C9E-091E622D968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4853E9C-8AD3-4A45-85A3-33160A52E3CD}" type="pres">
      <dgm:prSet presAssocID="{7B43CAB3-18D1-4599-8C9E-091E622D968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8275037-2EA9-49DC-885F-F89AB812B200}" type="presOf" srcId="{2BE4ADD5-ED49-4626-A905-AA7A86B94B82}" destId="{83464E75-35C0-4539-BD47-C0DFBBFB73C2}" srcOrd="0" destOrd="0" presId="urn:microsoft.com/office/officeart/2005/8/layout/vList2"/>
    <dgm:cxn modelId="{0B8B4967-863C-4F07-9431-11586459E1C8}" srcId="{7B43CAB3-18D1-4599-8C9E-091E622D9685}" destId="{3EA3429D-0C35-43FB-A553-5F24A61A3B6B}" srcOrd="0" destOrd="0" parTransId="{5A585964-B203-423F-AD2C-0190AE55706D}" sibTransId="{2C598329-557C-4404-83BB-E7721829F9F9}"/>
    <dgm:cxn modelId="{6C2ADA69-50CC-4A2D-AB1A-58EBB32E3753}" type="presOf" srcId="{3EA3429D-0C35-43FB-A553-5F24A61A3B6B}" destId="{C4853E9C-8AD3-4A45-85A3-33160A52E3CD}" srcOrd="0" destOrd="0" presId="urn:microsoft.com/office/officeart/2005/8/layout/vList2"/>
    <dgm:cxn modelId="{7B2267D0-BC0B-4341-BBFE-3A12C0DA98C2}" srcId="{2BE4ADD5-ED49-4626-A905-AA7A86B94B82}" destId="{7B43CAB3-18D1-4599-8C9E-091E622D9685}" srcOrd="0" destOrd="0" parTransId="{258D769C-D463-49F6-AEA4-F06D516E5DAC}" sibTransId="{7E62A905-2A3C-4369-85AF-AD00DA9608EB}"/>
    <dgm:cxn modelId="{965E7EF1-A4C3-4D8E-8AEC-CA6D8FF41F1D}" type="presOf" srcId="{7B43CAB3-18D1-4599-8C9E-091E622D9685}" destId="{31288D56-FBAE-4C46-BAF1-03FC81A3E71B}" srcOrd="0" destOrd="0" presId="urn:microsoft.com/office/officeart/2005/8/layout/vList2"/>
    <dgm:cxn modelId="{8C45F73F-15BC-4654-B28B-3AA18CC5614F}" type="presParOf" srcId="{83464E75-35C0-4539-BD47-C0DFBBFB73C2}" destId="{31288D56-FBAE-4C46-BAF1-03FC81A3E71B}" srcOrd="0" destOrd="0" presId="urn:microsoft.com/office/officeart/2005/8/layout/vList2"/>
    <dgm:cxn modelId="{0A4114D9-1035-432A-9A68-0BE9E66263D0}" type="presParOf" srcId="{83464E75-35C0-4539-BD47-C0DFBBFB73C2}" destId="{C4853E9C-8AD3-4A45-85A3-33160A52E3C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B251A1-53C7-4667-9808-03E0495B8DFA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2EDF6E8-2BCC-49AD-A7EC-A73C0BA2806F}">
      <dgm:prSet/>
      <dgm:spPr/>
      <dgm:t>
        <a:bodyPr/>
        <a:lstStyle/>
        <a:p>
          <a:r>
            <a:rPr lang="es-CL"/>
            <a:t>Definición que pide principio: usar una definición altamente cuestionable como si fuese una premisa empírica irrefutable, resolviendo una cuestión empírica por mera definición.</a:t>
          </a:r>
          <a:endParaRPr lang="en-US"/>
        </a:p>
      </dgm:t>
    </dgm:pt>
    <dgm:pt modelId="{F6901157-6B77-4774-AC4D-7517582E5702}" type="parTrans" cxnId="{11959C1B-2441-4A19-8C05-E3F6AF6EE8FE}">
      <dgm:prSet/>
      <dgm:spPr/>
      <dgm:t>
        <a:bodyPr/>
        <a:lstStyle/>
        <a:p>
          <a:endParaRPr lang="en-US"/>
        </a:p>
      </dgm:t>
    </dgm:pt>
    <dgm:pt modelId="{854F89DC-F28D-40B0-BDB7-C89ADDB6FBCC}" type="sibTrans" cxnId="{11959C1B-2441-4A19-8C05-E3F6AF6EE8FE}">
      <dgm:prSet/>
      <dgm:spPr/>
      <dgm:t>
        <a:bodyPr/>
        <a:lstStyle/>
        <a:p>
          <a:endParaRPr lang="en-US"/>
        </a:p>
      </dgm:t>
    </dgm:pt>
    <dgm:pt modelId="{CC081367-4915-4254-994C-B5B8E69DB1C7}">
      <dgm:prSet/>
      <dgm:spPr/>
      <dgm:t>
        <a:bodyPr/>
        <a:lstStyle/>
        <a:p>
          <a:r>
            <a:rPr lang="es-CL"/>
            <a:t>“Los cristianos no beben alcohol. Y si lo hacen, entonces no son cristianos”</a:t>
          </a:r>
          <a:endParaRPr lang="en-US"/>
        </a:p>
      </dgm:t>
    </dgm:pt>
    <dgm:pt modelId="{C645FB6A-10D5-43AE-8C40-E5CD29BEA96C}" type="parTrans" cxnId="{2E670786-38AF-4FB6-B9AD-AF308917B949}">
      <dgm:prSet/>
      <dgm:spPr/>
      <dgm:t>
        <a:bodyPr/>
        <a:lstStyle/>
        <a:p>
          <a:endParaRPr lang="en-US"/>
        </a:p>
      </dgm:t>
    </dgm:pt>
    <dgm:pt modelId="{8052CD90-D8CA-41EA-82F7-800706386E84}" type="sibTrans" cxnId="{2E670786-38AF-4FB6-B9AD-AF308917B949}">
      <dgm:prSet/>
      <dgm:spPr/>
      <dgm:t>
        <a:bodyPr/>
        <a:lstStyle/>
        <a:p>
          <a:endParaRPr lang="en-US"/>
        </a:p>
      </dgm:t>
    </dgm:pt>
    <dgm:pt modelId="{60F5B091-9749-405F-ADF9-E35C56C57C64}" type="pres">
      <dgm:prSet presAssocID="{9EB251A1-53C7-4667-9808-03E0495B8DFA}" presName="linear" presStyleCnt="0">
        <dgm:presLayoutVars>
          <dgm:animLvl val="lvl"/>
          <dgm:resizeHandles val="exact"/>
        </dgm:presLayoutVars>
      </dgm:prSet>
      <dgm:spPr/>
    </dgm:pt>
    <dgm:pt modelId="{63D691A5-55C5-4B01-8D6F-6A9161727EA9}" type="pres">
      <dgm:prSet presAssocID="{22EDF6E8-2BCC-49AD-A7EC-A73C0BA2806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A1296A8-CA8B-48F7-8DE0-4F093E6778E3}" type="pres">
      <dgm:prSet presAssocID="{22EDF6E8-2BCC-49AD-A7EC-A73C0BA2806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1959C1B-2441-4A19-8C05-E3F6AF6EE8FE}" srcId="{9EB251A1-53C7-4667-9808-03E0495B8DFA}" destId="{22EDF6E8-2BCC-49AD-A7EC-A73C0BA2806F}" srcOrd="0" destOrd="0" parTransId="{F6901157-6B77-4774-AC4D-7517582E5702}" sibTransId="{854F89DC-F28D-40B0-BDB7-C89ADDB6FBCC}"/>
    <dgm:cxn modelId="{6362511F-B2E0-4D8C-A4F7-3BE2FB0D0747}" type="presOf" srcId="{9EB251A1-53C7-4667-9808-03E0495B8DFA}" destId="{60F5B091-9749-405F-ADF9-E35C56C57C64}" srcOrd="0" destOrd="0" presId="urn:microsoft.com/office/officeart/2005/8/layout/vList2"/>
    <dgm:cxn modelId="{1A617E4F-6041-4287-B68F-52ED8B1EA802}" type="presOf" srcId="{22EDF6E8-2BCC-49AD-A7EC-A73C0BA2806F}" destId="{63D691A5-55C5-4B01-8D6F-6A9161727EA9}" srcOrd="0" destOrd="0" presId="urn:microsoft.com/office/officeart/2005/8/layout/vList2"/>
    <dgm:cxn modelId="{2E670786-38AF-4FB6-B9AD-AF308917B949}" srcId="{22EDF6E8-2BCC-49AD-A7EC-A73C0BA2806F}" destId="{CC081367-4915-4254-994C-B5B8E69DB1C7}" srcOrd="0" destOrd="0" parTransId="{C645FB6A-10D5-43AE-8C40-E5CD29BEA96C}" sibTransId="{8052CD90-D8CA-41EA-82F7-800706386E84}"/>
    <dgm:cxn modelId="{82681BF9-9DF1-4BB9-AA32-F9C2BEE27575}" type="presOf" srcId="{CC081367-4915-4254-994C-B5B8E69DB1C7}" destId="{CA1296A8-CA8B-48F7-8DE0-4F093E6778E3}" srcOrd="0" destOrd="0" presId="urn:microsoft.com/office/officeart/2005/8/layout/vList2"/>
    <dgm:cxn modelId="{AD2E1487-F64B-4EEC-AB98-68AD5B70C15C}" type="presParOf" srcId="{60F5B091-9749-405F-ADF9-E35C56C57C64}" destId="{63D691A5-55C5-4B01-8D6F-6A9161727EA9}" srcOrd="0" destOrd="0" presId="urn:microsoft.com/office/officeart/2005/8/layout/vList2"/>
    <dgm:cxn modelId="{D3C21D1F-C918-4EAC-8F11-551C608354FB}" type="presParOf" srcId="{60F5B091-9749-405F-ADF9-E35C56C57C64}" destId="{CA1296A8-CA8B-48F7-8DE0-4F093E6778E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BEAE8-80E5-4443-A989-393AFA6E1F94}">
      <dsp:nvSpPr>
        <dsp:cNvPr id="0" name=""/>
        <dsp:cNvSpPr/>
      </dsp:nvSpPr>
      <dsp:spPr>
        <a:xfrm>
          <a:off x="0" y="41828"/>
          <a:ext cx="5310672" cy="3832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900" kern="1200"/>
            <a:t>Argumento circular: Afirmar, explícita o implícitamente, en las premisas lo que se pretende concluir.</a:t>
          </a:r>
          <a:endParaRPr lang="en-US" sz="3900" kern="1200"/>
        </a:p>
      </dsp:txBody>
      <dsp:txXfrm>
        <a:off x="187108" y="228936"/>
        <a:ext cx="4936456" cy="3458704"/>
      </dsp:txXfrm>
    </dsp:sp>
    <dsp:sp modelId="{C99892C0-5F01-4214-A1A4-7EF9A251BB6B}">
      <dsp:nvSpPr>
        <dsp:cNvPr id="0" name=""/>
        <dsp:cNvSpPr/>
      </dsp:nvSpPr>
      <dsp:spPr>
        <a:xfrm>
          <a:off x="0" y="3874748"/>
          <a:ext cx="5310672" cy="1332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14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3000" kern="1200"/>
            <a:t>“Por supuesto que Dios existe, yo no quiero irme al infierno”</a:t>
          </a:r>
          <a:endParaRPr lang="en-US" sz="3000" kern="1200"/>
        </a:p>
      </dsp:txBody>
      <dsp:txXfrm>
        <a:off x="0" y="3874748"/>
        <a:ext cx="5310672" cy="1332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AD950-9A59-4C93-9571-14C277B40341}">
      <dsp:nvSpPr>
        <dsp:cNvPr id="0" name=""/>
        <dsp:cNvSpPr/>
      </dsp:nvSpPr>
      <dsp:spPr>
        <a:xfrm>
          <a:off x="0" y="81585"/>
          <a:ext cx="5310672" cy="3439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000" kern="1200"/>
            <a:t>Lenguaje que pide principio: Discutir un tema usando un lenguaje que asume una posición sobre el tema mismo, de forma que se dirija la discusión hacia su propia posición.</a:t>
          </a:r>
          <a:endParaRPr lang="en-US" sz="3000" kern="1200"/>
        </a:p>
      </dsp:txBody>
      <dsp:txXfrm>
        <a:off x="167917" y="249502"/>
        <a:ext cx="4974838" cy="3103966"/>
      </dsp:txXfrm>
    </dsp:sp>
    <dsp:sp modelId="{ED6F7637-0D2D-4256-97AB-B3FD7E809714}">
      <dsp:nvSpPr>
        <dsp:cNvPr id="0" name=""/>
        <dsp:cNvSpPr/>
      </dsp:nvSpPr>
      <dsp:spPr>
        <a:xfrm>
          <a:off x="0" y="3521386"/>
          <a:ext cx="5310672" cy="164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1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2300" kern="1200"/>
            <a:t>“Si la cuestión del aborto gira en torno a la calidad de ser humano del bebé que está por nacer, entonces debemos oponernos a la muerte de un bebé”.</a:t>
          </a:r>
          <a:endParaRPr lang="en-US" sz="2300" kern="1200"/>
        </a:p>
      </dsp:txBody>
      <dsp:txXfrm>
        <a:off x="0" y="3521386"/>
        <a:ext cx="5310672" cy="1645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88D56-FBAE-4C46-BAF1-03FC81A3E71B}">
      <dsp:nvSpPr>
        <dsp:cNvPr id="0" name=""/>
        <dsp:cNvSpPr/>
      </dsp:nvSpPr>
      <dsp:spPr>
        <a:xfrm>
          <a:off x="0" y="236611"/>
          <a:ext cx="5310672" cy="3210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/>
            <a:t>Cuestión compleja: formular una pregunta de forma tal que asuma una respuesta definitiva a un tema abierto, o trate una serie de preguntas como si debiesen tener una sola respuesta.</a:t>
          </a:r>
          <a:endParaRPr lang="en-US" sz="2800" kern="1200"/>
        </a:p>
      </dsp:txBody>
      <dsp:txXfrm>
        <a:off x="156723" y="393334"/>
        <a:ext cx="4997226" cy="2897034"/>
      </dsp:txXfrm>
    </dsp:sp>
    <dsp:sp modelId="{C4853E9C-8AD3-4A45-85A3-33160A52E3CD}">
      <dsp:nvSpPr>
        <dsp:cNvPr id="0" name=""/>
        <dsp:cNvSpPr/>
      </dsp:nvSpPr>
      <dsp:spPr>
        <a:xfrm>
          <a:off x="0" y="3447091"/>
          <a:ext cx="5310672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1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2200" kern="1200" dirty="0"/>
            <a:t>“Nos oponemos al divorcio pues los hijos de padres divorciados son emocionalmente más inestables que aquellos provenientes de hogares bien constituidos” </a:t>
          </a:r>
          <a:endParaRPr lang="en-US" sz="2200" kern="1200" dirty="0"/>
        </a:p>
      </dsp:txBody>
      <dsp:txXfrm>
        <a:off x="0" y="3447091"/>
        <a:ext cx="5310672" cy="1564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691A5-55C5-4B01-8D6F-6A9161727EA9}">
      <dsp:nvSpPr>
        <dsp:cNvPr id="0" name=""/>
        <dsp:cNvSpPr/>
      </dsp:nvSpPr>
      <dsp:spPr>
        <a:xfrm>
          <a:off x="0" y="247906"/>
          <a:ext cx="5310672" cy="37323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/>
            <a:t>Definición que pide principio: usar una definición altamente cuestionable como si fuese una premisa empírica irrefutable, resolviendo una cuestión empírica por mera definición.</a:t>
          </a:r>
          <a:endParaRPr lang="en-US" sz="2900" kern="1200"/>
        </a:p>
      </dsp:txBody>
      <dsp:txXfrm>
        <a:off x="182196" y="430102"/>
        <a:ext cx="4946280" cy="3367908"/>
      </dsp:txXfrm>
    </dsp:sp>
    <dsp:sp modelId="{CA1296A8-CA8B-48F7-8DE0-4F093E6778E3}">
      <dsp:nvSpPr>
        <dsp:cNvPr id="0" name=""/>
        <dsp:cNvSpPr/>
      </dsp:nvSpPr>
      <dsp:spPr>
        <a:xfrm>
          <a:off x="0" y="3980206"/>
          <a:ext cx="5310672" cy="102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14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2300" kern="1200"/>
            <a:t>“Los cristianos no beben alcohol. Y si lo hacen, entonces no son cristianos”</a:t>
          </a:r>
          <a:endParaRPr lang="en-US" sz="2300" kern="1200"/>
        </a:p>
      </dsp:txBody>
      <dsp:txXfrm>
        <a:off x="0" y="3980206"/>
        <a:ext cx="5310672" cy="1020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C4408324-A84C-4A45-93B6-78D079CCE772}" type="datetime1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6982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502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408324-A84C-4A45-93B6-78D079CCE772}" type="datetime1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5196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134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408324-A84C-4A45-93B6-78D079CCE772}" type="datetime1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0577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408324-A84C-4A45-93B6-78D079CCE772}" type="datetime1">
              <a:rPr lang="en-US" smtClean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18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408324-A84C-4A45-93B6-78D079CCE772}" type="datetime1">
              <a:rPr lang="en-US" smtClean="0"/>
              <a:t>3/26/2024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819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5547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408324-A84C-4A45-93B6-78D079CCE772}" type="datetime1">
              <a:rPr lang="en-US" smtClean="0"/>
              <a:t>3/26/2024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4370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2243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408324-A84C-4A45-93B6-78D079CCE772}" type="datetime1">
              <a:rPr lang="en-US" smtClean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4036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0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0" name="Rectangle 125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5">
            <a:extLst>
              <a:ext uri="{FF2B5EF4-FFF2-40B4-BE49-F238E27FC236}">
                <a16:creationId xmlns:a16="http://schemas.microsoft.com/office/drawing/2014/main" id="{B54A4D14-513F-4121-92D3-5CCB4689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Freeform 6">
            <a:extLst>
              <a:ext uri="{FF2B5EF4-FFF2-40B4-BE49-F238E27FC236}">
                <a16:creationId xmlns:a16="http://schemas.microsoft.com/office/drawing/2014/main" id="{6C3411F1-AD17-499D-AFEF-2F300F6DF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Freeform 7">
            <a:extLst>
              <a:ext uri="{FF2B5EF4-FFF2-40B4-BE49-F238E27FC236}">
                <a16:creationId xmlns:a16="http://schemas.microsoft.com/office/drawing/2014/main" id="{60BF2CBE-B1E9-4C42-89DC-C35E4E651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Freeform 8">
            <a:extLst>
              <a:ext uri="{FF2B5EF4-FFF2-40B4-BE49-F238E27FC236}">
                <a16:creationId xmlns:a16="http://schemas.microsoft.com/office/drawing/2014/main" id="{72C95A87-DCDB-41C4-B774-744B3ECBE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Freeform 9">
            <a:extLst>
              <a:ext uri="{FF2B5EF4-FFF2-40B4-BE49-F238E27FC236}">
                <a16:creationId xmlns:a16="http://schemas.microsoft.com/office/drawing/2014/main" id="{BCB97515-32FF-43A6-A51C-B140193AB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Freeform 10">
            <a:extLst>
              <a:ext uri="{FF2B5EF4-FFF2-40B4-BE49-F238E27FC236}">
                <a16:creationId xmlns:a16="http://schemas.microsoft.com/office/drawing/2014/main" id="{9C6379D3-7045-4B76-9409-6D23D753D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Freeform 12">
            <a:extLst>
              <a:ext uri="{FF2B5EF4-FFF2-40B4-BE49-F238E27FC236}">
                <a16:creationId xmlns:a16="http://schemas.microsoft.com/office/drawing/2014/main" id="{61B1C1DE-4201-4989-BE65-41ADC2472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Freeform 14">
            <a:extLst>
              <a:ext uri="{FF2B5EF4-FFF2-40B4-BE49-F238E27FC236}">
                <a16:creationId xmlns:a16="http://schemas.microsoft.com/office/drawing/2014/main" id="{806398CC-D327-4E06-838C-31119BD56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Freeform 16">
            <a:extLst>
              <a:ext uri="{FF2B5EF4-FFF2-40B4-BE49-F238E27FC236}">
                <a16:creationId xmlns:a16="http://schemas.microsoft.com/office/drawing/2014/main" id="{70A741CC-E736-448A-A94E-5C8BB9711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Freeform 11">
            <a:extLst>
              <a:ext uri="{FF2B5EF4-FFF2-40B4-BE49-F238E27FC236}">
                <a16:creationId xmlns:a16="http://schemas.microsoft.com/office/drawing/2014/main" id="{7C324CDD-B30F-47DD-8627-E2171D5E8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Freeform 21">
            <a:extLst>
              <a:ext uri="{FF2B5EF4-FFF2-40B4-BE49-F238E27FC236}">
                <a16:creationId xmlns:a16="http://schemas.microsoft.com/office/drawing/2014/main" id="{79C8D19E-E3D6-45A6-BCA2-5918A37D7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033785-6541-486F-9E54-841226842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5306" y="1477651"/>
            <a:ext cx="2929372" cy="2468207"/>
          </a:xfrm>
        </p:spPr>
        <p:txBody>
          <a:bodyPr>
            <a:normAutofit/>
          </a:bodyPr>
          <a:lstStyle/>
          <a:p>
            <a:pPr algn="l"/>
            <a:r>
              <a:rPr lang="es-CL" sz="3700">
                <a:solidFill>
                  <a:schemeClr val="tx2"/>
                </a:solidFill>
              </a:rPr>
              <a:t>ESTRUCTURA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1C79A2-29A3-4536-850A-D2EEBD06E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39725" y="4073959"/>
            <a:ext cx="2951163" cy="1306389"/>
          </a:xfrm>
        </p:spPr>
        <p:txBody>
          <a:bodyPr>
            <a:normAutofit/>
          </a:bodyPr>
          <a:lstStyle/>
          <a:p>
            <a:pPr algn="l"/>
            <a:r>
              <a:rPr lang="es-CL" sz="1600">
                <a:solidFill>
                  <a:schemeClr val="tx2"/>
                </a:solidFill>
              </a:rPr>
              <a:t>FALACIAS</a:t>
            </a:r>
          </a:p>
        </p:txBody>
      </p:sp>
      <p:sp>
        <p:nvSpPr>
          <p:cNvPr id="174" name="Freeform 22">
            <a:extLst>
              <a:ext uri="{FF2B5EF4-FFF2-40B4-BE49-F238E27FC236}">
                <a16:creationId xmlns:a16="http://schemas.microsoft.com/office/drawing/2014/main" id="{43280283-E04A-43CA-BFA1-F285486A2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Freeform 23">
            <a:extLst>
              <a:ext uri="{FF2B5EF4-FFF2-40B4-BE49-F238E27FC236}">
                <a16:creationId xmlns:a16="http://schemas.microsoft.com/office/drawing/2014/main" id="{38328CB6-0FC5-4AEA-BC7E-489267CB6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Freeform: Shape 153">
            <a:extLst>
              <a:ext uri="{FF2B5EF4-FFF2-40B4-BE49-F238E27FC236}">
                <a16:creationId xmlns:a16="http://schemas.microsoft.com/office/drawing/2014/main" id="{138AF5D2-3A9C-4E8F-B879-36865366A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Imagen 3" descr="Un grupo de personas sentadas en un banco de madera&#10;&#10;Descripción generada automáticamente con confianza baja">
            <a:extLst>
              <a:ext uri="{FF2B5EF4-FFF2-40B4-BE49-F238E27FC236}">
                <a16:creationId xmlns:a16="http://schemas.microsoft.com/office/drawing/2014/main" id="{C611ADF2-F82B-45D0-9B64-F8593568B7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" r="10223" b="1"/>
          <a:stretch/>
        </p:blipFill>
        <p:spPr>
          <a:xfrm>
            <a:off x="932740" y="461405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22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7215C4-43E9-4034-9CFA-4C3B76B6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2349925"/>
            <a:ext cx="2441894" cy="2456442"/>
          </a:xfrm>
        </p:spPr>
        <p:txBody>
          <a:bodyPr>
            <a:normAutofit/>
          </a:bodyPr>
          <a:lstStyle/>
          <a:p>
            <a:pPr algn="l"/>
            <a:r>
              <a:rPr lang="es-CL" sz="3200"/>
              <a:t>INFERENCIA DEDUCTIVA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98F8BA-333C-43D6-B95B-774B0AD1B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1111249"/>
            <a:ext cx="6554001" cy="463550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es-ES" sz="1500" b="1" i="0" u="none" strike="noStrike" kern="1200" cap="none" spc="150" normalizeH="0" baseline="0" noProof="0">
                <a:ln>
                  <a:noFill/>
                </a:ln>
                <a:effectLst/>
                <a:uLnTx/>
                <a:uFillTx/>
                <a:latin typeface="Meiryo"/>
                <a:ea typeface="+mn-ea"/>
                <a:cs typeface="+mn-cs"/>
              </a:rPr>
              <a:t>Afirmar el consecuente: afirmar el antecedente a partir de la afirmación del consecuente, en un enunciado condicional: Si P entonces Q, y Q, entonces P</a:t>
            </a:r>
            <a:endParaRPr kumimoji="0" lang="es-CL" sz="1500" b="0" i="0" u="none" strike="noStrike" kern="1200" cap="none" spc="150" normalizeH="0" baseline="0" noProof="0">
              <a:ln>
                <a:noFill/>
              </a:ln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500" b="0" i="0" u="none" strike="noStrike" kern="1200" cap="none" spc="150" normalizeH="0" baseline="0" noProof="0">
                <a:ln>
                  <a:noFill/>
                </a:ln>
                <a:effectLst/>
                <a:uLnTx/>
                <a:uFillTx/>
                <a:latin typeface="Meiryo"/>
                <a:ea typeface="+mn-ea"/>
                <a:cs typeface="+mn-cs"/>
              </a:rPr>
              <a:t>Si dios existiese entonces seriamos libres de cometer errores, por lo que es obvio que Él existe.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500" b="0" i="0" u="none" strike="noStrike" kern="1200" cap="none" spc="150" normalizeH="0" baseline="0" noProof="0">
                <a:ln>
                  <a:noFill/>
                </a:ln>
                <a:effectLst/>
                <a:uLnTx/>
                <a:uFillTx/>
                <a:latin typeface="Meiryo"/>
                <a:ea typeface="+mn-ea"/>
                <a:cs typeface="+mn-cs"/>
              </a:rPr>
              <a:t>Si la teoría de la evolución fuese cierta, entonces deberíamos encontrar adaptaciones únicas en lugares aislados, y tenemos evidencia en favor de este tipo de adaptaciones, por ejemplo las de Islas Galápagos, por eso creo en la evolución.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500" b="0" i="0" u="none" strike="noStrike" kern="1200" cap="none" spc="150" normalizeH="0" baseline="0" noProof="0">
                <a:ln>
                  <a:noFill/>
                </a:ln>
                <a:effectLst/>
                <a:uLnTx/>
                <a:uFillTx/>
                <a:latin typeface="Meiryo"/>
                <a:ea typeface="+mn-ea"/>
                <a:cs typeface="+mn-cs"/>
              </a:rPr>
              <a:t>Si la mayoría de los chilenos quiere un gobierno siniestro, entonces ellos ganaran las elecciones. Así es la democracia, ganaron porque la mayoría lo quiso.</a:t>
            </a:r>
          </a:p>
          <a:p>
            <a:pPr>
              <a:lnSpc>
                <a:spcPct val="110000"/>
              </a:lnSpc>
            </a:pPr>
            <a:endParaRPr lang="es-CL" sz="1500"/>
          </a:p>
        </p:txBody>
      </p:sp>
    </p:spTree>
    <p:extLst>
      <p:ext uri="{BB962C8B-B14F-4D97-AF65-F5344CB8AC3E}">
        <p14:creationId xmlns:p14="http://schemas.microsoft.com/office/powerpoint/2010/main" val="1222253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7BE39A-5658-4303-9E56-B1354807F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2349925"/>
            <a:ext cx="2441894" cy="2456442"/>
          </a:xfrm>
        </p:spPr>
        <p:txBody>
          <a:bodyPr>
            <a:normAutofit/>
          </a:bodyPr>
          <a:lstStyle/>
          <a:p>
            <a:pPr algn="l"/>
            <a:r>
              <a:rPr lang="es-CL" sz="3200"/>
              <a:t>INFERENCIA DEDUCTIVA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C3418D-631B-4DF2-A0D5-EDB6CF9CF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1111249"/>
            <a:ext cx="6554001" cy="463550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kumimoji="0" lang="es-ES" sz="1500" b="1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Meiryo"/>
                <a:ea typeface="+mj-ea"/>
                <a:cs typeface="+mj-cs"/>
              </a:rPr>
              <a:t>Conversión falsa: </a:t>
            </a:r>
            <a:br>
              <a:rPr kumimoji="0" lang="es-ES" sz="1500" b="1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Meiryo"/>
                <a:ea typeface="+mj-ea"/>
                <a:cs typeface="+mj-cs"/>
              </a:rPr>
            </a:br>
            <a:r>
              <a:rPr kumimoji="0" lang="es-ES" sz="1500" b="1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Meiryo"/>
                <a:ea typeface="+mj-ea"/>
                <a:cs typeface="+mj-cs"/>
              </a:rPr>
              <a:t>a) cambiar el antecedente por el consecuente en un enunciado condicional:</a:t>
            </a:r>
          </a:p>
          <a:p>
            <a:pPr>
              <a:lnSpc>
                <a:spcPct val="110000"/>
              </a:lnSpc>
            </a:pPr>
            <a:endParaRPr kumimoji="0" lang="es-ES" sz="1500" b="1" i="0" u="none" strike="noStrike" kern="1200" cap="none" spc="150" normalizeH="0" baseline="0" noProof="0" dirty="0">
              <a:ln>
                <a:noFill/>
              </a:ln>
              <a:effectLst/>
              <a:uLnTx/>
              <a:uFillTx/>
              <a:latin typeface="Meiryo"/>
              <a:ea typeface="+mj-ea"/>
              <a:cs typeface="+mj-cs"/>
            </a:endParaRPr>
          </a:p>
          <a:p>
            <a:pPr>
              <a:lnSpc>
                <a:spcPct val="110000"/>
              </a:lnSpc>
            </a:pPr>
            <a:r>
              <a:rPr kumimoji="0" lang="es-ES" sz="1500" b="1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Meiryo"/>
                <a:ea typeface="+mj-ea"/>
                <a:cs typeface="+mj-cs"/>
              </a:rPr>
              <a:t>	</a:t>
            </a:r>
            <a:r>
              <a:rPr lang="es-CL" sz="1500" dirty="0"/>
              <a:t> Dejará de haber pobreza cuando acabemos con el hambre</a:t>
            </a:r>
            <a:endParaRPr kumimoji="0" lang="es-ES" sz="1500" b="1" i="0" u="none" strike="noStrike" kern="1200" cap="none" spc="150" normalizeH="0" baseline="0" noProof="0" dirty="0">
              <a:ln>
                <a:noFill/>
              </a:ln>
              <a:effectLst/>
              <a:uLnTx/>
              <a:uFillTx/>
              <a:latin typeface="Meiryo"/>
              <a:ea typeface="+mj-ea"/>
              <a:cs typeface="+mj-cs"/>
            </a:endParaRPr>
          </a:p>
          <a:p>
            <a:pPr>
              <a:lnSpc>
                <a:spcPct val="110000"/>
              </a:lnSpc>
            </a:pPr>
            <a:br>
              <a:rPr kumimoji="0" lang="es-ES" sz="1500" b="1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Meiryo"/>
                <a:ea typeface="+mj-ea"/>
                <a:cs typeface="+mj-cs"/>
              </a:rPr>
            </a:br>
            <a:r>
              <a:rPr kumimoji="0" lang="es-ES" sz="1500" b="1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Meiryo"/>
                <a:ea typeface="+mj-ea"/>
                <a:cs typeface="+mj-cs"/>
              </a:rPr>
              <a:t>b) cambiar el término sujeto por el término predicado en un enunciado universal afirmativo, pretendiendo que conserven su valor de verdad:</a:t>
            </a:r>
            <a:endParaRPr lang="es-CL" sz="1500" dirty="0"/>
          </a:p>
          <a:p>
            <a:pPr algn="just">
              <a:lnSpc>
                <a:spcPct val="110000"/>
              </a:lnSpc>
            </a:pPr>
            <a:r>
              <a:rPr lang="es-CL" sz="1500" dirty="0"/>
              <a:t>	Si es cierto que todas las personas nacen libres e iguales en 	derechos, y reconocemos a los animales no-humanos como 	personas, 	entonces los que nacen libres e iguales son 	animales no-humanos, 	es 	decir que los 	humanos son no-humanos, lo que es absurdo. 	Por eso 	es que sólo los humanos son personas.</a:t>
            </a:r>
          </a:p>
          <a:p>
            <a:pPr>
              <a:lnSpc>
                <a:spcPct val="110000"/>
              </a:lnSpc>
            </a:pPr>
            <a:endParaRPr lang="es-CL" sz="1500" dirty="0"/>
          </a:p>
        </p:txBody>
      </p:sp>
    </p:spTree>
    <p:extLst>
      <p:ext uri="{BB962C8B-B14F-4D97-AF65-F5344CB8AC3E}">
        <p14:creationId xmlns:p14="http://schemas.microsoft.com/office/powerpoint/2010/main" val="2201990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8F46BD-9992-4AA9-8F32-6FD334B6F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2349925"/>
            <a:ext cx="2441894" cy="2456442"/>
          </a:xfrm>
        </p:spPr>
        <p:txBody>
          <a:bodyPr>
            <a:normAutofit/>
          </a:bodyPr>
          <a:lstStyle/>
          <a:p>
            <a:pPr algn="l"/>
            <a:r>
              <a:rPr lang="es-CL" sz="3200"/>
              <a:t>INFERENCIA DEDUCTIVA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1DE8B9-9E19-40B2-887E-B772843AC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1111249"/>
            <a:ext cx="6554001" cy="463550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es-ES" sz="1500" b="1" i="0" u="none" strike="noStrike" kern="1200" cap="none" spc="150" normalizeH="0" baseline="0" noProof="0">
                <a:ln>
                  <a:noFill/>
                </a:ln>
                <a:effectLst/>
                <a:uLnTx/>
                <a:uFillTx/>
                <a:latin typeface="Meiryo"/>
                <a:ea typeface="+mn-ea"/>
                <a:cs typeface="+mn-cs"/>
              </a:rPr>
              <a:t>Termino medio no distribuido: sacar una conclusión en un silogismo donde el término medio no está distribuido en ninguna de las dos premisas</a:t>
            </a:r>
            <a:endParaRPr kumimoji="0" lang="es-CL" sz="1500" b="0" i="0" u="none" strike="noStrike" kern="1200" cap="none" spc="150" normalizeH="0" baseline="0" noProof="0">
              <a:ln>
                <a:noFill/>
              </a:ln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500" b="0" i="0" u="none" strike="noStrike" kern="1200" cap="none" spc="150" normalizeH="0" baseline="0" noProof="0">
                <a:ln>
                  <a:noFill/>
                </a:ln>
                <a:effectLst/>
                <a:uLnTx/>
                <a:uFillTx/>
                <a:latin typeface="Meiryo"/>
                <a:ea typeface="+mn-ea"/>
                <a:cs typeface="+mn-cs"/>
              </a:rPr>
              <a:t>Amar y odiar son parte de la naturaleza humana, por lo que en realidad podríamos decir que son dos caras de la misma moneda.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500" b="0" i="0" u="none" strike="noStrike" kern="1200" cap="none" spc="150" normalizeH="0" baseline="0" noProof="0">
                <a:ln>
                  <a:noFill/>
                </a:ln>
                <a:effectLst/>
                <a:uLnTx/>
                <a:uFillTx/>
                <a:latin typeface="Meiryo"/>
                <a:ea typeface="+mn-ea"/>
                <a:cs typeface="+mn-cs"/>
              </a:rPr>
              <a:t>La gente con experiencia se equivoca menos, y las personas más racionales se equivocan menos, por lo que la gente con experiencia debe ser volverse más racional.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500" b="0" i="0" u="none" strike="noStrike" kern="1200" cap="none" spc="150" normalizeH="0" baseline="0" noProof="0">
                <a:ln>
                  <a:noFill/>
                </a:ln>
                <a:effectLst/>
                <a:uLnTx/>
                <a:uFillTx/>
                <a:latin typeface="Meiryo"/>
                <a:ea typeface="+mn-ea"/>
                <a:cs typeface="+mn-cs"/>
              </a:rPr>
              <a:t>Si todos los políticos son corruptos, y al menos algunos corruptos están en la cárcel, entonces ya sabe donde puede encontrar algunos políticos.</a:t>
            </a:r>
          </a:p>
          <a:p>
            <a:pPr>
              <a:lnSpc>
                <a:spcPct val="110000"/>
              </a:lnSpc>
            </a:pPr>
            <a:endParaRPr lang="es-CL" sz="1500"/>
          </a:p>
        </p:txBody>
      </p:sp>
    </p:spTree>
    <p:extLst>
      <p:ext uri="{BB962C8B-B14F-4D97-AF65-F5344CB8AC3E}">
        <p14:creationId xmlns:p14="http://schemas.microsoft.com/office/powerpoint/2010/main" val="675053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9019A6-03FC-467F-AAC6-01CE996C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2349925"/>
            <a:ext cx="2441894" cy="2456442"/>
          </a:xfrm>
        </p:spPr>
        <p:txBody>
          <a:bodyPr>
            <a:normAutofit/>
          </a:bodyPr>
          <a:lstStyle/>
          <a:p>
            <a:pPr algn="l"/>
            <a:r>
              <a:rPr lang="es-CL" sz="3200"/>
              <a:t>INFERENCIA DEDUCTIVA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19DFD2-66FE-4A25-BB67-52B0204CD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1111249"/>
            <a:ext cx="6554001" cy="463550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kumimoji="0" lang="es-ES" sz="1700" b="1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Meiryo"/>
                <a:ea typeface="+mj-ea"/>
                <a:cs typeface="+mj-cs"/>
              </a:rPr>
              <a:t>Distribución ilícita de un término extremo: sacar una conclusión en un silogismo donde un término aparece distribuido en la conclusión y no distribuido en la premisa correspondiente</a:t>
            </a:r>
            <a:endParaRPr lang="es-CL" sz="1700" dirty="0"/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s-CL" sz="1700" dirty="0"/>
              <a:t>Todo lo que sea moralmente correcto es justo, pero</a:t>
            </a:r>
            <a:r>
              <a:rPr lang="es-CL" sz="1700" dirty="0">
                <a:highlight>
                  <a:srgbClr val="FF0000"/>
                </a:highlight>
              </a:rPr>
              <a:t> algunas acciones beneficiosas </a:t>
            </a:r>
            <a:r>
              <a:rPr lang="es-CL" sz="1700" dirty="0"/>
              <a:t>no son justas, por tanto algunas acciones moralmente correctas </a:t>
            </a:r>
            <a:r>
              <a:rPr lang="es-CL" sz="1700" dirty="0">
                <a:highlight>
                  <a:srgbClr val="FF0000"/>
                </a:highlight>
              </a:rPr>
              <a:t>no son beneficiosas</a:t>
            </a:r>
            <a:r>
              <a:rPr lang="es-CL" sz="1700" dirty="0"/>
              <a:t>..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s-CL" sz="1700" dirty="0"/>
              <a:t>Las casas nuevas son muy caras, y también </a:t>
            </a:r>
            <a:r>
              <a:rPr lang="es-CL" sz="1700" dirty="0">
                <a:highlight>
                  <a:srgbClr val="FF0000"/>
                </a:highlight>
              </a:rPr>
              <a:t>más eficientes en cuanto al uso de energía</a:t>
            </a:r>
            <a:r>
              <a:rPr lang="es-CL" sz="1700" dirty="0"/>
              <a:t>, por lo que las </a:t>
            </a:r>
            <a:r>
              <a:rPr lang="es-CL" sz="1700" dirty="0">
                <a:highlight>
                  <a:srgbClr val="FF0000"/>
                </a:highlight>
              </a:rPr>
              <a:t>casas eficientes </a:t>
            </a:r>
            <a:r>
              <a:rPr lang="es-CL" sz="1700" dirty="0"/>
              <a:t>deben ser caras.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s-CL" sz="1700" dirty="0"/>
              <a:t>Los que quieren razonar bien estudian lógica, y los que estudian lógica </a:t>
            </a:r>
            <a:r>
              <a:rPr lang="es-CL" sz="1700" dirty="0">
                <a:highlight>
                  <a:srgbClr val="FF0000"/>
                </a:highlight>
              </a:rPr>
              <a:t>leen este libro</a:t>
            </a:r>
            <a:r>
              <a:rPr lang="es-CL" sz="1700" dirty="0"/>
              <a:t>; por </a:t>
            </a:r>
            <a:r>
              <a:rPr lang="es-CL" sz="1700" dirty="0">
                <a:highlight>
                  <a:srgbClr val="FF0000"/>
                </a:highlight>
              </a:rPr>
              <a:t>tanto los que leen este libro </a:t>
            </a:r>
            <a:r>
              <a:rPr lang="es-CL" sz="1700" dirty="0"/>
              <a:t>razonan bien.</a:t>
            </a:r>
          </a:p>
          <a:p>
            <a:pPr>
              <a:lnSpc>
                <a:spcPct val="110000"/>
              </a:lnSpc>
            </a:pPr>
            <a:endParaRPr lang="es-CL" sz="1700" dirty="0"/>
          </a:p>
        </p:txBody>
      </p:sp>
    </p:spTree>
    <p:extLst>
      <p:ext uri="{BB962C8B-B14F-4D97-AF65-F5344CB8AC3E}">
        <p14:creationId xmlns:p14="http://schemas.microsoft.com/office/powerpoint/2010/main" val="3680553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5" name="Rectangle 234">
            <a:extLst>
              <a:ext uri="{FF2B5EF4-FFF2-40B4-BE49-F238E27FC236}">
                <a16:creationId xmlns:a16="http://schemas.microsoft.com/office/drawing/2014/main" id="{59C0AD34-689A-4954-B857-28A56A031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6" name="Group 236">
            <a:extLst>
              <a:ext uri="{FF2B5EF4-FFF2-40B4-BE49-F238E27FC236}">
                <a16:creationId xmlns:a16="http://schemas.microsoft.com/office/drawing/2014/main" id="{2EF251E5-B061-410C-B249-58C685761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38" name="Freeform 5">
              <a:extLst>
                <a:ext uri="{FF2B5EF4-FFF2-40B4-BE49-F238E27FC236}">
                  <a16:creationId xmlns:a16="http://schemas.microsoft.com/office/drawing/2014/main" id="{5820E53A-A780-41CF-9B04-52B707A56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6">
              <a:extLst>
                <a:ext uri="{FF2B5EF4-FFF2-40B4-BE49-F238E27FC236}">
                  <a16:creationId xmlns:a16="http://schemas.microsoft.com/office/drawing/2014/main" id="{9A337230-F2D4-4984-B33B-BD5732CA7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7">
              <a:extLst>
                <a:ext uri="{FF2B5EF4-FFF2-40B4-BE49-F238E27FC236}">
                  <a16:creationId xmlns:a16="http://schemas.microsoft.com/office/drawing/2014/main" id="{150374BA-0847-4D86-BDAD-B3616B48A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8">
              <a:extLst>
                <a:ext uri="{FF2B5EF4-FFF2-40B4-BE49-F238E27FC236}">
                  <a16:creationId xmlns:a16="http://schemas.microsoft.com/office/drawing/2014/main" id="{756B05EF-64B2-4E1A-BEE2-2C91CEE44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9">
              <a:extLst>
                <a:ext uri="{FF2B5EF4-FFF2-40B4-BE49-F238E27FC236}">
                  <a16:creationId xmlns:a16="http://schemas.microsoft.com/office/drawing/2014/main" id="{8EAC8528-3758-4668-AC4F-7A1ED80AA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0">
              <a:extLst>
                <a:ext uri="{FF2B5EF4-FFF2-40B4-BE49-F238E27FC236}">
                  <a16:creationId xmlns:a16="http://schemas.microsoft.com/office/drawing/2014/main" id="{9C60E31E-3A6D-4751-A2B9-6D6BBD3F4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1">
              <a:extLst>
                <a:ext uri="{FF2B5EF4-FFF2-40B4-BE49-F238E27FC236}">
                  <a16:creationId xmlns:a16="http://schemas.microsoft.com/office/drawing/2014/main" id="{BDA3DA6A-3268-4B0F-AEE7-DAA73B1F3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2">
              <a:extLst>
                <a:ext uri="{FF2B5EF4-FFF2-40B4-BE49-F238E27FC236}">
                  <a16:creationId xmlns:a16="http://schemas.microsoft.com/office/drawing/2014/main" id="{2998BF04-8D3F-4A2A-99F5-4CA4E8CE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3">
              <a:extLst>
                <a:ext uri="{FF2B5EF4-FFF2-40B4-BE49-F238E27FC236}">
                  <a16:creationId xmlns:a16="http://schemas.microsoft.com/office/drawing/2014/main" id="{0634B53A-D297-4948-A6D6-F6A97EA30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4">
              <a:extLst>
                <a:ext uri="{FF2B5EF4-FFF2-40B4-BE49-F238E27FC236}">
                  <a16:creationId xmlns:a16="http://schemas.microsoft.com/office/drawing/2014/main" id="{4E8DB691-0BA0-400D-800A-75BC37742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5">
              <a:extLst>
                <a:ext uri="{FF2B5EF4-FFF2-40B4-BE49-F238E27FC236}">
                  <a16:creationId xmlns:a16="http://schemas.microsoft.com/office/drawing/2014/main" id="{AFAFDDA3-AC41-4CF2-94B8-57BB1C5E5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6">
              <a:extLst>
                <a:ext uri="{FF2B5EF4-FFF2-40B4-BE49-F238E27FC236}">
                  <a16:creationId xmlns:a16="http://schemas.microsoft.com/office/drawing/2014/main" id="{4A15B2B0-A771-4DFA-9D23-CB066DAE7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7">
              <a:extLst>
                <a:ext uri="{FF2B5EF4-FFF2-40B4-BE49-F238E27FC236}">
                  <a16:creationId xmlns:a16="http://schemas.microsoft.com/office/drawing/2014/main" id="{6181A0C3-EE79-45C0-B2F7-3EFDF30C9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8">
              <a:extLst>
                <a:ext uri="{FF2B5EF4-FFF2-40B4-BE49-F238E27FC236}">
                  <a16:creationId xmlns:a16="http://schemas.microsoft.com/office/drawing/2014/main" id="{15E0117B-FD22-48B9-9C77-A8B559036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9">
              <a:extLst>
                <a:ext uri="{FF2B5EF4-FFF2-40B4-BE49-F238E27FC236}">
                  <a16:creationId xmlns:a16="http://schemas.microsoft.com/office/drawing/2014/main" id="{8E85FCEE-A313-4486-8C87-02810F693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0">
              <a:extLst>
                <a:ext uri="{FF2B5EF4-FFF2-40B4-BE49-F238E27FC236}">
                  <a16:creationId xmlns:a16="http://schemas.microsoft.com/office/drawing/2014/main" id="{1C675BF2-101E-485B-8567-6DAC3E2E5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1">
              <a:extLst>
                <a:ext uri="{FF2B5EF4-FFF2-40B4-BE49-F238E27FC236}">
                  <a16:creationId xmlns:a16="http://schemas.microsoft.com/office/drawing/2014/main" id="{FB45911A-8248-42F7-B3EB-A00DB57200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2">
              <a:extLst>
                <a:ext uri="{FF2B5EF4-FFF2-40B4-BE49-F238E27FC236}">
                  <a16:creationId xmlns:a16="http://schemas.microsoft.com/office/drawing/2014/main" id="{5BB462F8-D1E7-49F8-BC68-C084D693D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3">
              <a:extLst>
                <a:ext uri="{FF2B5EF4-FFF2-40B4-BE49-F238E27FC236}">
                  <a16:creationId xmlns:a16="http://schemas.microsoft.com/office/drawing/2014/main" id="{A42670A7-31BD-4399-A52B-58F7DC2CD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4">
              <a:extLst>
                <a:ext uri="{FF2B5EF4-FFF2-40B4-BE49-F238E27FC236}">
                  <a16:creationId xmlns:a16="http://schemas.microsoft.com/office/drawing/2014/main" id="{9A3D52C0-9637-4872-BE90-954269A9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5">
              <a:extLst>
                <a:ext uri="{FF2B5EF4-FFF2-40B4-BE49-F238E27FC236}">
                  <a16:creationId xmlns:a16="http://schemas.microsoft.com/office/drawing/2014/main" id="{3C8A97F0-11E5-4091-BFF3-12036C2E2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5CADFE1B-199C-45F5-9C2D-541D6A5287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/>
          <a:stretch/>
        </p:blipFill>
        <p:spPr>
          <a:xfrm>
            <a:off x="20" y="224"/>
            <a:ext cx="12191675" cy="6858000"/>
          </a:xfrm>
          <a:prstGeom prst="rect">
            <a:avLst/>
          </a:prstGeom>
        </p:spPr>
      </p:pic>
      <p:sp>
        <p:nvSpPr>
          <p:cNvPr id="318" name="Rectangle 259">
            <a:extLst>
              <a:ext uri="{FF2B5EF4-FFF2-40B4-BE49-F238E27FC236}">
                <a16:creationId xmlns:a16="http://schemas.microsoft.com/office/drawing/2014/main" id="{0D46847E-DF7B-4BE5-BA10-97AFF961C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4042" y="1186483"/>
            <a:ext cx="8843596" cy="50541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261">
            <a:extLst>
              <a:ext uri="{FF2B5EF4-FFF2-40B4-BE49-F238E27FC236}">
                <a16:creationId xmlns:a16="http://schemas.microsoft.com/office/drawing/2014/main" id="{227E50E2-800F-4574-8926-D1DB68914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9293" y="1776933"/>
            <a:ext cx="8845667" cy="353641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A1F0E4-E493-4C2F-B61E-5EF2AEFA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181" y="2358391"/>
            <a:ext cx="2714952" cy="2453676"/>
          </a:xfrm>
        </p:spPr>
        <p:txBody>
          <a:bodyPr>
            <a:normAutofit/>
          </a:bodyPr>
          <a:lstStyle/>
          <a:p>
            <a:r>
              <a:rPr lang="es-CL" sz="2800"/>
              <a:t>PRINCIPIO ESTRUCTURAL</a:t>
            </a:r>
            <a:br>
              <a:rPr lang="es-CL" sz="2800"/>
            </a:br>
            <a:r>
              <a:rPr lang="es-CL" sz="2800"/>
              <a:t>Y</a:t>
            </a:r>
            <a:br>
              <a:rPr lang="es-CL" sz="2800"/>
            </a:br>
            <a:r>
              <a:rPr lang="es-CL" sz="2800"/>
              <a:t>TIPOS DE FALACIAS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704EE5-45F9-40AC-8986-BDD816F3F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160" y="1862274"/>
            <a:ext cx="5315742" cy="3368347"/>
          </a:xfrm>
        </p:spPr>
        <p:txBody>
          <a:bodyPr>
            <a:normAutofit/>
          </a:bodyPr>
          <a:lstStyle/>
          <a:p>
            <a:pPr>
              <a:buClr>
                <a:srgbClr val="F7EC4F"/>
              </a:buClr>
            </a:pPr>
            <a:r>
              <a:rPr lang="es-ES">
                <a:solidFill>
                  <a:srgbClr val="FFFFFE"/>
                </a:solidFill>
              </a:rPr>
              <a:t>Un buen argumento no debe usar premisas que se contradigan entre ellas o con la conclusión: INCONSISTENCIA </a:t>
            </a:r>
          </a:p>
          <a:p>
            <a:pPr>
              <a:buClr>
                <a:srgbClr val="F7EC4F"/>
              </a:buClr>
            </a:pPr>
            <a:r>
              <a:rPr lang="es-ES">
                <a:solidFill>
                  <a:srgbClr val="FFFFFE"/>
                </a:solidFill>
              </a:rPr>
              <a:t>Tampoco deben asumir implícita o explícitamente la verdad de la conclusión: PETICIÓN DE PRINCIPIO </a:t>
            </a:r>
          </a:p>
          <a:p>
            <a:pPr>
              <a:buClr>
                <a:srgbClr val="F7EC4F"/>
              </a:buClr>
            </a:pPr>
            <a:r>
              <a:rPr lang="es-ES">
                <a:solidFill>
                  <a:srgbClr val="FFFFFE"/>
                </a:solidFill>
              </a:rPr>
              <a:t>Finalmente, no se pueden seguir inferencias deductivamente inválidas a partir de las premisas: INFERENCIA DEDUCTIVA</a:t>
            </a:r>
            <a:endParaRPr lang="es-CL">
              <a:solidFill>
                <a:srgbClr val="FFFFFE"/>
              </a:solidFill>
            </a:endParaRPr>
          </a:p>
        </p:txBody>
      </p:sp>
      <p:sp>
        <p:nvSpPr>
          <p:cNvPr id="264" name="Isosceles Triangle 39">
            <a:extLst>
              <a:ext uri="{FF2B5EF4-FFF2-40B4-BE49-F238E27FC236}">
                <a16:creationId xmlns:a16="http://schemas.microsoft.com/office/drawing/2014/main" id="{7DC56226-648F-4399-93F6-94D24B604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92384" y="5313353"/>
            <a:ext cx="407233" cy="351063"/>
          </a:xfrm>
          <a:prstGeom prst="triangl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00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DCECA6D-996A-491F-9000-A1C6DDAB3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B9E7F2-705C-4516-9EC3-E4E766F29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4760" y="0"/>
            <a:ext cx="6917240" cy="6858000"/>
          </a:xfrm>
          <a:prstGeom prst="rect">
            <a:avLst/>
          </a:prstGeom>
          <a:solidFill>
            <a:srgbClr val="000001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D407F9-E967-4A7C-ABD7-F02C785FD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3DF9C388-FC8A-45A4-A408-A212E6E13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F7607279-0070-4A91-B096-F20D4BE74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9BF3ED43-9007-484E-9C1D-149764271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F1D4685-22BB-4258-9723-E205A6D08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ADA3DD5F-22A5-4E26-B496-48BA3C295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278CB988-737A-4B25-9D27-A302E2935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2BD577E3-B807-4C27-827A-F67AF7717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A5172FC1-C96D-49CF-94B5-C9F10E15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B866A937-A7D1-4172-990E-5DD1D713DA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96D52ADC-C82E-4210-8CE1-6FB4D8823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A323351A-B9A8-4629-9C0A-6D19DE4B4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A533B1E1-5874-4F6E-95E1-34DD4FB7A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1DEBD598-B4EF-4F00-869C-7EC7C94F3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4A09323-8C8A-4684-96DD-FA95EB298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67FB5D8A-E60A-498F-86EF-0E8859B39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A6F733EF-C4C3-4EDD-9243-0DBF15A7E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2138D957-6D1F-4B4C-97A4-3051A18F2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16A32565-55A7-4545-BD5E-54FED7D00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21579139-5196-420E-9427-874C3EFBD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D1B2C7F4-5F3A-49F5-A1CF-88FA1DCF6F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E2CE0B70-3DD1-4A22-B05B-8A70A3372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6B6439A-6986-4ED1-9F17-A87907F2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A416F24-F780-43FB-BC89-F41CC5802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22">
              <a:extLst>
                <a:ext uri="{FF2B5EF4-FFF2-40B4-BE49-F238E27FC236}">
                  <a16:creationId xmlns:a16="http://schemas.microsoft.com/office/drawing/2014/main" id="{DCD7711F-E8FC-4082-92BC-F6FCB1190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C39E810-7538-48FC-A39E-D8DD2EBCB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7B70D9A-4CA9-4E97-A04C-AE5B8CAF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s-CL"/>
              <a:t>PETICIÓN DE PRINCIPIO</a:t>
            </a:r>
          </a:p>
        </p:txBody>
      </p:sp>
      <p:graphicFrame>
        <p:nvGraphicFramePr>
          <p:cNvPr id="14" name="Marcador de contenido 2">
            <a:extLst>
              <a:ext uri="{FF2B5EF4-FFF2-40B4-BE49-F238E27FC236}">
                <a16:creationId xmlns:a16="http://schemas.microsoft.com/office/drawing/2014/main" id="{7878A2F2-A7DF-4493-9365-F7EEE34CB8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587473"/>
              </p:ext>
            </p:extLst>
          </p:nvPr>
        </p:nvGraphicFramePr>
        <p:xfrm>
          <a:off x="6089649" y="803186"/>
          <a:ext cx="5310672" cy="5248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4608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DCECA6D-996A-491F-9000-A1C6DDAB3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B9E7F2-705C-4516-9EC3-E4E766F29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4760" y="0"/>
            <a:ext cx="6917240" cy="6858000"/>
          </a:xfrm>
          <a:prstGeom prst="rect">
            <a:avLst/>
          </a:prstGeom>
          <a:solidFill>
            <a:srgbClr val="000001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D407F9-E967-4A7C-ABD7-F02C785FD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3DF9C388-FC8A-45A4-A408-A212E6E13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F7607279-0070-4A91-B096-F20D4BE74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9BF3ED43-9007-484E-9C1D-149764271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F1D4685-22BB-4258-9723-E205A6D08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ADA3DD5F-22A5-4E26-B496-48BA3C295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278CB988-737A-4B25-9D27-A302E2935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2BD577E3-B807-4C27-827A-F67AF7717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A5172FC1-C96D-49CF-94B5-C9F10E15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B866A937-A7D1-4172-990E-5DD1D713DA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96D52ADC-C82E-4210-8CE1-6FB4D8823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A323351A-B9A8-4629-9C0A-6D19DE4B4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A533B1E1-5874-4F6E-95E1-34DD4FB7A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1DEBD598-B4EF-4F00-869C-7EC7C94F3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4A09323-8C8A-4684-96DD-FA95EB298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67FB5D8A-E60A-498F-86EF-0E8859B39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A6F733EF-C4C3-4EDD-9243-0DBF15A7E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2138D957-6D1F-4B4C-97A4-3051A18F2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16A32565-55A7-4545-BD5E-54FED7D00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21579139-5196-420E-9427-874C3EFBD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D1B2C7F4-5F3A-49F5-A1CF-88FA1DCF6F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E2CE0B70-3DD1-4A22-B05B-8A70A3372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6B6439A-6986-4ED1-9F17-A87907F2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A416F24-F780-43FB-BC89-F41CC5802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22">
              <a:extLst>
                <a:ext uri="{FF2B5EF4-FFF2-40B4-BE49-F238E27FC236}">
                  <a16:creationId xmlns:a16="http://schemas.microsoft.com/office/drawing/2014/main" id="{DCD7711F-E8FC-4082-92BC-F6FCB1190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C39E810-7538-48FC-A39E-D8DD2EBCB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8D9FFAA-5B72-4223-BBF6-C3B27F16A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s-CL"/>
              <a:t>PETICIÓN DE PRINCIPIO</a:t>
            </a:r>
          </a:p>
        </p:txBody>
      </p:sp>
      <p:graphicFrame>
        <p:nvGraphicFramePr>
          <p:cNvPr id="14" name="Marcador de contenido 2">
            <a:extLst>
              <a:ext uri="{FF2B5EF4-FFF2-40B4-BE49-F238E27FC236}">
                <a16:creationId xmlns:a16="http://schemas.microsoft.com/office/drawing/2014/main" id="{26C1F669-2EDC-4185-957A-9C431BB121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135390"/>
              </p:ext>
            </p:extLst>
          </p:nvPr>
        </p:nvGraphicFramePr>
        <p:xfrm>
          <a:off x="6089649" y="803186"/>
          <a:ext cx="5310672" cy="5248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2622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DCECA6D-996A-491F-9000-A1C6DDAB3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B9E7F2-705C-4516-9EC3-E4E766F29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4760" y="0"/>
            <a:ext cx="6917240" cy="6858000"/>
          </a:xfrm>
          <a:prstGeom prst="rect">
            <a:avLst/>
          </a:prstGeom>
          <a:solidFill>
            <a:srgbClr val="000001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D407F9-E967-4A7C-ABD7-F02C785FD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3DF9C388-FC8A-45A4-A408-A212E6E13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F7607279-0070-4A91-B096-F20D4BE74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9BF3ED43-9007-484E-9C1D-149764271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F1D4685-22BB-4258-9723-E205A6D08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ADA3DD5F-22A5-4E26-B496-48BA3C295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278CB988-737A-4B25-9D27-A302E2935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2BD577E3-B807-4C27-827A-F67AF7717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A5172FC1-C96D-49CF-94B5-C9F10E15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B866A937-A7D1-4172-990E-5DD1D713DA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96D52ADC-C82E-4210-8CE1-6FB4D8823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A323351A-B9A8-4629-9C0A-6D19DE4B4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A533B1E1-5874-4F6E-95E1-34DD4FB7A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1DEBD598-B4EF-4F00-869C-7EC7C94F3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4A09323-8C8A-4684-96DD-FA95EB298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67FB5D8A-E60A-498F-86EF-0E8859B39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A6F733EF-C4C3-4EDD-9243-0DBF15A7E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2138D957-6D1F-4B4C-97A4-3051A18F2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16A32565-55A7-4545-BD5E-54FED7D00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21579139-5196-420E-9427-874C3EFBD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D1B2C7F4-5F3A-49F5-A1CF-88FA1DCF6F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E2CE0B70-3DD1-4A22-B05B-8A70A3372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6B6439A-6986-4ED1-9F17-A87907F2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A416F24-F780-43FB-BC89-F41CC5802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22">
              <a:extLst>
                <a:ext uri="{FF2B5EF4-FFF2-40B4-BE49-F238E27FC236}">
                  <a16:creationId xmlns:a16="http://schemas.microsoft.com/office/drawing/2014/main" id="{DCD7711F-E8FC-4082-92BC-F6FCB1190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C39E810-7538-48FC-A39E-D8DD2EBCB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5D7C116-AF5D-4B62-AF91-9793FA59A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s-CL"/>
              <a:t>PETICIÓN DE PRINCIPIO</a:t>
            </a:r>
          </a:p>
        </p:txBody>
      </p:sp>
      <p:graphicFrame>
        <p:nvGraphicFramePr>
          <p:cNvPr id="14" name="Marcador de contenido 2">
            <a:extLst>
              <a:ext uri="{FF2B5EF4-FFF2-40B4-BE49-F238E27FC236}">
                <a16:creationId xmlns:a16="http://schemas.microsoft.com/office/drawing/2014/main" id="{041B406D-97D8-47E0-B0A6-A956ED6773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700638"/>
              </p:ext>
            </p:extLst>
          </p:nvPr>
        </p:nvGraphicFramePr>
        <p:xfrm>
          <a:off x="6089649" y="803186"/>
          <a:ext cx="5310672" cy="5248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3354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1DCECA6D-996A-491F-9000-A1C6DDAB3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71B9E7F2-705C-4516-9EC3-E4E766F29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4760" y="0"/>
            <a:ext cx="6917240" cy="6858000"/>
          </a:xfrm>
          <a:prstGeom prst="rect">
            <a:avLst/>
          </a:prstGeom>
          <a:solidFill>
            <a:srgbClr val="000001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23">
            <a:extLst>
              <a:ext uri="{FF2B5EF4-FFF2-40B4-BE49-F238E27FC236}">
                <a16:creationId xmlns:a16="http://schemas.microsoft.com/office/drawing/2014/main" id="{94D407F9-E967-4A7C-ABD7-F02C785FD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DF9C388-FC8A-45A4-A408-A212E6E13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7607279-0070-4A91-B096-F20D4BE74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9BF3ED43-9007-484E-9C1D-149764271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2F1D4685-22BB-4258-9723-E205A6D08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ADA3DD5F-22A5-4E26-B496-48BA3C295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278CB988-737A-4B25-9D27-A302E2935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2BD577E3-B807-4C27-827A-F67AF7717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A5172FC1-C96D-49CF-94B5-C9F10E15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B866A937-A7D1-4172-990E-5DD1D713DA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96D52ADC-C82E-4210-8CE1-6FB4D8823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A323351A-B9A8-4629-9C0A-6D19DE4B4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533B1E1-5874-4F6E-95E1-34DD4FB7A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1DEBD598-B4EF-4F00-869C-7EC7C94F3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C4A09323-8C8A-4684-96DD-FA95EB298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67FB5D8A-E60A-498F-86EF-0E8859B39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">
              <a:extLst>
                <a:ext uri="{FF2B5EF4-FFF2-40B4-BE49-F238E27FC236}">
                  <a16:creationId xmlns:a16="http://schemas.microsoft.com/office/drawing/2014/main" id="{A6F733EF-C4C3-4EDD-9243-0DBF15A7E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1">
              <a:extLst>
                <a:ext uri="{FF2B5EF4-FFF2-40B4-BE49-F238E27FC236}">
                  <a16:creationId xmlns:a16="http://schemas.microsoft.com/office/drawing/2014/main" id="{2138D957-6D1F-4B4C-97A4-3051A18F2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2">
              <a:extLst>
                <a:ext uri="{FF2B5EF4-FFF2-40B4-BE49-F238E27FC236}">
                  <a16:creationId xmlns:a16="http://schemas.microsoft.com/office/drawing/2014/main" id="{16A32565-55A7-4545-BD5E-54FED7D00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3">
              <a:extLst>
                <a:ext uri="{FF2B5EF4-FFF2-40B4-BE49-F238E27FC236}">
                  <a16:creationId xmlns:a16="http://schemas.microsoft.com/office/drawing/2014/main" id="{21579139-5196-420E-9427-874C3EFBD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4">
              <a:extLst>
                <a:ext uri="{FF2B5EF4-FFF2-40B4-BE49-F238E27FC236}">
                  <a16:creationId xmlns:a16="http://schemas.microsoft.com/office/drawing/2014/main" id="{D1B2C7F4-5F3A-49F5-A1CF-88FA1DCF6F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5">
              <a:extLst>
                <a:ext uri="{FF2B5EF4-FFF2-40B4-BE49-F238E27FC236}">
                  <a16:creationId xmlns:a16="http://schemas.microsoft.com/office/drawing/2014/main" id="{E2CE0B70-3DD1-4A22-B05B-8A70A3372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9" name="Group 46">
            <a:extLst>
              <a:ext uri="{FF2B5EF4-FFF2-40B4-BE49-F238E27FC236}">
                <a16:creationId xmlns:a16="http://schemas.microsoft.com/office/drawing/2014/main" id="{96B6439A-6986-4ED1-9F17-A87907F2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70" name="Rectangle 47">
              <a:extLst>
                <a:ext uri="{FF2B5EF4-FFF2-40B4-BE49-F238E27FC236}">
                  <a16:creationId xmlns:a16="http://schemas.microsoft.com/office/drawing/2014/main" id="{4A416F24-F780-43FB-BC89-F41CC5802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22">
              <a:extLst>
                <a:ext uri="{FF2B5EF4-FFF2-40B4-BE49-F238E27FC236}">
                  <a16:creationId xmlns:a16="http://schemas.microsoft.com/office/drawing/2014/main" id="{DCD7711F-E8FC-4082-92BC-F6FCB1190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49">
              <a:extLst>
                <a:ext uri="{FF2B5EF4-FFF2-40B4-BE49-F238E27FC236}">
                  <a16:creationId xmlns:a16="http://schemas.microsoft.com/office/drawing/2014/main" id="{5C39E810-7538-48FC-A39E-D8DD2EBCB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DE86E3C-5D8D-42C3-B9A0-40C9F44A2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s-CL"/>
              <a:t>PETICIÓN DE PRINCIPIO</a:t>
            </a:r>
          </a:p>
        </p:txBody>
      </p:sp>
      <p:graphicFrame>
        <p:nvGraphicFramePr>
          <p:cNvPr id="15" name="Marcador de contenido 2">
            <a:extLst>
              <a:ext uri="{FF2B5EF4-FFF2-40B4-BE49-F238E27FC236}">
                <a16:creationId xmlns:a16="http://schemas.microsoft.com/office/drawing/2014/main" id="{6BFA310F-0722-4150-9564-97FD7B93D9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515506"/>
              </p:ext>
            </p:extLst>
          </p:nvPr>
        </p:nvGraphicFramePr>
        <p:xfrm>
          <a:off x="6089649" y="803186"/>
          <a:ext cx="5310672" cy="5248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7836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BDBA57-978E-49E7-91C5-4E57ECB91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2349925"/>
            <a:ext cx="2441894" cy="2456442"/>
          </a:xfrm>
        </p:spPr>
        <p:txBody>
          <a:bodyPr>
            <a:normAutofit/>
          </a:bodyPr>
          <a:lstStyle/>
          <a:p>
            <a:pPr algn="l"/>
            <a:r>
              <a:rPr lang="es-CL" sz="2500"/>
              <a:t>INCONSISTENCIA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680BED-8098-41A8-B697-6CC200139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1111249"/>
            <a:ext cx="6554001" cy="4635503"/>
          </a:xfrm>
        </p:spPr>
        <p:txBody>
          <a:bodyPr>
            <a:normAutofit/>
          </a:bodyPr>
          <a:lstStyle/>
          <a:p>
            <a:pPr marL="342900" lvl="0" indent="-342900" rtl="0">
              <a:buFont typeface="Symbol" panose="05050102010706020507" pitchFamily="18" charset="2"/>
              <a:buChar char=""/>
            </a:pPr>
            <a:r>
              <a:rPr lang="es-C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Premisas incompatibles: sacar una conclusión a partir de premisas inconsistentes o incompatibles.</a:t>
            </a:r>
          </a:p>
          <a:p>
            <a:pPr marL="904875"/>
            <a:r>
              <a:rPr lang="es-C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“Lo que hace que una acción sea buena es que es querida por Dios. Pero Dios no podría querer algo malo.”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99362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FB4FE0-4EC2-4922-A15D-E3E1DEB2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2349925"/>
            <a:ext cx="2441894" cy="2456442"/>
          </a:xfrm>
        </p:spPr>
        <p:txBody>
          <a:bodyPr>
            <a:normAutofit/>
          </a:bodyPr>
          <a:lstStyle/>
          <a:p>
            <a:pPr algn="l"/>
            <a:r>
              <a:rPr lang="es-CL" sz="2500"/>
              <a:t>INCONSISTENCIA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78FC6A-0626-448D-A506-7EAE27359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1111249"/>
            <a:ext cx="6554001" cy="4635503"/>
          </a:xfrm>
        </p:spPr>
        <p:txBody>
          <a:bodyPr>
            <a:normAutofit/>
          </a:bodyPr>
          <a:lstStyle/>
          <a:p>
            <a:pPr marL="342900" lvl="0" indent="-342900" rtl="0">
              <a:buFont typeface="Symbol" panose="05050102010706020507" pitchFamily="18" charset="2"/>
              <a:buChar char=""/>
            </a:pPr>
            <a:r>
              <a:rPr lang="es-C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Contradicción entre premisa y conclusión: sacar una conclusión que es incompatible con alguna de las premisas.</a:t>
            </a:r>
          </a:p>
          <a:p>
            <a:pPr marL="904875"/>
            <a:r>
              <a:rPr lang="es-C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“En tanto todo tiene una causa, y no es posible retroceder al infinito buscando causas, debe haber un ser primero que sea causa de todo lo demás pero no tenga causa él mismo.”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80890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7E686E-6833-4F55-B69B-34A80CEAC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2349925"/>
            <a:ext cx="2441894" cy="2456442"/>
          </a:xfrm>
        </p:spPr>
        <p:txBody>
          <a:bodyPr>
            <a:normAutofit/>
          </a:bodyPr>
          <a:lstStyle/>
          <a:p>
            <a:pPr algn="l"/>
            <a:r>
              <a:rPr lang="es-CL" sz="3200"/>
              <a:t>INFERENCIA DEDUCTIVA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03E76E-C85E-43DA-83E4-5D4F94690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1111249"/>
            <a:ext cx="6554001" cy="463550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es-ES" sz="1500" b="1" i="0" u="none" strike="noStrike" kern="1200" cap="none" spc="150" normalizeH="0" baseline="0" noProof="0">
                <a:ln>
                  <a:noFill/>
                </a:ln>
                <a:effectLst/>
                <a:uLnTx/>
                <a:uFillTx/>
                <a:latin typeface="Meiryo"/>
                <a:ea typeface="+mn-ea"/>
                <a:cs typeface="+mn-cs"/>
              </a:rPr>
              <a:t>Negar el antecedente: negar el consecuente a partir de la negación del antecedente, en un enunciado condicional: Si P entonces Q, y No P, entonces No Q</a:t>
            </a:r>
            <a:endParaRPr kumimoji="0" lang="es-CL" sz="1500" b="0" i="0" u="none" strike="noStrike" kern="1200" cap="none" spc="150" normalizeH="0" baseline="0" noProof="0">
              <a:ln>
                <a:noFill/>
              </a:ln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500" b="0" i="0" u="none" strike="noStrike" kern="1200" cap="none" spc="150" normalizeH="0" baseline="0" noProof="0">
                <a:ln>
                  <a:noFill/>
                </a:ln>
                <a:effectLst/>
                <a:uLnTx/>
                <a:uFillTx/>
                <a:latin typeface="Meiryo"/>
                <a:ea typeface="+mn-ea"/>
                <a:cs typeface="+mn-cs"/>
              </a:rPr>
              <a:t>Si todos fuéramos solidarios no existiría pobreza, pero como el humano por naturaleza es egoísta siempre existirá pobreza.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500" b="0" i="0" u="none" strike="noStrike" kern="1200" cap="none" spc="150" normalizeH="0" baseline="0" noProof="0">
                <a:ln>
                  <a:noFill/>
                </a:ln>
                <a:effectLst/>
                <a:uLnTx/>
                <a:uFillTx/>
                <a:latin typeface="Meiryo"/>
                <a:ea typeface="+mn-ea"/>
                <a:cs typeface="+mn-cs"/>
              </a:rPr>
              <a:t>Las desigualdades son producto de las diferencias de clase, por lo que la eliminación de las clases eliminará las desigualdades.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500" b="0" i="0" u="none" strike="noStrike" kern="1200" cap="none" spc="150" normalizeH="0" baseline="0" noProof="0">
                <a:ln>
                  <a:noFill/>
                </a:ln>
                <a:effectLst/>
                <a:uLnTx/>
                <a:uFillTx/>
                <a:latin typeface="Meiryo"/>
                <a:ea typeface="+mn-ea"/>
                <a:cs typeface="+mn-cs"/>
              </a:rPr>
              <a:t>Si me das tu amor me harás el hombre más feliz del mundo, pero al no dármelo me condenas a la infelicidad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500" b="0" i="0" u="none" strike="noStrike" kern="1200" cap="none" spc="150" normalizeH="0" baseline="0" noProof="0">
                <a:ln>
                  <a:noFill/>
                </a:ln>
                <a:effectLst/>
                <a:uLnTx/>
                <a:uFillTx/>
                <a:latin typeface="Meiryo"/>
                <a:ea typeface="+mn-ea"/>
                <a:cs typeface="+mn-cs"/>
              </a:rPr>
              <a:t>Si uno trabaja y le pone empeño saldrá de la pobreza, el que es pobre es porque quiere.</a:t>
            </a:r>
          </a:p>
          <a:p>
            <a:pPr>
              <a:lnSpc>
                <a:spcPct val="110000"/>
              </a:lnSpc>
            </a:pPr>
            <a:endParaRPr lang="es-CL" sz="1500"/>
          </a:p>
        </p:txBody>
      </p:sp>
    </p:spTree>
    <p:extLst>
      <p:ext uri="{BB962C8B-B14F-4D97-AF65-F5344CB8AC3E}">
        <p14:creationId xmlns:p14="http://schemas.microsoft.com/office/powerpoint/2010/main" val="3690323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1014</TotalTime>
  <Words>946</Words>
  <Application>Microsoft Office PowerPoint</Application>
  <PresentationFormat>Panorámica</PresentationFormat>
  <Paragraphs>51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Meiryo</vt:lpstr>
      <vt:lpstr>Arial</vt:lpstr>
      <vt:lpstr>Calibri Light</vt:lpstr>
      <vt:lpstr>Corbel</vt:lpstr>
      <vt:lpstr>Rockwell</vt:lpstr>
      <vt:lpstr>Symbol</vt:lpstr>
      <vt:lpstr>Times New Roman</vt:lpstr>
      <vt:lpstr>Wingdings</vt:lpstr>
      <vt:lpstr>Atlas</vt:lpstr>
      <vt:lpstr>ESTRUCTURA</vt:lpstr>
      <vt:lpstr>PRINCIPIO ESTRUCTURAL Y TIPOS DE FALACIAS</vt:lpstr>
      <vt:lpstr>PETICIÓN DE PRINCIPIO</vt:lpstr>
      <vt:lpstr>PETICIÓN DE PRINCIPIO</vt:lpstr>
      <vt:lpstr>PETICIÓN DE PRINCIPIO</vt:lpstr>
      <vt:lpstr>PETICIÓN DE PRINCIPIO</vt:lpstr>
      <vt:lpstr>INCONSISTENCIA</vt:lpstr>
      <vt:lpstr>INCONSISTENCIA</vt:lpstr>
      <vt:lpstr>INFERENCIA DEDUCTIVA</vt:lpstr>
      <vt:lpstr>INFERENCIA DEDUCTIVA</vt:lpstr>
      <vt:lpstr>INFERENCIA DEDUCTIVA</vt:lpstr>
      <vt:lpstr>INFERENCIA DEDUCTIVA</vt:lpstr>
      <vt:lpstr>INFERENCIA DEDUCTIVA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FALACIAS DE INFERENCIA DEDUCTIVA</dc:title>
  <dc:creator>husar33@gmail.com</dc:creator>
  <cp:lastModifiedBy>Manuel Ernesto Rodriguez Tudor</cp:lastModifiedBy>
  <cp:revision>3</cp:revision>
  <dcterms:created xsi:type="dcterms:W3CDTF">2020-10-13T01:31:44Z</dcterms:created>
  <dcterms:modified xsi:type="dcterms:W3CDTF">2024-03-26T13:50:45Z</dcterms:modified>
</cp:coreProperties>
</file>