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5143500" cx="9144000"/>
  <p:notesSz cx="6858000" cy="9144000"/>
  <p:embeddedFontLst>
    <p:embeddedFont>
      <p:font typeface="Raleway"/>
      <p:regular r:id="rId20"/>
      <p:bold r:id="rId21"/>
      <p:italic r:id="rId22"/>
      <p:boldItalic r:id="rId23"/>
    </p:embeddedFont>
    <p:embeddedFont>
      <p:font typeface="Lato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B75B59E-86C0-4F2A-B816-C12D5F9F0F60}">
  <a:tblStyle styleId="{BB75B59E-86C0-4F2A-B816-C12D5F9F0F6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regular.fntdata"/><Relationship Id="rId22" Type="http://schemas.openxmlformats.org/officeDocument/2006/relationships/font" Target="fonts/Raleway-italic.fntdata"/><Relationship Id="rId21" Type="http://schemas.openxmlformats.org/officeDocument/2006/relationships/font" Target="fonts/Raleway-bold.fntdata"/><Relationship Id="rId24" Type="http://schemas.openxmlformats.org/officeDocument/2006/relationships/font" Target="fonts/Lato-regular.fntdata"/><Relationship Id="rId23" Type="http://schemas.openxmlformats.org/officeDocument/2006/relationships/font" Target="fonts/Raleway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Lato-italic.fntdata"/><Relationship Id="rId25" Type="http://schemas.openxmlformats.org/officeDocument/2006/relationships/font" Target="fonts/Lato-bold.fntdata"/><Relationship Id="rId27" Type="http://schemas.openxmlformats.org/officeDocument/2006/relationships/font" Target="fonts/La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d0680933ce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d0680933ce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d0680933ce_0_1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d0680933ce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d0680933ce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2d0680933ce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dab069b57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dab069b57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d0680933ce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d0680933ce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d0680933ce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d0680933ce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d0680933ce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d0680933ce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d0680933ce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d0680933ce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d0680933ce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d0680933ce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d0680933ce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d0680933ce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d0680933ce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2d0680933ce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d0680933ce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d0680933ce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b="1" sz="2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CAPITVLVM III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‘Lingua Latina Per Se Illustrata’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Ayudantía Latín I Sección 2, Miércoles 1 de mayo del 2024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tertia</a:t>
            </a:r>
            <a:endParaRPr/>
          </a:p>
        </p:txBody>
      </p:sp>
      <p:sp>
        <p:nvSpPr>
          <p:cNvPr id="142" name="Google Shape;142;p22"/>
          <p:cNvSpPr txBox="1"/>
          <p:nvPr>
            <p:ph idx="1" type="subTitle"/>
          </p:nvPr>
        </p:nvSpPr>
        <p:spPr>
          <a:xfrm>
            <a:off x="729625" y="204935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Pronombres relativos (del caso nominativo y del acusativo)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Caso acusativo: </a:t>
            </a:r>
            <a:r>
              <a:rPr b="1" lang="es"/>
              <a:t>quem</a:t>
            </a:r>
            <a:r>
              <a:rPr lang="es"/>
              <a:t>, </a:t>
            </a:r>
            <a:r>
              <a:rPr b="1" lang="es"/>
              <a:t>quam</a:t>
            </a:r>
            <a:r>
              <a:rPr lang="es"/>
              <a:t> y </a:t>
            </a:r>
            <a:r>
              <a:rPr b="1" lang="es"/>
              <a:t>quod</a:t>
            </a:r>
            <a:r>
              <a:rPr lang="es"/>
              <a:t> (m. f. y n. sing.)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Quem</a:t>
            </a:r>
            <a:r>
              <a:rPr lang="es"/>
              <a:t> verberat Aemilia? Mārcus est </a:t>
            </a:r>
            <a:r>
              <a:rPr b="1" lang="es"/>
              <a:t>quem</a:t>
            </a:r>
            <a:r>
              <a:rPr lang="es"/>
              <a:t> Aemilia verberat.</a:t>
            </a:r>
            <a:br>
              <a:rPr lang="es"/>
            </a:br>
            <a:r>
              <a:rPr lang="es"/>
              <a:t>¿A quién castiga Emilia? Marco es a quien Emilia castiga.</a:t>
            </a: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Quam</a:t>
            </a:r>
            <a:r>
              <a:rPr lang="es"/>
              <a:t> pulsat Mārcus? Iūlia est </a:t>
            </a:r>
            <a:r>
              <a:rPr b="1" lang="es"/>
              <a:t>quam</a:t>
            </a:r>
            <a:r>
              <a:rPr lang="es"/>
              <a:t> Mārcus pulsat.</a:t>
            </a:r>
            <a:br>
              <a:rPr lang="es"/>
            </a:br>
            <a:r>
              <a:rPr lang="es"/>
              <a:t>¿A quién golpea Marco? Julia es a quien Marco golpea.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Caso genitivo: </a:t>
            </a:r>
            <a:r>
              <a:rPr b="1" lang="es"/>
              <a:t>cuius</a:t>
            </a:r>
            <a:r>
              <a:rPr lang="es"/>
              <a:t> (m. f. y n. sing.)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Cuius</a:t>
            </a:r>
            <a:r>
              <a:rPr lang="es"/>
              <a:t> est pater Iūlius? Mārcus est puer </a:t>
            </a:r>
            <a:r>
              <a:rPr b="1" lang="es"/>
              <a:t>cuius</a:t>
            </a:r>
            <a:r>
              <a:rPr lang="es"/>
              <a:t> pater Iūlius est. </a:t>
            </a:r>
            <a:br>
              <a:rPr lang="es"/>
            </a:br>
            <a:r>
              <a:rPr lang="es"/>
              <a:t>¿De quién es padre Julio? Marco es el niño cuyo padre es Julio.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tertia</a:t>
            </a:r>
            <a:endParaRPr/>
          </a:p>
        </p:txBody>
      </p:sp>
      <p:sp>
        <p:nvSpPr>
          <p:cNvPr id="148" name="Google Shape;148;p23"/>
          <p:cNvSpPr txBox="1"/>
          <p:nvPr>
            <p:ph idx="1" type="subTitle"/>
          </p:nvPr>
        </p:nvSpPr>
        <p:spPr>
          <a:xfrm>
            <a:off x="729625" y="204935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Pronombres interrogativos y relativos singulares</a:t>
            </a:r>
            <a:endParaRPr/>
          </a:p>
        </p:txBody>
      </p:sp>
      <p:graphicFrame>
        <p:nvGraphicFramePr>
          <p:cNvPr id="149" name="Google Shape;149;p23"/>
          <p:cNvGraphicFramePr/>
          <p:nvPr/>
        </p:nvGraphicFramePr>
        <p:xfrm>
          <a:off x="729625" y="26444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{BB75B59E-86C0-4F2A-B816-C12D5F9F0F60}</a:tableStyleId>
              </a:tblPr>
              <a:tblGrid>
                <a:gridCol w="1827850"/>
                <a:gridCol w="1827850"/>
                <a:gridCol w="1827850"/>
                <a:gridCol w="1827850"/>
              </a:tblGrid>
              <a:tr h="624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               /    Género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Caso      /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Masculino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Femenino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Neutro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624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Nominativo: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Quis? / Quī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Quae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Quid? / Quod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624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Acusativo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Quem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Quam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Quid? / Quod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  <a:tr h="6247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Genitivo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Cuius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Cuius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accent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Cuius</a:t>
                      </a:r>
                      <a:endParaRPr>
                        <a:solidFill>
                          <a:schemeClr val="accent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Exercitia et Nova exercitia</a:t>
            </a:r>
            <a:endParaRPr/>
          </a:p>
        </p:txBody>
      </p:sp>
      <p:sp>
        <p:nvSpPr>
          <p:cNvPr id="155" name="Google Shape;155;p24"/>
          <p:cNvSpPr txBox="1"/>
          <p:nvPr>
            <p:ph idx="1" type="subTitle"/>
          </p:nvPr>
        </p:nvSpPr>
        <p:spPr>
          <a:xfrm>
            <a:off x="729625" y="2154525"/>
            <a:ext cx="3842400" cy="291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Exercitia: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1 y 4 son sobre vocabulario del </a:t>
            </a:r>
            <a:r>
              <a:rPr lang="es"/>
              <a:t>capítulo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2, 6 son sobre el caso acusativo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3 son sobre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5 es sobre el Cūr? Quia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7, 8 y 9 son sobre pronombres interrogativos y relativos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10 es sobre la </a:t>
            </a:r>
            <a:r>
              <a:rPr lang="es"/>
              <a:t>lección</a:t>
            </a:r>
            <a:r>
              <a:rPr lang="es"/>
              <a:t> gramatical</a:t>
            </a:r>
            <a:endParaRPr/>
          </a:p>
        </p:txBody>
      </p:sp>
      <p:sp>
        <p:nvSpPr>
          <p:cNvPr id="156" name="Google Shape;156;p24"/>
          <p:cNvSpPr txBox="1"/>
          <p:nvPr>
            <p:ph idx="1" type="subTitle"/>
          </p:nvPr>
        </p:nvSpPr>
        <p:spPr>
          <a:xfrm>
            <a:off x="4737175" y="2154525"/>
            <a:ext cx="3842400" cy="291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Nova exercitia: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prīmum y septimum es sobre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secundum y tertium son sobre caso acusativo y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quartum y quīntum son sobre pronombres relativos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sextum es sobre pronombres interrogativos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Exercitia et Nova exercitia</a:t>
            </a:r>
            <a:endParaRPr/>
          </a:p>
        </p:txBody>
      </p:sp>
      <p:sp>
        <p:nvSpPr>
          <p:cNvPr id="162" name="Google Shape;162;p25"/>
          <p:cNvSpPr txBox="1"/>
          <p:nvPr>
            <p:ph idx="1" type="subTitle"/>
          </p:nvPr>
        </p:nvSpPr>
        <p:spPr>
          <a:xfrm>
            <a:off x="729625" y="2154525"/>
            <a:ext cx="3842400" cy="291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Exercitia: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1 y 4 son sobre vocabulario del capítulo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2, 6 son sobre el caso acusativo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3 son sobre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5 es sobre el Cūr? Quia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7, 8 y 9 son sobre pronombres interrogativos y relativos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10 es sobre la lección gramatical</a:t>
            </a:r>
            <a:endParaRPr/>
          </a:p>
        </p:txBody>
      </p:sp>
      <p:sp>
        <p:nvSpPr>
          <p:cNvPr id="163" name="Google Shape;163;p25"/>
          <p:cNvSpPr txBox="1"/>
          <p:nvPr>
            <p:ph idx="1" type="subTitle"/>
          </p:nvPr>
        </p:nvSpPr>
        <p:spPr>
          <a:xfrm>
            <a:off x="4737175" y="2154525"/>
            <a:ext cx="3842400" cy="291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Nova exercitia: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prīmum y septimum es sobre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secundum y tertium son sobre caso acusativo y verbos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quartum y quīntum son sobre pronombres relativos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Ex. sextum es sobre pronombres interrogativos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prīma</a:t>
            </a:r>
            <a:endParaRPr/>
          </a:p>
        </p:txBody>
      </p:sp>
      <p:sp>
        <p:nvSpPr>
          <p:cNvPr id="93" name="Google Shape;93;p14"/>
          <p:cNvSpPr txBox="1"/>
          <p:nvPr>
            <p:ph idx="1" type="subTitle"/>
          </p:nvPr>
        </p:nvSpPr>
        <p:spPr>
          <a:xfrm>
            <a:off x="729625" y="2100875"/>
            <a:ext cx="7688100" cy="30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 indica el objeto o complemento directo de la frase.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En castellano: “Yo amo a mi mamá” → ‘Yo’ es el sujeto, ‘amo’ es la acción, ‘mi mamá’ es el complemento directo.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En castellano indicamos acusativo con la preposición ‘a’ o posicionando el objeto directo después del verbo.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El objeto directo es quien es, valga la redundancia, objeto de la acción: ‘lo amado’, en el ejemplo anterior.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En latín el acusativo se indica con las terminaciones -</a:t>
            </a:r>
            <a:r>
              <a:rPr i="1" lang="es"/>
              <a:t>am</a:t>
            </a:r>
            <a:r>
              <a:rPr lang="es"/>
              <a:t> / -</a:t>
            </a:r>
            <a:r>
              <a:rPr i="1" lang="es"/>
              <a:t>ās</a:t>
            </a:r>
            <a:r>
              <a:rPr lang="es"/>
              <a:t> en los sustantivos de 1° Declinación, y con um / ōs y </a:t>
            </a:r>
            <a:r>
              <a:rPr i="1" lang="es"/>
              <a:t>um</a:t>
            </a:r>
            <a:r>
              <a:rPr lang="es"/>
              <a:t> / </a:t>
            </a:r>
            <a:r>
              <a:rPr i="1" lang="es"/>
              <a:t>a</a:t>
            </a:r>
            <a:r>
              <a:rPr lang="es"/>
              <a:t> en los de 2° Declinación.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prīma</a:t>
            </a:r>
            <a:endParaRPr/>
          </a:p>
        </p:txBody>
      </p:sp>
      <p:sp>
        <p:nvSpPr>
          <p:cNvPr id="99" name="Google Shape;99;p15"/>
          <p:cNvSpPr txBox="1"/>
          <p:nvPr>
            <p:ph idx="1" type="subTitle"/>
          </p:nvPr>
        </p:nvSpPr>
        <p:spPr>
          <a:xfrm>
            <a:off x="729625" y="2055425"/>
            <a:ext cx="7953900" cy="30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</a:t>
            </a:r>
            <a:endParaRPr/>
          </a:p>
          <a:p>
            <a:pPr indent="-322580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/>
              <a:t>Verbos transitivos: son verbos que indican que hay un sujeto que actúa y que también hay un objeto de la acción de dicho sujeto.</a:t>
            </a:r>
            <a:endParaRPr/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/>
              <a:t>Ejs: “Julia llama a su padre” → Ella es quien llama, el padre lo llamado</a:t>
            </a:r>
            <a:br>
              <a:rPr lang="es"/>
            </a:br>
            <a:r>
              <a:rPr lang="es"/>
              <a:t>“Julio ama a Emilia” → Julio es quien ama, Emilia lo amado</a:t>
            </a:r>
            <a:br>
              <a:rPr lang="es"/>
            </a:br>
            <a:r>
              <a:rPr lang="es"/>
              <a:t>“Marco golpea a Quinto” → Marco es quien golpea, Quinto lo golpeado</a:t>
            </a:r>
            <a:endParaRPr/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/>
              <a:t>Los verbos transitivos son los verbos que exigen acusativo, es decir, que exigen objeto directo.</a:t>
            </a:r>
            <a:endParaRPr/>
          </a:p>
          <a:p>
            <a:pPr indent="-32258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/>
              <a:t>Asimismo, los verbos transitivos son los que permiten la voz pasiva: en vez de decir “Julio ama a Emilia”, podemos decir “Emilia es amada por Julio”, y la frase tendría el mismo significado con ambas formas de decirla, sólo cambia la relación sujeto-agente</a:t>
            </a:r>
            <a:endParaRPr/>
          </a:p>
          <a:p>
            <a:pPr indent="-322580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s"/>
              <a:t>En la voz activa, “Julio ama…”, el sujeto es el agente de la acción; en la voz pasiva, “Emilia es amada…”, el sujeto es el objeto de la acción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prīma</a:t>
            </a:r>
            <a:endParaRPr/>
          </a:p>
        </p:txBody>
      </p:sp>
      <p:sp>
        <p:nvSpPr>
          <p:cNvPr id="105" name="Google Shape;105;p16"/>
          <p:cNvSpPr txBox="1"/>
          <p:nvPr>
            <p:ph idx="1" type="subTitle"/>
          </p:nvPr>
        </p:nvSpPr>
        <p:spPr>
          <a:xfrm>
            <a:off x="729625" y="204940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1° Declinación:</a:t>
            </a:r>
            <a:br>
              <a:rPr lang="es"/>
            </a:br>
            <a:r>
              <a:rPr lang="es"/>
              <a:t>fīli</a:t>
            </a:r>
            <a:r>
              <a:rPr b="1" i="1" lang="es"/>
              <a:t>a</a:t>
            </a:r>
            <a:r>
              <a:rPr lang="es"/>
              <a:t> es el nominativo sing. → el acusativo sing. es fīli</a:t>
            </a:r>
            <a:r>
              <a:rPr b="1" i="1" lang="es"/>
              <a:t>am</a:t>
            </a:r>
            <a:r>
              <a:rPr lang="es"/>
              <a:t>;</a:t>
            </a:r>
            <a:br>
              <a:rPr lang="es"/>
            </a:br>
            <a:r>
              <a:rPr lang="es"/>
              <a:t>fīli</a:t>
            </a:r>
            <a:r>
              <a:rPr b="1" i="1" lang="es"/>
              <a:t>ae</a:t>
            </a:r>
            <a:r>
              <a:rPr lang="es"/>
              <a:t> es el nōm. pl. → el acc. pl. es fīli</a:t>
            </a:r>
            <a:r>
              <a:rPr b="1" i="1" lang="es"/>
              <a:t>as</a:t>
            </a:r>
            <a:endParaRPr b="1"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2° Declinación:</a:t>
            </a:r>
            <a:br>
              <a:rPr lang="es"/>
            </a:br>
            <a:r>
              <a:rPr lang="es"/>
              <a:t>fluvi</a:t>
            </a:r>
            <a:r>
              <a:rPr b="1" i="1" lang="es"/>
              <a:t>us</a:t>
            </a:r>
            <a:r>
              <a:rPr lang="es"/>
              <a:t> nōm. sing. → fluvi</a:t>
            </a:r>
            <a:r>
              <a:rPr b="1" i="1" lang="es"/>
              <a:t>um</a:t>
            </a:r>
            <a:r>
              <a:rPr lang="es"/>
              <a:t> acc. sing.</a:t>
            </a:r>
            <a:br>
              <a:rPr lang="es"/>
            </a:br>
            <a:r>
              <a:rPr lang="es"/>
              <a:t>fluvi</a:t>
            </a:r>
            <a:r>
              <a:rPr b="1" i="1" lang="es"/>
              <a:t>ī</a:t>
            </a:r>
            <a:r>
              <a:rPr lang="es"/>
              <a:t> nōm. pl. → fluvi</a:t>
            </a:r>
            <a:r>
              <a:rPr b="1" i="1" lang="es"/>
              <a:t>ōs</a:t>
            </a:r>
            <a:r>
              <a:rPr lang="es"/>
              <a:t> acc. pl.</a:t>
            </a:r>
            <a:br>
              <a:rPr lang="es"/>
            </a:br>
            <a:br>
              <a:rPr lang="es"/>
            </a:br>
            <a:r>
              <a:rPr lang="es"/>
              <a:t>oppid</a:t>
            </a:r>
            <a:r>
              <a:rPr b="1" i="1" lang="es"/>
              <a:t>um</a:t>
            </a:r>
            <a:r>
              <a:rPr lang="es"/>
              <a:t> nōm. sing → oppid</a:t>
            </a:r>
            <a:r>
              <a:rPr b="1" i="1" lang="es"/>
              <a:t>um</a:t>
            </a:r>
            <a:r>
              <a:rPr lang="es"/>
              <a:t> nōm. sing</a:t>
            </a:r>
            <a:br>
              <a:rPr lang="es"/>
            </a:br>
            <a:r>
              <a:rPr lang="es"/>
              <a:t>oppid</a:t>
            </a:r>
            <a:r>
              <a:rPr b="1" i="1" lang="es"/>
              <a:t>a</a:t>
            </a:r>
            <a:r>
              <a:rPr lang="es"/>
              <a:t> nōm pl. → oppid</a:t>
            </a:r>
            <a:r>
              <a:rPr b="1" i="1" lang="es"/>
              <a:t>a</a:t>
            </a:r>
            <a:r>
              <a:rPr lang="es"/>
              <a:t> acc. pl</a:t>
            </a:r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6398700" y="2742300"/>
            <a:ext cx="2745300" cy="227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rPr>
              <a:t>¡Tip respecto de los acusativos: si la palabra es de género neutro, su caso nominativo es siempre igual a su caso acusativo (esto va para el singular y el plural de todas las declinaciones)!</a:t>
            </a:r>
            <a:endParaRPr sz="1700">
              <a:solidFill>
                <a:schemeClr val="accen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prīma</a:t>
            </a:r>
            <a:endParaRPr/>
          </a:p>
        </p:txBody>
      </p:sp>
      <p:sp>
        <p:nvSpPr>
          <p:cNvPr id="112" name="Google Shape;112;p17"/>
          <p:cNvSpPr txBox="1"/>
          <p:nvPr>
            <p:ph idx="1" type="subTitle"/>
          </p:nvPr>
        </p:nvSpPr>
        <p:spPr>
          <a:xfrm>
            <a:off x="729625" y="204940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¿Es lo mismo decir “Iūlius Aemiliam amat” que decir “Iūlium Aemilia amat”? ¿Podemos hacer lo mismo en castellano?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Traduzcamos del castellano al latín: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Julia llama a su padre →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Julio ama a Emilia →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Marco golpea a Quinto →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prīma</a:t>
            </a:r>
            <a:endParaRPr/>
          </a:p>
        </p:txBody>
      </p:sp>
      <p:sp>
        <p:nvSpPr>
          <p:cNvPr id="118" name="Google Shape;118;p18"/>
          <p:cNvSpPr txBox="1"/>
          <p:nvPr>
            <p:ph idx="1" type="subTitle"/>
          </p:nvPr>
        </p:nvSpPr>
        <p:spPr>
          <a:xfrm>
            <a:off x="729625" y="204940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Pronombres personales del caso acusativo: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mē</a:t>
            </a:r>
            <a:r>
              <a:rPr lang="es"/>
              <a:t> (primera persona singular) </a:t>
            </a:r>
            <a:endParaRPr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Se traduce al castellano por “me”:</a:t>
            </a:r>
            <a:br>
              <a:rPr lang="es"/>
            </a:br>
            <a:r>
              <a:rPr lang="es"/>
              <a:t>“Iūlia </a:t>
            </a:r>
            <a:r>
              <a:rPr b="1" lang="es"/>
              <a:t>mē</a:t>
            </a:r>
            <a:r>
              <a:rPr lang="es"/>
              <a:t> vocat” → “Julia me llama”</a:t>
            </a:r>
            <a:endParaRPr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Iūlia es quien llama, mē lo llamado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tē</a:t>
            </a:r>
            <a:r>
              <a:rPr lang="es"/>
              <a:t> (segunda persona singular)</a:t>
            </a:r>
            <a:endParaRPr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Se traduce al castellano por “te”:</a:t>
            </a:r>
            <a:br>
              <a:rPr lang="es"/>
            </a:br>
            <a:r>
              <a:rPr lang="es"/>
              <a:t>“Iūlius </a:t>
            </a:r>
            <a:r>
              <a:rPr b="1" lang="es"/>
              <a:t>tē</a:t>
            </a:r>
            <a:r>
              <a:rPr lang="es"/>
              <a:t> amat” → “Julio te ama”</a:t>
            </a:r>
            <a:endParaRPr/>
          </a:p>
          <a:p>
            <a:pPr indent="-330200" lvl="2" marL="13716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Iūlius es quien ama, tē lo amado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secunda</a:t>
            </a:r>
            <a:endParaRPr/>
          </a:p>
        </p:txBody>
      </p:sp>
      <p:sp>
        <p:nvSpPr>
          <p:cNvPr id="124" name="Google Shape;124;p19"/>
          <p:cNvSpPr txBox="1"/>
          <p:nvPr>
            <p:ph idx="1" type="subTitle"/>
          </p:nvPr>
        </p:nvSpPr>
        <p:spPr>
          <a:xfrm>
            <a:off x="729625" y="204940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Cūr? → ¿Por qué?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Se le responde con quia (porque)</a:t>
            </a:r>
            <a:br>
              <a:rPr lang="es"/>
            </a:b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Cūr plōrat Iūlia? Iūlia plōrat quia Mārcus eam pulsat</a:t>
            </a:r>
            <a:br>
              <a:rPr lang="es"/>
            </a:br>
            <a:r>
              <a:rPr lang="es"/>
              <a:t>¿Por qué llora Julia? Julia llora porque Marco la golpea.</a:t>
            </a:r>
            <a:br>
              <a:rPr lang="es"/>
            </a:b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Cūr venit Iūlius? Iūlius venit quia Mārcum, quī plōrat, audit.</a:t>
            </a:r>
            <a:br>
              <a:rPr lang="es"/>
            </a:br>
            <a:r>
              <a:rPr lang="es"/>
              <a:t>¿Por qué viene Julio? Julio viene porque escucha a Marco, quien llora.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neque = et nōn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En vez de decir Iūlius Quīntum nōn audit et nōn venit, se dice Iūlius Quīntum nōn audit neque venit.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secunda</a:t>
            </a:r>
            <a:endParaRPr/>
          </a:p>
        </p:txBody>
      </p:sp>
      <p:sp>
        <p:nvSpPr>
          <p:cNvPr id="130" name="Google Shape;130;p20"/>
          <p:cNvSpPr txBox="1"/>
          <p:nvPr>
            <p:ph idx="1" type="subTitle"/>
          </p:nvPr>
        </p:nvSpPr>
        <p:spPr>
          <a:xfrm>
            <a:off x="729625" y="204940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Caso acusativo: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Pronombres demonstrativos del caso acusativo: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Reemplazan al sustantivo, tal como en castellano</a:t>
            </a: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eam</a:t>
            </a:r>
            <a:r>
              <a:rPr lang="es"/>
              <a:t> es el pron. dem. sing. del acc. femenino</a:t>
            </a:r>
            <a:br>
              <a:rPr lang="es"/>
            </a:br>
            <a:r>
              <a:rPr lang="es"/>
              <a:t>“Mārcus </a:t>
            </a:r>
            <a:r>
              <a:rPr b="1" lang="es"/>
              <a:t>Iūliam</a:t>
            </a:r>
            <a:r>
              <a:rPr lang="es"/>
              <a:t> pulsat” → “Mārcus </a:t>
            </a:r>
            <a:r>
              <a:rPr b="1" lang="es"/>
              <a:t>eam</a:t>
            </a:r>
            <a:r>
              <a:rPr lang="es"/>
              <a:t> pulsat”</a:t>
            </a:r>
            <a:br>
              <a:rPr lang="es"/>
            </a:br>
            <a:r>
              <a:rPr lang="es"/>
              <a:t>“Marco golpea </a:t>
            </a:r>
            <a:r>
              <a:rPr b="1" lang="es"/>
              <a:t>a Julia</a:t>
            </a:r>
            <a:r>
              <a:rPr lang="es"/>
              <a:t>” → “Marco </a:t>
            </a:r>
            <a:r>
              <a:rPr b="1" lang="es"/>
              <a:t>la</a:t>
            </a:r>
            <a:r>
              <a:rPr lang="es"/>
              <a:t> golpea”</a:t>
            </a: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eum</a:t>
            </a:r>
            <a:r>
              <a:rPr lang="es"/>
              <a:t> es el pron. dem. sing. del acc. masculino</a:t>
            </a:r>
            <a:br>
              <a:rPr lang="es"/>
            </a:br>
            <a:r>
              <a:rPr lang="es"/>
              <a:t>“Quīntus </a:t>
            </a:r>
            <a:r>
              <a:rPr b="1" lang="es"/>
              <a:t>Mārcum</a:t>
            </a:r>
            <a:r>
              <a:rPr lang="es"/>
              <a:t> pulsat” → “Quīntus </a:t>
            </a:r>
            <a:r>
              <a:rPr b="1" lang="es"/>
              <a:t>eum</a:t>
            </a:r>
            <a:r>
              <a:rPr lang="es"/>
              <a:t> pulsat”</a:t>
            </a:r>
            <a:br>
              <a:rPr lang="es"/>
            </a:br>
            <a:r>
              <a:rPr lang="es"/>
              <a:t>“Quinto golpea </a:t>
            </a:r>
            <a:r>
              <a:rPr b="1" lang="es"/>
              <a:t>a Marco</a:t>
            </a:r>
            <a:r>
              <a:rPr lang="es"/>
              <a:t>” → “Quinto </a:t>
            </a:r>
            <a:r>
              <a:rPr b="1" lang="es"/>
              <a:t>lo</a:t>
            </a:r>
            <a:r>
              <a:rPr lang="es"/>
              <a:t> golpea”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Lēctiō tertia</a:t>
            </a:r>
            <a:endParaRPr/>
          </a:p>
        </p:txBody>
      </p:sp>
      <p:sp>
        <p:nvSpPr>
          <p:cNvPr id="136" name="Google Shape;136;p21"/>
          <p:cNvSpPr txBox="1"/>
          <p:nvPr>
            <p:ph idx="1" type="subTitle"/>
          </p:nvPr>
        </p:nvSpPr>
        <p:spPr>
          <a:xfrm>
            <a:off x="729625" y="2049350"/>
            <a:ext cx="7688100" cy="30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Pronombres relativos (del caso nominativo y del acusativo)</a:t>
            </a:r>
            <a:endParaRPr/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s"/>
              <a:t>Caso nominativo: </a:t>
            </a:r>
            <a:r>
              <a:rPr b="1" lang="es"/>
              <a:t>quī</a:t>
            </a:r>
            <a:r>
              <a:rPr lang="es"/>
              <a:t>, </a:t>
            </a:r>
            <a:r>
              <a:rPr b="1" lang="es"/>
              <a:t>quae</a:t>
            </a:r>
            <a:r>
              <a:rPr lang="es"/>
              <a:t> y </a:t>
            </a:r>
            <a:r>
              <a:rPr b="1" lang="es"/>
              <a:t>quod</a:t>
            </a:r>
            <a:r>
              <a:rPr lang="es"/>
              <a:t> (m. f. y n. sing.)</a:t>
            </a: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Quis</a:t>
            </a:r>
            <a:r>
              <a:rPr lang="es"/>
              <a:t> est puer </a:t>
            </a:r>
            <a:r>
              <a:rPr b="1" lang="es"/>
              <a:t>quī</a:t>
            </a:r>
            <a:r>
              <a:rPr lang="es"/>
              <a:t> rīdet? Mārcus est puer </a:t>
            </a:r>
            <a:r>
              <a:rPr b="1" lang="es"/>
              <a:t>quī</a:t>
            </a:r>
            <a:r>
              <a:rPr lang="es"/>
              <a:t> rīdet. [m.]</a:t>
            </a:r>
            <a:br>
              <a:rPr lang="es"/>
            </a:br>
            <a:r>
              <a:rPr lang="es"/>
              <a:t>¿Quién es el niño que llora? Marco es el niño que llora.</a:t>
            </a: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Quae</a:t>
            </a:r>
            <a:r>
              <a:rPr lang="es"/>
              <a:t> est puella </a:t>
            </a:r>
            <a:r>
              <a:rPr b="1" lang="es"/>
              <a:t>quae</a:t>
            </a:r>
            <a:r>
              <a:rPr lang="es"/>
              <a:t> plōrat? Iūlia est puella </a:t>
            </a:r>
            <a:r>
              <a:rPr b="1" lang="es"/>
              <a:t>quae</a:t>
            </a:r>
            <a:r>
              <a:rPr lang="es"/>
              <a:t> plōrat. [f.]</a:t>
            </a:r>
            <a:br>
              <a:rPr lang="es"/>
            </a:br>
            <a:r>
              <a:rPr lang="es"/>
              <a:t>¿Quién es la niña que llora? Julia es la niña que llora.</a:t>
            </a:r>
            <a:br>
              <a:rPr lang="es"/>
            </a:br>
            <a:endParaRPr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b="1" lang="es"/>
              <a:t>Quid</a:t>
            </a:r>
            <a:r>
              <a:rPr lang="es"/>
              <a:t> est Tūsculum? Tūsculum oppidum </a:t>
            </a:r>
            <a:r>
              <a:rPr b="1" lang="es"/>
              <a:t>quod</a:t>
            </a:r>
            <a:r>
              <a:rPr lang="es"/>
              <a:t> magnum est. [n.]</a:t>
            </a:r>
            <a:br>
              <a:rPr lang="es"/>
            </a:br>
            <a:r>
              <a:rPr lang="es"/>
              <a:t>¿Qué es Túsculo? Túsculo es una ciudad que es muy grande.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