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5"/>
  </p:notesMasterIdLst>
  <p:sldIdLst>
    <p:sldId id="256" r:id="rId2"/>
    <p:sldId id="335" r:id="rId3"/>
    <p:sldId id="338" r:id="rId4"/>
    <p:sldId id="339" r:id="rId5"/>
    <p:sldId id="340" r:id="rId6"/>
    <p:sldId id="261" r:id="rId7"/>
    <p:sldId id="262" r:id="rId8"/>
    <p:sldId id="260" r:id="rId9"/>
    <p:sldId id="258" r:id="rId10"/>
    <p:sldId id="259" r:id="rId11"/>
    <p:sldId id="263" r:id="rId12"/>
    <p:sldId id="264" r:id="rId13"/>
    <p:sldId id="330" r:id="rId14"/>
    <p:sldId id="331" r:id="rId15"/>
    <p:sldId id="332"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36" r:id="rId81"/>
    <p:sldId id="337" r:id="rId82"/>
    <p:sldId id="334" r:id="rId83"/>
    <p:sldId id="333"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2"/>
  </p:normalViewPr>
  <p:slideViewPr>
    <p:cSldViewPr snapToGrid="0" snapToObjects="1">
      <p:cViewPr varScale="1">
        <p:scale>
          <a:sx n="108" d="100"/>
          <a:sy n="108" d="100"/>
        </p:scale>
        <p:origin x="822"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16D4ED-E566-B243-8FA4-F8F86D3D4193}" type="datetimeFigureOut">
              <a:rPr lang="en-US" smtClean="0"/>
              <a:t>10/2/2023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FC8BB8-0FF3-CA47-AAB4-F354291509D1}" type="slidenum">
              <a:rPr lang="en-US" smtClean="0"/>
              <a:t>‹Nº›</a:t>
            </a:fld>
            <a:endParaRPr lang="en-US"/>
          </a:p>
        </p:txBody>
      </p:sp>
    </p:spTree>
    <p:extLst>
      <p:ext uri="{BB962C8B-B14F-4D97-AF65-F5344CB8AC3E}">
        <p14:creationId xmlns:p14="http://schemas.microsoft.com/office/powerpoint/2010/main" val="3531473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78D2BC-B942-ED45-9235-7F3E7469BC63}" type="slidenum">
              <a:rPr lang="en-US"/>
              <a:pPr/>
              <a:t>13</a:t>
            </a:fld>
            <a:endParaRPr lang="en-US"/>
          </a:p>
        </p:txBody>
      </p:sp>
      <p:sp>
        <p:nvSpPr>
          <p:cNvPr id="6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147" name="Rectangle 3"/>
          <p:cNvSpPr>
            <a:spLocks noGrp="1" noChangeArrowheads="1"/>
          </p:cNvSpPr>
          <p:nvPr>
            <p:ph type="body" idx="1"/>
          </p:nvPr>
        </p:nvSpPr>
        <p:spPr/>
        <p:txBody>
          <a:bodyPr/>
          <a:lstStyle/>
          <a:p>
            <a:r>
              <a:rPr lang="en-US"/>
              <a:t>Primera serie datada, ca. 1725, posiblemente del taller de Juan Rodr</a:t>
            </a:r>
            <a:r>
              <a:rPr lang="en-US" altLang="ja-JP"/>
              <a:t>íguez Suárez</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9632A17-B3AE-3148-B3F5-7461B36C838E}" type="slidenum">
              <a:rPr lang="en-US" sz="1200"/>
              <a:pPr/>
              <a:t>16</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Primera serie datada, ca. 1725, posiblemente del taller de Juan Rodr</a:t>
            </a:r>
            <a:r>
              <a:rPr lang="en-US" altLang="ja-JP">
                <a:latin typeface="Arial" charset="0"/>
                <a:ea typeface="ＭＳ Ｐゴシック" charset="0"/>
                <a:cs typeface="ＭＳ Ｐゴシック" charset="0"/>
              </a:rPr>
              <a:t>íguez Suárez</a:t>
            </a:r>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283281DD-19B4-C942-A555-5977C748D5B9}" type="datetimeFigureOut">
              <a:rPr lang="en-US" smtClean="0"/>
              <a:t>10/2/2023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3AD42AB-5B08-0742-9796-FC5DE1C3A1B2}" type="slidenum">
              <a:rPr lang="en-US" smtClean="0"/>
              <a:t>‹Nº›</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s-ES_tradnl"/>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283281DD-19B4-C942-A555-5977C748D5B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D42AB-5B08-0742-9796-FC5DE1C3A1B2}" type="slidenum">
              <a:rPr lang="en-US" smtClean="0"/>
              <a:t>‹Nº›</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s-ES_tradnl"/>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283281DD-19B4-C942-A555-5977C748D5B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D42AB-5B08-0742-9796-FC5DE1C3A1B2}" type="slidenum">
              <a:rPr lang="en-US" smtClean="0"/>
              <a:t>‹Nº›</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283281DD-19B4-C942-A555-5977C748D5B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D42AB-5B08-0742-9796-FC5DE1C3A1B2}" type="slidenum">
              <a:rPr lang="en-US" smtClean="0"/>
              <a:t>‹Nº›</a:t>
            </a:fld>
            <a:endParaRPr lang="en-US"/>
          </a:p>
        </p:txBody>
      </p:sp>
      <p:sp>
        <p:nvSpPr>
          <p:cNvPr id="11" name="Title 10"/>
          <p:cNvSpPr>
            <a:spLocks noGrp="1"/>
          </p:cNvSpPr>
          <p:nvPr>
            <p:ph type="title"/>
          </p:nvPr>
        </p:nvSpPr>
        <p:spPr/>
        <p:txBody>
          <a:bodyPr/>
          <a:lstStyle/>
          <a:p>
            <a:r>
              <a:rPr lang="es-ES_tradnl"/>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s-ES_tradnl"/>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Click to edit Master text styles</a:t>
            </a:r>
          </a:p>
        </p:txBody>
      </p:sp>
      <p:sp>
        <p:nvSpPr>
          <p:cNvPr id="4" name="Date Placeholder 3"/>
          <p:cNvSpPr>
            <a:spLocks noGrp="1"/>
          </p:cNvSpPr>
          <p:nvPr>
            <p:ph type="dt" sz="half" idx="10"/>
          </p:nvPr>
        </p:nvSpPr>
        <p:spPr/>
        <p:txBody>
          <a:bodyPr/>
          <a:lstStyle/>
          <a:p>
            <a:fld id="{283281DD-19B4-C942-A555-5977C748D5B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D42AB-5B08-0742-9796-FC5DE1C3A1B2}" type="slidenum">
              <a:rPr lang="en-US" smtClean="0"/>
              <a:t>‹Nº›</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3281DD-19B4-C942-A555-5977C748D5B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D42AB-5B08-0742-9796-FC5DE1C3A1B2}" type="slidenum">
              <a:rPr lang="en-US" smtClean="0"/>
              <a:t>‹Nº›</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s-ES_tradnl"/>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dirty="0"/>
          </a:p>
        </p:txBody>
      </p:sp>
      <p:sp>
        <p:nvSpPr>
          <p:cNvPr id="7" name="Date Placeholder 6"/>
          <p:cNvSpPr>
            <a:spLocks noGrp="1"/>
          </p:cNvSpPr>
          <p:nvPr>
            <p:ph type="dt" sz="half" idx="10"/>
          </p:nvPr>
        </p:nvSpPr>
        <p:spPr/>
        <p:txBody>
          <a:bodyPr/>
          <a:lstStyle/>
          <a:p>
            <a:fld id="{283281DD-19B4-C942-A555-5977C748D5B9}"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AD42AB-5B08-0742-9796-FC5DE1C3A1B2}" type="slidenum">
              <a:rPr lang="en-US" smtClean="0"/>
              <a:t>‹Nº›</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dirty="0"/>
          </a:p>
        </p:txBody>
      </p:sp>
      <p:sp>
        <p:nvSpPr>
          <p:cNvPr id="3" name="Date Placeholder 2"/>
          <p:cNvSpPr>
            <a:spLocks noGrp="1"/>
          </p:cNvSpPr>
          <p:nvPr>
            <p:ph type="dt" sz="half" idx="10"/>
          </p:nvPr>
        </p:nvSpPr>
        <p:spPr/>
        <p:txBody>
          <a:bodyPr/>
          <a:lstStyle/>
          <a:p>
            <a:fld id="{283281DD-19B4-C942-A555-5977C748D5B9}"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AD42AB-5B08-0742-9796-FC5DE1C3A1B2}" type="slidenum">
              <a:rPr lang="en-US" smtClean="0"/>
              <a:t>‹Nº›</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281DD-19B4-C942-A555-5977C748D5B9}"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AD42AB-5B08-0742-9796-FC5DE1C3A1B2}" type="slidenum">
              <a:rPr lang="en-US" smtClean="0"/>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s-ES_tradnl"/>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283281DD-19B4-C942-A555-5977C748D5B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D42AB-5B08-0742-9796-FC5DE1C3A1B2}" type="slidenum">
              <a:rPr lang="en-US" smtClean="0"/>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s-ES_tradnl"/>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Drag picture to placeholder or click icon to add</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283281DD-19B4-C942-A555-5977C748D5B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D42AB-5B08-0742-9796-FC5DE1C3A1B2}" type="slidenum">
              <a:rPr lang="en-US" smtClean="0"/>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s-ES_tradnl"/>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283281DD-19B4-C942-A555-5977C748D5B9}" type="datetimeFigureOut">
              <a:rPr lang="en-US" smtClean="0"/>
              <a:t>10/2/2023</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A3AD42AB-5B08-0742-9796-FC5DE1C3A1B2}" type="slidenum">
              <a:rPr lang="en-US" smtClean="0"/>
              <a:t>‹Nº›</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journals.openedition.org/nuevomundo/7208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hyperlink" Target="https://www.mncn.csic.es/es/Comunicaci%C3%B3n/el-quadro-de-historia-natural-civil-y-geografica-del-reyno-del-peru-se-expone-por"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Las </a:t>
            </a:r>
            <a:r>
              <a:rPr lang="es-CL" dirty="0"/>
              <a:t>castas</a:t>
            </a:r>
            <a:r>
              <a:rPr lang="en-US" dirty="0"/>
              <a:t> </a:t>
            </a:r>
          </a:p>
        </p:txBody>
      </p:sp>
      <p:sp>
        <p:nvSpPr>
          <p:cNvPr id="3" name="Subtitle 2"/>
          <p:cNvSpPr>
            <a:spLocks noGrp="1"/>
          </p:cNvSpPr>
          <p:nvPr>
            <p:ph type="subTitle" idx="1"/>
          </p:nvPr>
        </p:nvSpPr>
        <p:spPr/>
        <p:txBody>
          <a:bodyPr/>
          <a:lstStyle/>
          <a:p>
            <a:r>
              <a:rPr lang="es-CL" dirty="0"/>
              <a:t> Teoría política  colonial sobre las mezclas y el orden social colonial americano</a:t>
            </a:r>
          </a:p>
          <a:p>
            <a:r>
              <a:rPr lang="es-CL" dirty="0"/>
              <a:t>Un intento de sistematización para el siglo XVIII</a:t>
            </a:r>
          </a:p>
        </p:txBody>
      </p:sp>
      <p:sp>
        <p:nvSpPr>
          <p:cNvPr id="4" name="TextBox 3"/>
          <p:cNvSpPr txBox="1"/>
          <p:nvPr/>
        </p:nvSpPr>
        <p:spPr>
          <a:xfrm>
            <a:off x="2844604" y="5535663"/>
            <a:ext cx="3454792" cy="369332"/>
          </a:xfrm>
          <a:prstGeom prst="rect">
            <a:avLst/>
          </a:prstGeom>
          <a:noFill/>
        </p:spPr>
        <p:txBody>
          <a:bodyPr wrap="none" rtlCol="0">
            <a:spAutoFit/>
          </a:bodyPr>
          <a:lstStyle/>
          <a:p>
            <a:pPr algn="ctr"/>
            <a:r>
              <a:rPr lang="en-US" dirty="0"/>
              <a:t>Alejandra Araya Espinoza, 2023</a:t>
            </a:r>
          </a:p>
        </p:txBody>
      </p:sp>
    </p:spTree>
    <p:extLst>
      <p:ext uri="{BB962C8B-B14F-4D97-AF65-F5344CB8AC3E}">
        <p14:creationId xmlns:p14="http://schemas.microsoft.com/office/powerpoint/2010/main" val="634194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 name="Imagen 2" descr="DSC0548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9882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Alquimia, el saber de la transmutación</a:t>
            </a:r>
          </a:p>
        </p:txBody>
      </p:sp>
      <p:sp>
        <p:nvSpPr>
          <p:cNvPr id="19459" name="Content Placeholder 2"/>
          <p:cNvSpPr>
            <a:spLocks noGrp="1"/>
          </p:cNvSpPr>
          <p:nvPr>
            <p:ph idx="1"/>
          </p:nvPr>
        </p:nvSpPr>
        <p:spPr/>
        <p:txBody>
          <a:bodyPr/>
          <a:lstStyle/>
          <a:p>
            <a:pPr eaLnBrk="1" hangingPunct="1"/>
            <a:r>
              <a:rPr lang="en-US">
                <a:latin typeface="Arial" charset="0"/>
                <a:ea typeface="ＭＳ Ｐゴシック" charset="0"/>
                <a:cs typeface="ＭＳ Ｐゴシック" charset="0"/>
              </a:rPr>
              <a:t>-Los elementos y sus conjunciones</a:t>
            </a:r>
          </a:p>
          <a:p>
            <a:pPr eaLnBrk="1" hangingPunct="1"/>
            <a:r>
              <a:rPr lang="en-US">
                <a:latin typeface="Arial" charset="0"/>
                <a:ea typeface="ＭＳ Ｐゴシック" charset="0"/>
                <a:cs typeface="ＭＳ Ｐゴシック" charset="0"/>
              </a:rPr>
              <a:t>-Las sustancias y sus mezclas</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41979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8490" y="570156"/>
            <a:ext cx="7756263" cy="1812966"/>
          </a:xfrm>
        </p:spPr>
        <p:txBody>
          <a:bodyPr/>
          <a:lstStyle/>
          <a:p>
            <a:pPr eaLnBrk="1" hangingPunct="1"/>
            <a:r>
              <a:rPr lang="es-CL" dirty="0">
                <a:latin typeface="Arial" charset="0"/>
                <a:ea typeface="ＭＳ Ｐゴシック" charset="0"/>
                <a:cs typeface="ＭＳ Ｐゴシック" charset="0"/>
              </a:rPr>
              <a:t>Castas y mixturas: los nuevos elementos de la tierra</a:t>
            </a:r>
          </a:p>
        </p:txBody>
      </p:sp>
      <p:sp>
        <p:nvSpPr>
          <p:cNvPr id="25603" name="Content Placeholder 2"/>
          <p:cNvSpPr>
            <a:spLocks noGrp="1"/>
          </p:cNvSpPr>
          <p:nvPr>
            <p:ph idx="1"/>
          </p:nvPr>
        </p:nvSpPr>
        <p:spPr/>
        <p:txBody>
          <a:bodyPr/>
          <a:lstStyle/>
          <a:p>
            <a:pPr eaLnBrk="1" hangingPunct="1"/>
            <a:r>
              <a:rPr lang="en-US" dirty="0">
                <a:latin typeface="Arial" charset="0"/>
                <a:ea typeface="ＭＳ Ｐゴシック" charset="0"/>
                <a:cs typeface="ＭＳ Ｐゴシック" charset="0"/>
              </a:rPr>
              <a:t>Produce</a:t>
            </a:r>
          </a:p>
        </p:txBody>
      </p:sp>
    </p:spTree>
    <p:extLst>
      <p:ext uri="{BB962C8B-B14F-4D97-AF65-F5344CB8AC3E}">
        <p14:creationId xmlns:p14="http://schemas.microsoft.com/office/powerpoint/2010/main" val="4130964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1mestiz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725" y="783504"/>
            <a:ext cx="6772275" cy="51308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CuadroTexto 1"/>
          <p:cNvSpPr txBox="1"/>
          <p:nvPr/>
        </p:nvSpPr>
        <p:spPr>
          <a:xfrm>
            <a:off x="1035365" y="414172"/>
            <a:ext cx="3811936" cy="369332"/>
          </a:xfrm>
          <a:prstGeom prst="rect">
            <a:avLst/>
          </a:prstGeom>
          <a:noFill/>
        </p:spPr>
        <p:txBody>
          <a:bodyPr wrap="none" rtlCol="0">
            <a:spAutoFit/>
          </a:bodyPr>
          <a:lstStyle/>
          <a:p>
            <a:r>
              <a:rPr lang="es-ES" dirty="0"/>
              <a:t>De Español y de India produce Mestiso</a:t>
            </a:r>
          </a:p>
        </p:txBody>
      </p:sp>
      <p:sp>
        <p:nvSpPr>
          <p:cNvPr id="3" name="Rectángulo 2"/>
          <p:cNvSpPr/>
          <p:nvPr/>
        </p:nvSpPr>
        <p:spPr>
          <a:xfrm>
            <a:off x="0" y="4126845"/>
            <a:ext cx="2371725" cy="2585323"/>
          </a:xfrm>
          <a:prstGeom prst="rect">
            <a:avLst/>
          </a:prstGeom>
        </p:spPr>
        <p:txBody>
          <a:bodyPr wrap="square">
            <a:spAutoFit/>
          </a:bodyPr>
          <a:lstStyle/>
          <a:p>
            <a:r>
              <a:rPr lang="es-ES_tradnl" dirty="0"/>
              <a:t>Primera serie cuadro de castas (ca. 1711-1715) </a:t>
            </a:r>
          </a:p>
          <a:p>
            <a:r>
              <a:rPr lang="es-ES_tradnl" dirty="0"/>
              <a:t>Atribuida a Juan Rodríguez Juárez (1675-1728)</a:t>
            </a:r>
          </a:p>
          <a:p>
            <a:r>
              <a:rPr lang="es-ES_tradnl" dirty="0"/>
              <a:t>Óleo/tela 81x109cm</a:t>
            </a:r>
          </a:p>
          <a:p>
            <a:r>
              <a:rPr lang="es-ES_tradnl" dirty="0"/>
              <a:t>México, Colección particular</a:t>
            </a:r>
            <a:endParaRPr lang="es-ES" dirty="0"/>
          </a:p>
        </p:txBody>
      </p:sp>
    </p:spTree>
    <p:extLst>
      <p:ext uri="{BB962C8B-B14F-4D97-AF65-F5344CB8AC3E}">
        <p14:creationId xmlns:p14="http://schemas.microsoft.com/office/powerpoint/2010/main" val="1050939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1mesti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480" y="228600"/>
            <a:ext cx="4689475" cy="6248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CuadroTexto 1"/>
          <p:cNvSpPr txBox="1"/>
          <p:nvPr/>
        </p:nvSpPr>
        <p:spPr>
          <a:xfrm>
            <a:off x="5232045" y="676481"/>
            <a:ext cx="3911956" cy="369332"/>
          </a:xfrm>
          <a:prstGeom prst="rect">
            <a:avLst/>
          </a:prstGeom>
          <a:noFill/>
        </p:spPr>
        <p:txBody>
          <a:bodyPr wrap="square" rtlCol="0">
            <a:spAutoFit/>
          </a:bodyPr>
          <a:lstStyle/>
          <a:p>
            <a:r>
              <a:rPr lang="es-ES" dirty="0"/>
              <a:t>De Español y India, Mestisa</a:t>
            </a:r>
          </a:p>
        </p:txBody>
      </p:sp>
      <p:sp>
        <p:nvSpPr>
          <p:cNvPr id="3" name="CuadroTexto 2"/>
          <p:cNvSpPr txBox="1"/>
          <p:nvPr/>
        </p:nvSpPr>
        <p:spPr>
          <a:xfrm>
            <a:off x="5064955" y="5317318"/>
            <a:ext cx="2787504" cy="1200329"/>
          </a:xfrm>
          <a:prstGeom prst="rect">
            <a:avLst/>
          </a:prstGeom>
          <a:noFill/>
        </p:spPr>
        <p:txBody>
          <a:bodyPr wrap="none" rtlCol="0">
            <a:spAutoFit/>
          </a:bodyPr>
          <a:lstStyle/>
          <a:p>
            <a:r>
              <a:rPr lang="es-ES" dirty="0"/>
              <a:t>Miguel Ángel Cabrera, 1763</a:t>
            </a:r>
          </a:p>
          <a:p>
            <a:r>
              <a:rPr lang="es-ES" dirty="0"/>
              <a:t>Óleo/tela</a:t>
            </a:r>
          </a:p>
          <a:p>
            <a:r>
              <a:rPr lang="es-ES" dirty="0"/>
              <a:t>132x101cm</a:t>
            </a:r>
          </a:p>
          <a:p>
            <a:r>
              <a:rPr lang="es-ES" dirty="0"/>
              <a:t>Museo de América Madrid</a:t>
            </a:r>
          </a:p>
        </p:txBody>
      </p:sp>
    </p:spTree>
    <p:extLst>
      <p:ext uri="{BB962C8B-B14F-4D97-AF65-F5344CB8AC3E}">
        <p14:creationId xmlns:p14="http://schemas.microsoft.com/office/powerpoint/2010/main" val="2946624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1mestiz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773112"/>
            <a:ext cx="7258050" cy="608488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uadroTexto 2"/>
          <p:cNvSpPr txBox="1"/>
          <p:nvPr/>
        </p:nvSpPr>
        <p:spPr>
          <a:xfrm>
            <a:off x="455561" y="497007"/>
            <a:ext cx="7391767" cy="369332"/>
          </a:xfrm>
          <a:prstGeom prst="rect">
            <a:avLst/>
          </a:prstGeom>
          <a:noFill/>
        </p:spPr>
        <p:txBody>
          <a:bodyPr wrap="none" rtlCol="0">
            <a:spAutoFit/>
          </a:bodyPr>
          <a:lstStyle/>
          <a:p>
            <a:r>
              <a:rPr lang="es-ES" dirty="0"/>
              <a:t>En la América existen Gentes diversas en color, costumbres, genios y lenguas</a:t>
            </a:r>
          </a:p>
        </p:txBody>
      </p:sp>
      <p:sp>
        <p:nvSpPr>
          <p:cNvPr id="4" name="CuadroTexto 3"/>
          <p:cNvSpPr txBox="1"/>
          <p:nvPr/>
        </p:nvSpPr>
        <p:spPr>
          <a:xfrm>
            <a:off x="1" y="1794746"/>
            <a:ext cx="1885949" cy="1477328"/>
          </a:xfrm>
          <a:prstGeom prst="rect">
            <a:avLst/>
          </a:prstGeom>
          <a:noFill/>
        </p:spPr>
        <p:txBody>
          <a:bodyPr wrap="square" rtlCol="0">
            <a:spAutoFit/>
          </a:bodyPr>
          <a:lstStyle/>
          <a:p>
            <a:r>
              <a:rPr lang="es-ES" dirty="0"/>
              <a:t>Del Español y de la Yndia nace el Mestizo, por lo común humilde, quieto y sencillo.</a:t>
            </a:r>
          </a:p>
        </p:txBody>
      </p:sp>
      <p:sp>
        <p:nvSpPr>
          <p:cNvPr id="2" name="CuadroTexto 1"/>
          <p:cNvSpPr txBox="1"/>
          <p:nvPr/>
        </p:nvSpPr>
        <p:spPr>
          <a:xfrm>
            <a:off x="1" y="3991773"/>
            <a:ext cx="1885949" cy="1754327"/>
          </a:xfrm>
          <a:prstGeom prst="rect">
            <a:avLst/>
          </a:prstGeom>
          <a:noFill/>
        </p:spPr>
        <p:txBody>
          <a:bodyPr wrap="square" rtlCol="0">
            <a:spAutoFit/>
          </a:bodyPr>
          <a:lstStyle/>
          <a:p>
            <a:r>
              <a:rPr lang="es-ES" dirty="0"/>
              <a:t>José Joaquín Magón, sin fecha</a:t>
            </a:r>
          </a:p>
          <a:p>
            <a:r>
              <a:rPr lang="es-ES" dirty="0"/>
              <a:t>Óleo/tela</a:t>
            </a:r>
          </a:p>
          <a:p>
            <a:r>
              <a:rPr lang="es-ES" dirty="0"/>
              <a:t>102x126cm</a:t>
            </a:r>
          </a:p>
          <a:p>
            <a:r>
              <a:rPr lang="es-ES" dirty="0"/>
              <a:t>Colección particular México</a:t>
            </a:r>
          </a:p>
        </p:txBody>
      </p:sp>
    </p:spTree>
    <p:extLst>
      <p:ext uri="{BB962C8B-B14F-4D97-AF65-F5344CB8AC3E}">
        <p14:creationId xmlns:p14="http://schemas.microsoft.com/office/powerpoint/2010/main" val="2333498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1mestiz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90600"/>
            <a:ext cx="6772275"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445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2casti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54063"/>
            <a:ext cx="7391400" cy="564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879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pañ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7162800" cy="546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052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4mula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54063"/>
            <a:ext cx="6934200" cy="529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59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13D2D0-9267-BE95-8BF1-65F49BB80A9D}"/>
              </a:ext>
            </a:extLst>
          </p:cNvPr>
          <p:cNvSpPr>
            <a:spLocks noGrp="1"/>
          </p:cNvSpPr>
          <p:nvPr>
            <p:ph idx="1"/>
          </p:nvPr>
        </p:nvSpPr>
        <p:spPr>
          <a:xfrm>
            <a:off x="645838" y="953036"/>
            <a:ext cx="7852324" cy="5636765"/>
          </a:xfrm>
        </p:spPr>
        <p:txBody>
          <a:bodyPr>
            <a:normAutofit fontScale="70000" lnSpcReduction="20000"/>
          </a:bodyPr>
          <a:lstStyle/>
          <a:p>
            <a:pPr algn="l" rtl="0"/>
            <a:r>
              <a:rPr lang="es-CL" b="1" dirty="0">
                <a:solidFill>
                  <a:srgbClr val="000000"/>
                </a:solidFill>
                <a:effectLst/>
                <a:latin typeface="Arial" panose="020B0604020202020204" pitchFamily="34" charset="0"/>
              </a:rPr>
              <a:t>Casta(s), “sociedad de castas” e indigenismo: la interpretación del pasado colonial en el siglo XX</a:t>
            </a:r>
          </a:p>
          <a:p>
            <a:pPr algn="l" rtl="0"/>
            <a:r>
              <a:rPr lang="es-CL" b="0" i="1" dirty="0">
                <a:solidFill>
                  <a:srgbClr val="333333"/>
                </a:solidFill>
                <a:effectLst/>
                <a:latin typeface="Verdana" panose="020B0604030504040204" pitchFamily="34" charset="0"/>
              </a:rPr>
              <a:t>Casta(s), the “society of castes” and indigenismo: the interpretation of the colonial past in the 20th century</a:t>
            </a:r>
          </a:p>
          <a:p>
            <a:r>
              <a:rPr lang="es-CL" dirty="0">
                <a:hlinkClick r:id="rId2"/>
              </a:rPr>
              <a:t>https://journals.openedition.org/nuevomundo/72080</a:t>
            </a:r>
            <a:endParaRPr lang="es-CL" dirty="0"/>
          </a:p>
          <a:p>
            <a:pPr algn="l" rtl="0"/>
            <a:r>
              <a:rPr lang="es-CL" b="0" i="0" dirty="0">
                <a:solidFill>
                  <a:srgbClr val="494949"/>
                </a:solidFill>
                <a:effectLst/>
                <a:latin typeface="latin_ext"/>
              </a:rPr>
              <a:t>“A pesar de algunas voces críticas, la sociedad colonial latinoamericana es generalmente descrita como una “sociedad de castas”. La difusión de esta interpretación ha producido una serie de lugares comunes, entre ellos el más notable es la idea de un sistema jerárquico racial en la sociedad colonial y, en consecuencia, la existencia de un “herencia racial colonial” en la sociedad contemporánea. Este artículo se pregunta acerca del momento en que emerge y se consolida la idea de una “sociedad de castas”, analizando el debate acerca de “casta(s)” y su uso en las ciencias sociales, el papel relevante jugado por algunos autores en la década de 1940s (Ángel Rosenblat y Gonzalo Aguirre Beltrán), y el uso de “casta(s)” entre los indigenistas. El estudio sugiere que es posible que fuera justamente en esa década, con la fundamental contribución de los científicos sociales, cuando la presencia de la palabra (“casta”) y de la nomenclatura de castas empezó a implicar la necesaria descripción de la sociedad colonial como un “sistema de castas”, es decir como una sociedad fundada en la segregación racial. Por su parte, en el campo indigenista, independientemente del uso de la palabra, podemos reconocer la emergencia de una poderosa imagen del pasado, crucial en la descripción de América Latina y de sus poblaciones, en la que se enfatizaba la continuidad colonial desde la Conquista hasta el presente.”</a:t>
            </a:r>
            <a:br>
              <a:rPr lang="es-ES" b="0" i="0" dirty="0">
                <a:solidFill>
                  <a:srgbClr val="000000"/>
                </a:solidFill>
                <a:effectLst/>
                <a:latin typeface="latin_ext"/>
              </a:rPr>
            </a:br>
            <a:endParaRPr lang="es-ES" b="0" i="0" dirty="0">
              <a:solidFill>
                <a:srgbClr val="000000"/>
              </a:solidFill>
              <a:effectLst/>
              <a:latin typeface="latin_ext"/>
            </a:endParaRPr>
          </a:p>
          <a:p>
            <a:endParaRPr lang="en-CL" dirty="0"/>
          </a:p>
        </p:txBody>
      </p:sp>
      <p:sp>
        <p:nvSpPr>
          <p:cNvPr id="5" name="TextBox 4">
            <a:extLst>
              <a:ext uri="{FF2B5EF4-FFF2-40B4-BE49-F238E27FC236}">
                <a16:creationId xmlns:a16="http://schemas.microsoft.com/office/drawing/2014/main" id="{47601DC5-9207-4114-FA02-19A4509CC7FE}"/>
              </a:ext>
            </a:extLst>
          </p:cNvPr>
          <p:cNvSpPr txBox="1"/>
          <p:nvPr/>
        </p:nvSpPr>
        <p:spPr>
          <a:xfrm>
            <a:off x="1184856" y="605307"/>
            <a:ext cx="6518131" cy="369332"/>
          </a:xfrm>
          <a:prstGeom prst="rect">
            <a:avLst/>
          </a:prstGeom>
          <a:noFill/>
        </p:spPr>
        <p:txBody>
          <a:bodyPr wrap="none" rtlCol="0">
            <a:spAutoFit/>
          </a:bodyPr>
          <a:lstStyle/>
          <a:p>
            <a:r>
              <a:rPr lang="en-CL" dirty="0">
                <a:solidFill>
                  <a:srgbClr val="FF0000"/>
                </a:solidFill>
              </a:rPr>
              <a:t>Para despejar el camino respecto de lo que no trata esta sesión</a:t>
            </a:r>
            <a:r>
              <a:rPr lang="en-CL" dirty="0"/>
              <a:t>:</a:t>
            </a:r>
          </a:p>
        </p:txBody>
      </p:sp>
    </p:spTree>
    <p:extLst>
      <p:ext uri="{BB962C8B-B14F-4D97-AF65-F5344CB8AC3E}">
        <p14:creationId xmlns:p14="http://schemas.microsoft.com/office/powerpoint/2010/main" val="3987285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5moris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38200"/>
            <a:ext cx="6962775" cy="531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955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6albi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7848600" cy="598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617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7tornat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33400"/>
            <a:ext cx="7239000" cy="552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870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8lob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7239000" cy="558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039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9grif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8013"/>
            <a:ext cx="7391400" cy="569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263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tornat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500063"/>
            <a:ext cx="7429500" cy="5856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754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11coy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7772400" cy="596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139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12indiosmexican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7772400" cy="596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733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13otom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001000" cy="614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002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14indiosbarbar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001000" cy="614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958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1983FD-DEB3-AA03-DF80-E22B1A5D288E}"/>
              </a:ext>
            </a:extLst>
          </p:cNvPr>
          <p:cNvSpPr>
            <a:spLocks noGrp="1"/>
          </p:cNvSpPr>
          <p:nvPr>
            <p:ph idx="1"/>
          </p:nvPr>
        </p:nvSpPr>
        <p:spPr/>
        <p:txBody>
          <a:bodyPr>
            <a:normAutofit lnSpcReduction="10000"/>
          </a:bodyPr>
          <a:lstStyle/>
          <a:p>
            <a:r>
              <a:rPr lang="en-CL" dirty="0"/>
              <a:t>Aristóteles. Nace en Estagira, Mecedonia (384 o 383 a.C.-322 a.C.), su padre un naturalista de renombre Nicodemo. L</a:t>
            </a:r>
            <a:r>
              <a:rPr lang="en-US" dirty="0"/>
              <a:t>l</a:t>
            </a:r>
            <a:r>
              <a:rPr lang="en-CL" dirty="0"/>
              <a:t>ega a la Academia en Atenas a los 18 años</a:t>
            </a:r>
          </a:p>
          <a:p>
            <a:r>
              <a:rPr lang="en-CL" dirty="0"/>
              <a:t>Las categorías, su primera obra y traa sobre las palabras y las cosas: homónimas, sinónimas, parónimas. El asunto es filosofar sobre la relació, correlación y combinación existente entre: la cosa, el nombre y la definición. </a:t>
            </a:r>
          </a:p>
          <a:p>
            <a:r>
              <a:rPr lang="en-CL" dirty="0"/>
              <a:t>Las cosas que se dicen, las cosas que son y cómo se dicen las cosas que son.</a:t>
            </a:r>
          </a:p>
          <a:p>
            <a:endParaRPr lang="en-CL" dirty="0"/>
          </a:p>
        </p:txBody>
      </p:sp>
      <p:sp>
        <p:nvSpPr>
          <p:cNvPr id="3" name="Title 2">
            <a:extLst>
              <a:ext uri="{FF2B5EF4-FFF2-40B4-BE49-F238E27FC236}">
                <a16:creationId xmlns:a16="http://schemas.microsoft.com/office/drawing/2014/main" id="{BF141346-B39E-BAF2-F0E3-858612DBC7E1}"/>
              </a:ext>
            </a:extLst>
          </p:cNvPr>
          <p:cNvSpPr>
            <a:spLocks noGrp="1"/>
          </p:cNvSpPr>
          <p:nvPr>
            <p:ph type="title"/>
          </p:nvPr>
        </p:nvSpPr>
        <p:spPr/>
        <p:txBody>
          <a:bodyPr/>
          <a:lstStyle/>
          <a:p>
            <a:r>
              <a:rPr lang="en-CL" sz="2000" dirty="0"/>
              <a:t>Las categorías, Aristóteles, una tradición epistémica vigente en el siglo XVIII y el asunto que se sigue debatiendo en los trabajos que abordan la relación entre sujetos y sus denominaciones hoy</a:t>
            </a:r>
          </a:p>
        </p:txBody>
      </p:sp>
    </p:spTree>
    <p:extLst>
      <p:ext uri="{BB962C8B-B14F-4D97-AF65-F5344CB8AC3E}">
        <p14:creationId xmlns:p14="http://schemas.microsoft.com/office/powerpoint/2010/main" val="336221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1066800"/>
            <a:ext cx="7848600" cy="3581400"/>
          </a:xfrm>
        </p:spPr>
        <p:txBody>
          <a:bodyPr/>
          <a:lstStyle/>
          <a:p>
            <a:pPr eaLnBrk="1" hangingPunct="1"/>
            <a:r>
              <a:rPr lang="en-US" dirty="0">
                <a:latin typeface="Arial" charset="0"/>
                <a:ea typeface="ＭＳ Ｐゴシック" charset="0"/>
                <a:cs typeface="ＭＳ Ｐゴシック" charset="0"/>
              </a:rPr>
              <a:t>En la América </a:t>
            </a:r>
            <a:r>
              <a:rPr lang="en-US" dirty="0" err="1">
                <a:latin typeface="Arial" charset="0"/>
                <a:ea typeface="ＭＳ Ｐゴシック" charset="0"/>
                <a:cs typeface="ＭＳ Ｐゴシック" charset="0"/>
              </a:rPr>
              <a:t>nacen</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gentes</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diversas</a:t>
            </a:r>
            <a:r>
              <a:rPr lang="en-US" dirty="0">
                <a:latin typeface="Arial" charset="0"/>
                <a:ea typeface="ＭＳ Ｐゴシック" charset="0"/>
                <a:cs typeface="ＭＳ Ｐゴシック" charset="0"/>
              </a:rPr>
              <a:t> en color, en </a:t>
            </a:r>
            <a:r>
              <a:rPr lang="en-US" dirty="0" err="1">
                <a:latin typeface="Arial" charset="0"/>
                <a:ea typeface="ＭＳ Ｐゴシック" charset="0"/>
                <a:cs typeface="ＭＳ Ｐゴシック" charset="0"/>
              </a:rPr>
              <a:t>costumbres</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genios</a:t>
            </a:r>
            <a:r>
              <a:rPr lang="en-US" dirty="0">
                <a:latin typeface="Arial" charset="0"/>
                <a:ea typeface="ＭＳ Ｐゴシック" charset="0"/>
                <a:cs typeface="ＭＳ Ｐゴシック" charset="0"/>
              </a:rPr>
              <a:t> y lenguas</a:t>
            </a:r>
            <a:br>
              <a:rPr lang="en-US" dirty="0">
                <a:latin typeface="Arial" charset="0"/>
                <a:ea typeface="ＭＳ Ｐゴシック" charset="0"/>
                <a:cs typeface="ＭＳ Ｐゴシック" charset="0"/>
              </a:rPr>
            </a:b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José Joaquín </a:t>
            </a:r>
            <a:r>
              <a:rPr lang="en-US" dirty="0" err="1">
                <a:latin typeface="Arial" charset="0"/>
                <a:ea typeface="ＭＳ Ｐゴシック" charset="0"/>
                <a:cs typeface="ＭＳ Ｐゴシック" charset="0"/>
              </a:rPr>
              <a:t>Magón</a:t>
            </a:r>
            <a:r>
              <a:rPr lang="en-US" dirty="0">
                <a:latin typeface="Arial" charset="0"/>
                <a:ea typeface="ＭＳ Ｐゴシック" charset="0"/>
                <a:cs typeface="ＭＳ Ｐゴシック" charset="0"/>
              </a:rPr>
              <a:t>, ca. 1770</a:t>
            </a:r>
          </a:p>
        </p:txBody>
      </p:sp>
    </p:spTree>
    <p:extLst>
      <p:ext uri="{BB962C8B-B14F-4D97-AF65-F5344CB8AC3E}">
        <p14:creationId xmlns:p14="http://schemas.microsoft.com/office/powerpoint/2010/main" val="1167923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1mestiz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7258050" cy="608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840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2castiz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7239000" cy="567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857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asti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7543800" cy="590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394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4mu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09600"/>
            <a:ext cx="7239000" cy="572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803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5moris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7772400" cy="614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916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6albi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
            <a:ext cx="7620000" cy="602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707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7tornat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7543800" cy="596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778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8calpamula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467600" cy="5907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626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9giba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7924800" cy="626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8487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1A2D59-110A-8079-DE1B-5C2419A5FDAF}"/>
              </a:ext>
            </a:extLst>
          </p:cNvPr>
          <p:cNvSpPr>
            <a:spLocks noGrp="1"/>
          </p:cNvSpPr>
          <p:nvPr>
            <p:ph idx="1"/>
          </p:nvPr>
        </p:nvSpPr>
        <p:spPr/>
        <p:txBody>
          <a:bodyPr>
            <a:normAutofit lnSpcReduction="10000"/>
          </a:bodyPr>
          <a:lstStyle/>
          <a:p>
            <a:r>
              <a:rPr lang="en-CL" dirty="0"/>
              <a:t>Tener en cuenta que en los siglo XI y XII, junto con el llamado renacimiento del saber en Europa, estalla “el problema de los universales”: si los géneros y las especies de que hablan las categorías representan o no una realidad anterior a los individuos. Y cómo debemos concebir esta realidad meta individual”</a:t>
            </a:r>
          </a:p>
          <a:p>
            <a:endParaRPr lang="en-CL" dirty="0"/>
          </a:p>
          <a:p>
            <a:r>
              <a:rPr lang="es-CL" dirty="0"/>
              <a:t>Aristóteles</a:t>
            </a:r>
            <a:r>
              <a:rPr lang="es-CL" i="1" dirty="0"/>
              <a:t>, Las categorías, </a:t>
            </a:r>
            <a:r>
              <a:rPr lang="es-CL" dirty="0"/>
              <a:t>edición bilingüe de Humberto Giannini y María Isabel </a:t>
            </a:r>
            <a:r>
              <a:rPr lang="es-CL" dirty="0" err="1"/>
              <a:t>Flishisch</a:t>
            </a:r>
            <a:r>
              <a:rPr lang="es-CL" dirty="0"/>
              <a:t>, Editorial Universitaria, 2014), p.24.</a:t>
            </a:r>
          </a:p>
        </p:txBody>
      </p:sp>
      <p:sp>
        <p:nvSpPr>
          <p:cNvPr id="3" name="Title 2">
            <a:extLst>
              <a:ext uri="{FF2B5EF4-FFF2-40B4-BE49-F238E27FC236}">
                <a16:creationId xmlns:a16="http://schemas.microsoft.com/office/drawing/2014/main" id="{C7031D67-2F2C-1CF2-6595-64DDFCAEC91A}"/>
              </a:ext>
            </a:extLst>
          </p:cNvPr>
          <p:cNvSpPr>
            <a:spLocks noGrp="1"/>
          </p:cNvSpPr>
          <p:nvPr>
            <p:ph type="title"/>
          </p:nvPr>
        </p:nvSpPr>
        <p:spPr/>
        <p:txBody>
          <a:bodyPr/>
          <a:lstStyle/>
          <a:p>
            <a:r>
              <a:rPr lang="en-CL" sz="2800" dirty="0"/>
              <a:t>De las cosas que son (Las categorías, Aristóteles)</a:t>
            </a:r>
          </a:p>
        </p:txBody>
      </p:sp>
    </p:spTree>
    <p:extLst>
      <p:ext uri="{BB962C8B-B14F-4D97-AF65-F5344CB8AC3E}">
        <p14:creationId xmlns:p14="http://schemas.microsoft.com/office/powerpoint/2010/main" val="2520223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10lob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848600" cy="620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770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11cambuj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7696200" cy="608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15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12zambai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88" y="365125"/>
            <a:ext cx="7413625" cy="612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254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13cuarte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7924800" cy="618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521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14coll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0010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88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5albaraza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07720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861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16tenteeneelay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7696200" cy="601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223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1mestiz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429000"/>
            <a:ext cx="3733800" cy="313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5" name="Picture 3" descr="1mesti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14600"/>
            <a:ext cx="30892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6" name="Picture 4" descr="1mestiz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28600"/>
            <a:ext cx="4114800" cy="311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8352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2514600"/>
            <a:ext cx="7772400" cy="1143000"/>
          </a:xfrm>
        </p:spPr>
        <p:txBody>
          <a:bodyPr/>
          <a:lstStyle/>
          <a:p>
            <a:pPr eaLnBrk="1" hangingPunct="1"/>
            <a:r>
              <a:rPr lang="en-US" sz="3700">
                <a:latin typeface="Baskerville Old Face" charset="0"/>
                <a:ea typeface="ＭＳ Ｐゴシック" charset="0"/>
                <a:cs typeface="ＭＳ Ｐゴシック" charset="0"/>
              </a:rPr>
              <a:t>En el Perú. El Virrey Amat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59553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7620000" cy="590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648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2FC5F1-EAC3-4860-02C0-76D42235BF7C}"/>
              </a:ext>
            </a:extLst>
          </p:cNvPr>
          <p:cNvSpPr>
            <a:spLocks noGrp="1"/>
          </p:cNvSpPr>
          <p:nvPr>
            <p:ph idx="1"/>
          </p:nvPr>
        </p:nvSpPr>
        <p:spPr/>
        <p:txBody>
          <a:bodyPr>
            <a:normAutofit fontScale="92500" lnSpcReduction="20000"/>
          </a:bodyPr>
          <a:lstStyle/>
          <a:p>
            <a:r>
              <a:rPr lang="en-CL" dirty="0"/>
              <a:t>“De las cosas que son, unas se dicen de un cierto sujeto, pero no son en ningún sujeto; por ejemplo hombre se dice de un sujeto, vale decir de un cierto hombre, pero no es en ningún sujeto (y digo en un “sujeto” lo que dándose en algo, no como parte, es imposible que sea separadamente de aquello en lo cual es); por ejemplo, una cierta gramática es en un sujeto, vale decir, en el alma, pero no se dice en ningún sujeto, vale decir, en el cuerpo (ya que todo color es en un cuerpo) pero no se dice de nigún sujeto”.</a:t>
            </a:r>
          </a:p>
          <a:p>
            <a:r>
              <a:rPr lang="es-CL" dirty="0"/>
              <a:t>Aristóteles</a:t>
            </a:r>
            <a:r>
              <a:rPr lang="es-CL" i="1" dirty="0"/>
              <a:t>, Las categorías, </a:t>
            </a:r>
            <a:r>
              <a:rPr lang="es-CL" dirty="0"/>
              <a:t>edición bilingüe de Humberto Giannini y María Isabel </a:t>
            </a:r>
            <a:r>
              <a:rPr lang="es-CL" dirty="0" err="1"/>
              <a:t>Flishisch</a:t>
            </a:r>
            <a:r>
              <a:rPr lang="es-CL" dirty="0"/>
              <a:t>, Editorial Universitaria, 2014), p.41-43.</a:t>
            </a:r>
          </a:p>
        </p:txBody>
      </p:sp>
      <p:sp>
        <p:nvSpPr>
          <p:cNvPr id="3" name="Title 2">
            <a:extLst>
              <a:ext uri="{FF2B5EF4-FFF2-40B4-BE49-F238E27FC236}">
                <a16:creationId xmlns:a16="http://schemas.microsoft.com/office/drawing/2014/main" id="{CD2BBB1A-3B14-56CA-EE0A-E61FD3C01CA0}"/>
              </a:ext>
            </a:extLst>
          </p:cNvPr>
          <p:cNvSpPr>
            <a:spLocks noGrp="1"/>
          </p:cNvSpPr>
          <p:nvPr>
            <p:ph type="title"/>
          </p:nvPr>
        </p:nvSpPr>
        <p:spPr/>
        <p:txBody>
          <a:bodyPr/>
          <a:lstStyle/>
          <a:p>
            <a:r>
              <a:rPr lang="en-CL" sz="2800" dirty="0"/>
              <a:t>De las cosas que son (Las categorías, Aristóteles)</a:t>
            </a:r>
          </a:p>
        </p:txBody>
      </p:sp>
    </p:spTree>
    <p:extLst>
      <p:ext uri="{BB962C8B-B14F-4D97-AF65-F5344CB8AC3E}">
        <p14:creationId xmlns:p14="http://schemas.microsoft.com/office/powerpoint/2010/main" val="7690685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11163"/>
            <a:ext cx="7772400" cy="622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52957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8125"/>
            <a:ext cx="8077200" cy="637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0914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4625"/>
            <a:ext cx="8077200" cy="649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91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
            <a:ext cx="7772400" cy="608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591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
            <a:ext cx="8077200" cy="647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3236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7772400" cy="603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197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8077200" cy="6256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194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
            <a:ext cx="7696200" cy="609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570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85800"/>
            <a:ext cx="7467600"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571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620000" cy="6107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359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887738"/>
            <a:ext cx="7745505" cy="3877815"/>
          </a:xfrm>
        </p:spPr>
        <p:txBody>
          <a:bodyPr/>
          <a:lstStyle/>
          <a:p>
            <a:r>
              <a:rPr lang="es-CL" dirty="0"/>
              <a:t>Pilar Gonzalbo/Solange Alberro (2013): historia social de la familia, historia de las mujeres, historia de las mentalidades, historia social.</a:t>
            </a:r>
          </a:p>
          <a:p>
            <a:r>
              <a:rPr lang="es-CL" dirty="0"/>
              <a:t>Jesús Cosamalón (2017): historia social, historia cultural, historia demográfica.</a:t>
            </a:r>
          </a:p>
          <a:p>
            <a:r>
              <a:rPr lang="es-CL" dirty="0"/>
              <a:t>Alejandra Araya Espinoza (2014-2010): historia social y de las mentalidades, historia cultural e historia del cuerpo.</a:t>
            </a:r>
          </a:p>
          <a:p>
            <a:pPr marL="0" indent="0">
              <a:buNone/>
            </a:pPr>
            <a:endParaRPr lang="en-US" dirty="0"/>
          </a:p>
        </p:txBody>
      </p:sp>
      <p:sp>
        <p:nvSpPr>
          <p:cNvPr id="3" name="Title 2"/>
          <p:cNvSpPr>
            <a:spLocks noGrp="1"/>
          </p:cNvSpPr>
          <p:nvPr>
            <p:ph type="title"/>
          </p:nvPr>
        </p:nvSpPr>
        <p:spPr>
          <a:xfrm>
            <a:off x="804400" y="475170"/>
            <a:ext cx="7756263" cy="1054250"/>
          </a:xfrm>
        </p:spPr>
        <p:txBody>
          <a:bodyPr/>
          <a:lstStyle/>
          <a:p>
            <a:r>
              <a:rPr lang="es-CL" sz="2000" dirty="0"/>
              <a:t>Trayectoria de investigación y lecturas, una narración necesaria</a:t>
            </a:r>
          </a:p>
        </p:txBody>
      </p:sp>
    </p:spTree>
    <p:extLst>
      <p:ext uri="{BB962C8B-B14F-4D97-AF65-F5344CB8AC3E}">
        <p14:creationId xmlns:p14="http://schemas.microsoft.com/office/powerpoint/2010/main" val="3957805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7391400" cy="576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6552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09600"/>
            <a:ext cx="7391400" cy="593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4451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descr="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57200"/>
            <a:ext cx="7239000" cy="581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335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8077200" cy="626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18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33400"/>
            <a:ext cx="6934200" cy="545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1158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1"/>
          <p:cNvSpPr txBox="1">
            <a:spLocks noChangeArrowheads="1"/>
          </p:cNvSpPr>
          <p:nvPr/>
        </p:nvSpPr>
        <p:spPr bwMode="auto">
          <a:xfrm>
            <a:off x="1600200" y="2438400"/>
            <a:ext cx="725011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Los productos de la tierra: un comentario a partir de</a:t>
            </a:r>
          </a:p>
          <a:p>
            <a:r>
              <a:rPr lang="en-US"/>
              <a:t>Los cuadros de Francisco Barrera (1595/1658) </a:t>
            </a:r>
          </a:p>
        </p:txBody>
      </p:sp>
    </p:spTree>
    <p:extLst>
      <p:ext uri="{BB962C8B-B14F-4D97-AF65-F5344CB8AC3E}">
        <p14:creationId xmlns:p14="http://schemas.microsoft.com/office/powerpoint/2010/main" val="2876116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primavera0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1581150"/>
            <a:ext cx="5359400" cy="369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TextBox 2"/>
          <p:cNvSpPr txBox="1">
            <a:spLocks noChangeArrowheads="1"/>
          </p:cNvSpPr>
          <p:nvPr/>
        </p:nvSpPr>
        <p:spPr bwMode="auto">
          <a:xfrm>
            <a:off x="1524000" y="1066800"/>
            <a:ext cx="19796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PRIMAVERA</a:t>
            </a:r>
          </a:p>
        </p:txBody>
      </p:sp>
    </p:spTree>
    <p:extLst>
      <p:ext uri="{BB962C8B-B14F-4D97-AF65-F5344CB8AC3E}">
        <p14:creationId xmlns:p14="http://schemas.microsoft.com/office/powerpoint/2010/main" val="3074577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descr="invierno0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1620838"/>
            <a:ext cx="5359400" cy="361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5" name="Picture 2" descr="otoño0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2300" y="1620838"/>
            <a:ext cx="5359400" cy="361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6" name="TextBox 3"/>
          <p:cNvSpPr txBox="1">
            <a:spLocks noChangeArrowheads="1"/>
          </p:cNvSpPr>
          <p:nvPr/>
        </p:nvSpPr>
        <p:spPr bwMode="auto">
          <a:xfrm>
            <a:off x="1371600" y="914400"/>
            <a:ext cx="1308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OTOÑO</a:t>
            </a:r>
          </a:p>
        </p:txBody>
      </p:sp>
    </p:spTree>
    <p:extLst>
      <p:ext uri="{BB962C8B-B14F-4D97-AF65-F5344CB8AC3E}">
        <p14:creationId xmlns:p14="http://schemas.microsoft.com/office/powerpoint/2010/main" val="28890151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descr="invierno0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1620838"/>
            <a:ext cx="5359400" cy="361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9" name="TextBox 2"/>
          <p:cNvSpPr txBox="1">
            <a:spLocks noChangeArrowheads="1"/>
          </p:cNvSpPr>
          <p:nvPr/>
        </p:nvSpPr>
        <p:spPr bwMode="auto">
          <a:xfrm>
            <a:off x="609600" y="762000"/>
            <a:ext cx="1673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INVIERNO</a:t>
            </a:r>
          </a:p>
        </p:txBody>
      </p:sp>
    </p:spTree>
    <p:extLst>
      <p:ext uri="{BB962C8B-B14F-4D97-AF65-F5344CB8AC3E}">
        <p14:creationId xmlns:p14="http://schemas.microsoft.com/office/powerpoint/2010/main" val="32517677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verano0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1620838"/>
            <a:ext cx="5359400" cy="361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TextBox 3"/>
          <p:cNvSpPr txBox="1">
            <a:spLocks noChangeArrowheads="1"/>
          </p:cNvSpPr>
          <p:nvPr/>
        </p:nvSpPr>
        <p:spPr bwMode="auto">
          <a:xfrm>
            <a:off x="1371600" y="1143000"/>
            <a:ext cx="14843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VERANO</a:t>
            </a:r>
          </a:p>
        </p:txBody>
      </p:sp>
    </p:spTree>
    <p:extLst>
      <p:ext uri="{BB962C8B-B14F-4D97-AF65-F5344CB8AC3E}">
        <p14:creationId xmlns:p14="http://schemas.microsoft.com/office/powerpoint/2010/main" val="2362688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s-CL" dirty="0"/>
              <a:t>Los cuadros de castas: ¿por qué usarlos?</a:t>
            </a:r>
          </a:p>
        </p:txBody>
      </p:sp>
    </p:spTree>
    <p:extLst>
      <p:ext uri="{BB962C8B-B14F-4D97-AF65-F5344CB8AC3E}">
        <p14:creationId xmlns:p14="http://schemas.microsoft.com/office/powerpoint/2010/main" val="20232081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descr="bodegon 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67056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9795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descr="bodegon 202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3675" y="2019300"/>
            <a:ext cx="5711825" cy="438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4663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descr="bodegon 302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019300"/>
            <a:ext cx="5915025"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6668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1"/>
          <p:cNvSpPr txBox="1">
            <a:spLocks noChangeArrowheads="1"/>
          </p:cNvSpPr>
          <p:nvPr/>
        </p:nvSpPr>
        <p:spPr bwMode="auto">
          <a:xfrm>
            <a:off x="685800" y="1371600"/>
            <a:ext cx="5021263"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Vicente Albán, pintor en Quito 1783</a:t>
            </a:r>
          </a:p>
          <a:p>
            <a:endParaRPr lang="en-US"/>
          </a:p>
          <a:p>
            <a:endParaRPr lang="en-US"/>
          </a:p>
          <a:p>
            <a:r>
              <a:rPr lang="en-US"/>
              <a:t>Museo de América, Madrid.</a:t>
            </a:r>
          </a:p>
        </p:txBody>
      </p:sp>
    </p:spTree>
    <p:extLst>
      <p:ext uri="{BB962C8B-B14F-4D97-AF65-F5344CB8AC3E}">
        <p14:creationId xmlns:p14="http://schemas.microsoft.com/office/powerpoint/2010/main" val="18550679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descr="quito10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5413" y="1979613"/>
            <a:ext cx="5868987" cy="446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TextBox 2"/>
          <p:cNvSpPr txBox="1">
            <a:spLocks noChangeArrowheads="1"/>
          </p:cNvSpPr>
          <p:nvPr/>
        </p:nvSpPr>
        <p:spPr bwMode="auto">
          <a:xfrm>
            <a:off x="457200" y="533400"/>
            <a:ext cx="49815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Tx/>
              <a:buAutoNum type="alphaLcPeriod"/>
            </a:pPr>
            <a:r>
              <a:rPr lang="en-US"/>
              <a:t>Señora principal con su esclava</a:t>
            </a:r>
          </a:p>
          <a:p>
            <a:pPr>
              <a:buFontTx/>
              <a:buAutoNum type="alphaLcPeriod"/>
            </a:pPr>
            <a:r>
              <a:rPr lang="en-US"/>
              <a:t>Árbol de granadillas, y su fruta</a:t>
            </a:r>
          </a:p>
          <a:p>
            <a:r>
              <a:rPr lang="en-US"/>
              <a:t>f. Árbol de coquitos de Chile</a:t>
            </a:r>
          </a:p>
        </p:txBody>
      </p:sp>
    </p:spTree>
    <p:extLst>
      <p:ext uri="{BB962C8B-B14F-4D97-AF65-F5344CB8AC3E}">
        <p14:creationId xmlns:p14="http://schemas.microsoft.com/office/powerpoint/2010/main" val="13943204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descr="quito202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6050" y="2028825"/>
            <a:ext cx="6096000"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TextBox 2"/>
          <p:cNvSpPr txBox="1">
            <a:spLocks noChangeArrowheads="1"/>
          </p:cNvSpPr>
          <p:nvPr/>
        </p:nvSpPr>
        <p:spPr bwMode="auto">
          <a:xfrm>
            <a:off x="304800" y="685800"/>
            <a:ext cx="514826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Tx/>
              <a:buAutoNum type="alphaLcPeriod"/>
            </a:pPr>
            <a:r>
              <a:rPr lang="en-US"/>
              <a:t>India en traje de gala </a:t>
            </a:r>
          </a:p>
          <a:p>
            <a:pPr>
              <a:buFontTx/>
              <a:buAutoNum type="alphaLcPeriod"/>
            </a:pPr>
            <a:r>
              <a:rPr lang="en-US"/>
              <a:t>India del campo con su pava real</a:t>
            </a:r>
          </a:p>
          <a:p>
            <a:pPr>
              <a:buFontTx/>
              <a:buAutoNum type="alphaLcPeriod"/>
            </a:pPr>
            <a:r>
              <a:rPr lang="en-US"/>
              <a:t>Árbol de aguacates y su fruta</a:t>
            </a:r>
          </a:p>
        </p:txBody>
      </p:sp>
    </p:spTree>
    <p:extLst>
      <p:ext uri="{BB962C8B-B14F-4D97-AF65-F5344CB8AC3E}">
        <p14:creationId xmlns:p14="http://schemas.microsoft.com/office/powerpoint/2010/main" val="2979085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descr="quito302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33538"/>
            <a:ext cx="6324600" cy="471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TextBox 2"/>
          <p:cNvSpPr txBox="1">
            <a:spLocks noChangeArrowheads="1"/>
          </p:cNvSpPr>
          <p:nvPr/>
        </p:nvSpPr>
        <p:spPr bwMode="auto">
          <a:xfrm>
            <a:off x="381000" y="304800"/>
            <a:ext cx="904716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a.Yapanga de Quito con el traje que usa esta clase de mujeres</a:t>
            </a:r>
          </a:p>
          <a:p>
            <a:r>
              <a:rPr lang="en-US"/>
              <a:t>Que tratan de agradar d. Chirimoyas enteras y abiertas</a:t>
            </a:r>
          </a:p>
          <a:p>
            <a:r>
              <a:rPr lang="en-US"/>
              <a:t>g. Arbolitos que produce las frutillas, y son una especie de fresas</a:t>
            </a:r>
          </a:p>
        </p:txBody>
      </p:sp>
      <p:sp>
        <p:nvSpPr>
          <p:cNvPr id="89092" name="TextBox 3"/>
          <p:cNvSpPr txBox="1">
            <a:spLocks noChangeArrowheads="1"/>
          </p:cNvSpPr>
          <p:nvPr/>
        </p:nvSpPr>
        <p:spPr bwMode="auto">
          <a:xfrm>
            <a:off x="7239000" y="2057400"/>
            <a:ext cx="2016125"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Como las de</a:t>
            </a:r>
          </a:p>
          <a:p>
            <a:r>
              <a:rPr lang="en-US"/>
              <a:t>España, pero</a:t>
            </a:r>
          </a:p>
          <a:p>
            <a:r>
              <a:rPr lang="en-US"/>
              <a:t>Mucho más </a:t>
            </a:r>
          </a:p>
          <a:p>
            <a:r>
              <a:rPr lang="en-US"/>
              <a:t>Gruesas </a:t>
            </a:r>
          </a:p>
          <a:p>
            <a:r>
              <a:rPr lang="en-US"/>
              <a:t>Y dulces</a:t>
            </a:r>
          </a:p>
        </p:txBody>
      </p:sp>
    </p:spTree>
    <p:extLst>
      <p:ext uri="{BB962C8B-B14F-4D97-AF65-F5344CB8AC3E}">
        <p14:creationId xmlns:p14="http://schemas.microsoft.com/office/powerpoint/2010/main" val="4217503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descr="quito40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6400800" cy="476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5" name="TextBox 2"/>
          <p:cNvSpPr txBox="1">
            <a:spLocks noChangeArrowheads="1"/>
          </p:cNvSpPr>
          <p:nvPr/>
        </p:nvSpPr>
        <p:spPr bwMode="auto">
          <a:xfrm>
            <a:off x="533400" y="5638800"/>
            <a:ext cx="57626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Indio principal de Quito con traje de Gala</a:t>
            </a:r>
          </a:p>
        </p:txBody>
      </p:sp>
    </p:spTree>
    <p:extLst>
      <p:ext uri="{BB962C8B-B14F-4D97-AF65-F5344CB8AC3E}">
        <p14:creationId xmlns:p14="http://schemas.microsoft.com/office/powerpoint/2010/main" val="36502518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descr="quito503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654685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9" name="TextBox 3"/>
          <p:cNvSpPr txBox="1">
            <a:spLocks noChangeArrowheads="1"/>
          </p:cNvSpPr>
          <p:nvPr/>
        </p:nvSpPr>
        <p:spPr bwMode="auto">
          <a:xfrm>
            <a:off x="457200" y="5562600"/>
            <a:ext cx="54705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Indio Yumbo de maymas con su carga,</a:t>
            </a:r>
          </a:p>
          <a:p>
            <a:r>
              <a:rPr lang="en-US"/>
              <a:t>g. Un monito comiendo guineo</a:t>
            </a:r>
          </a:p>
        </p:txBody>
      </p:sp>
    </p:spTree>
    <p:extLst>
      <p:ext uri="{BB962C8B-B14F-4D97-AF65-F5344CB8AC3E}">
        <p14:creationId xmlns:p14="http://schemas.microsoft.com/office/powerpoint/2010/main" val="41834261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descr="quito60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7380288"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TextBox 3"/>
          <p:cNvSpPr txBox="1">
            <a:spLocks noChangeArrowheads="1"/>
          </p:cNvSpPr>
          <p:nvPr/>
        </p:nvSpPr>
        <p:spPr bwMode="auto">
          <a:xfrm>
            <a:off x="381000" y="5638800"/>
            <a:ext cx="84582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a. Yndio Yumbo con su traje de plumas y colmillos</a:t>
            </a:r>
          </a:p>
          <a:p>
            <a:r>
              <a:rPr lang="en-US"/>
              <a:t>b.Plátano árbol que produce los de la casta de guineos con su fruto </a:t>
            </a:r>
          </a:p>
        </p:txBody>
      </p:sp>
    </p:spTree>
    <p:extLst>
      <p:ext uri="{BB962C8B-B14F-4D97-AF65-F5344CB8AC3E}">
        <p14:creationId xmlns:p14="http://schemas.microsoft.com/office/powerpoint/2010/main" val="3525198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 name="Imagen 2" descr="DSC0547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41954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 Quadro de Historia Natural  Civil y Geográfica del Reyno del Perú se expone por primera vez al público en el Museo Nacional de Ciencias Naturales">
            <a:extLst>
              <a:ext uri="{FF2B5EF4-FFF2-40B4-BE49-F238E27FC236}">
                <a16:creationId xmlns:a16="http://schemas.microsoft.com/office/drawing/2014/main" id="{379204FE-F61B-2591-0CD7-698504A11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33" y="103031"/>
            <a:ext cx="8963134" cy="4837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5531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4C4B0-6F60-C1D1-CCB3-4B1E6E007AB2}"/>
              </a:ext>
            </a:extLst>
          </p:cNvPr>
          <p:cNvSpPr txBox="1"/>
          <p:nvPr/>
        </p:nvSpPr>
        <p:spPr>
          <a:xfrm>
            <a:off x="244699" y="214258"/>
            <a:ext cx="8461419" cy="5016758"/>
          </a:xfrm>
          <a:prstGeom prst="rect">
            <a:avLst/>
          </a:prstGeom>
          <a:noFill/>
        </p:spPr>
        <p:txBody>
          <a:bodyPr wrap="square" rtlCol="0">
            <a:spAutoFit/>
          </a:bodyPr>
          <a:lstStyle/>
          <a:p>
            <a:pPr algn="l" fontAlgn="base"/>
            <a:br>
              <a:rPr lang="es-CL" b="0" i="0" dirty="0">
                <a:solidFill>
                  <a:srgbClr val="000000"/>
                </a:solidFill>
                <a:effectLst/>
                <a:latin typeface="Montserrat" panose="020F0502020204030204" pitchFamily="34" charset="0"/>
              </a:rPr>
            </a:br>
            <a:r>
              <a:rPr lang="es-CL" b="0" i="0" dirty="0">
                <a:solidFill>
                  <a:srgbClr val="000000"/>
                </a:solidFill>
                <a:effectLst/>
                <a:latin typeface="Montserrat" panose="020F0502020204030204" pitchFamily="34" charset="0"/>
              </a:rPr>
              <a:t>“</a:t>
            </a:r>
            <a:r>
              <a:rPr lang="es-CL" sz="1400" b="0" i="0" dirty="0">
                <a:solidFill>
                  <a:srgbClr val="000000"/>
                </a:solidFill>
                <a:effectLst/>
                <a:latin typeface="Montserrat" panose="020F0502020204030204" pitchFamily="34" charset="0"/>
              </a:rPr>
              <a:t>Para la exposición 'Otras Miradas' el MNCN aporta un lienzo histórico. Se trata del </a:t>
            </a:r>
            <a:r>
              <a:rPr lang="es-CL" sz="1400" b="0" i="1" dirty="0" err="1">
                <a:solidFill>
                  <a:srgbClr val="000000"/>
                </a:solidFill>
                <a:effectLst/>
                <a:latin typeface="inherit"/>
              </a:rPr>
              <a:t>Quadro</a:t>
            </a:r>
            <a:r>
              <a:rPr lang="es-CL" sz="1400" b="0" i="1" dirty="0">
                <a:solidFill>
                  <a:srgbClr val="000000"/>
                </a:solidFill>
                <a:effectLst/>
                <a:latin typeface="inherit"/>
              </a:rPr>
              <a:t> de Historia Natural, Civil y Geográfica del Reyno del Perú</a:t>
            </a:r>
            <a:r>
              <a:rPr lang="es-CL" sz="1400" b="0" i="0" dirty="0">
                <a:solidFill>
                  <a:srgbClr val="000000"/>
                </a:solidFill>
                <a:effectLst/>
                <a:latin typeface="Montserrat" panose="020F0502020204030204" pitchFamily="34" charset="0"/>
              </a:rPr>
              <a:t>, óleo sobre lienzo realizado en 1799 por Louis Thiébaut. La obra pictórica, que se expone por primera vez al público, constituye un ejemplar 'único de arte virreinal asociado con el enciclopedismo ilustrado'. Hasta ahora, el lienzo permanecía expuesto en la sala de dirección del MNCN pero debido a su enorme valor artístico se ha querido mostrar al público por primera vez.</a:t>
            </a:r>
          </a:p>
          <a:p>
            <a:pPr algn="l" fontAlgn="base"/>
            <a:br>
              <a:rPr lang="es-CL" sz="1400" b="0" i="0" dirty="0">
                <a:solidFill>
                  <a:srgbClr val="000000"/>
                </a:solidFill>
                <a:effectLst/>
                <a:latin typeface="Montserrat" panose="020F0502020204030204" pitchFamily="34" charset="0"/>
              </a:rPr>
            </a:br>
            <a:r>
              <a:rPr lang="es-CL" sz="1400" b="0" i="0" dirty="0">
                <a:solidFill>
                  <a:srgbClr val="000000"/>
                </a:solidFill>
                <a:effectLst/>
                <a:latin typeface="Montserrat" panose="020F0502020204030204" pitchFamily="34" charset="0"/>
              </a:rPr>
              <a:t>El lienzo recoge ciento noventa y cinco escenas que abordan aspectos tan diversos como la geografía física y humana, mapas que ilustran la orografía y la producción natural o la organización administrativa. Destaca, asimismo, la descripción que se realiza de la Historia Natural, con imágenes de la fauna y flora locales y se intercalan con leyendas explicadas de cada figura animal, vegetal y humana.</a:t>
            </a:r>
          </a:p>
          <a:p>
            <a:pPr algn="l" fontAlgn="base"/>
            <a:br>
              <a:rPr lang="es-CL" sz="1400" b="0" i="0" dirty="0">
                <a:solidFill>
                  <a:srgbClr val="000000"/>
                </a:solidFill>
                <a:effectLst/>
                <a:latin typeface="Montserrat" panose="020F0502020204030204" pitchFamily="34" charset="0"/>
              </a:rPr>
            </a:br>
            <a:r>
              <a:rPr lang="es-CL" sz="1400" b="0" i="0" dirty="0">
                <a:solidFill>
                  <a:srgbClr val="000000"/>
                </a:solidFill>
                <a:effectLst/>
                <a:latin typeface="Montserrat" panose="020F0502020204030204" pitchFamily="34" charset="0"/>
              </a:rPr>
              <a:t>Aunque el autor de la obra pictórica es el francés Louis Thiébaut, que se inspiró en modelos procedentes de la expedición Malaspina y otras expediciones de carácter privado que recorrieron Perú, el detallado texto que acompaña las imágenes lo redactó un economista vasco, José Ignacio de Lecuanda, buen conocedor del territorio y sobrino de D. Baltasar Martínez Compañón, Obispo de Trujillo (Perú), que a finales del siglo XVIII empezó a colaborar con el Real Gabinete de Historia Natural, enviando objetos y dibujos procedentes de su obispado”.</a:t>
            </a:r>
          </a:p>
          <a:p>
            <a:endParaRPr lang="en-CL" dirty="0"/>
          </a:p>
        </p:txBody>
      </p:sp>
      <p:sp>
        <p:nvSpPr>
          <p:cNvPr id="4" name="TextBox 3">
            <a:extLst>
              <a:ext uri="{FF2B5EF4-FFF2-40B4-BE49-F238E27FC236}">
                <a16:creationId xmlns:a16="http://schemas.microsoft.com/office/drawing/2014/main" id="{F5EA50DA-702F-03CB-567B-8BA6B89F1858}"/>
              </a:ext>
            </a:extLst>
          </p:cNvPr>
          <p:cNvSpPr txBox="1"/>
          <p:nvPr/>
        </p:nvSpPr>
        <p:spPr>
          <a:xfrm>
            <a:off x="798490" y="5692462"/>
            <a:ext cx="6967471" cy="1200329"/>
          </a:xfrm>
          <a:prstGeom prst="rect">
            <a:avLst/>
          </a:prstGeom>
          <a:noFill/>
        </p:spPr>
        <p:txBody>
          <a:bodyPr wrap="square" rtlCol="0">
            <a:spAutoFit/>
          </a:bodyPr>
          <a:lstStyle/>
          <a:p>
            <a:r>
              <a:rPr lang="en-US" dirty="0">
                <a:hlinkClick r:id="rId2"/>
              </a:rPr>
              <a:t>https://www.mncn.csic.es/es/Comunicaci%C3%B3n/el-quadro-de-historia-natural-civil-y-geografica-del-reyno-del-peru-se-expone-por</a:t>
            </a:r>
            <a:endParaRPr lang="en-US" dirty="0"/>
          </a:p>
          <a:p>
            <a:r>
              <a:rPr lang="en-US" dirty="0"/>
              <a:t>2012</a:t>
            </a:r>
            <a:endParaRPr lang="en-CL" dirty="0"/>
          </a:p>
        </p:txBody>
      </p:sp>
    </p:spTree>
    <p:extLst>
      <p:ext uri="{BB962C8B-B14F-4D97-AF65-F5344CB8AC3E}">
        <p14:creationId xmlns:p14="http://schemas.microsoft.com/office/powerpoint/2010/main" val="5159605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s tres razas, del pintor Francisco Laso, 1859. Imagen: MALI. Fondo Alicia Lastres de la Torre.">
            <a:extLst>
              <a:ext uri="{FF2B5EF4-FFF2-40B4-BE49-F238E27FC236}">
                <a16:creationId xmlns:a16="http://schemas.microsoft.com/office/drawing/2014/main" id="{7F6B06CA-CA62-15A9-E2F8-B57A46919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20" y="200159"/>
            <a:ext cx="7366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6951D6-6BF9-0D46-B082-731CD8B6C0F1}"/>
              </a:ext>
            </a:extLst>
          </p:cNvPr>
          <p:cNvSpPr txBox="1"/>
          <p:nvPr/>
        </p:nvSpPr>
        <p:spPr>
          <a:xfrm>
            <a:off x="206420" y="4816699"/>
            <a:ext cx="9039847" cy="369332"/>
          </a:xfrm>
          <a:prstGeom prst="rect">
            <a:avLst/>
          </a:prstGeom>
          <a:noFill/>
        </p:spPr>
        <p:txBody>
          <a:bodyPr wrap="none" rtlCol="0">
            <a:spAutoFit/>
          </a:bodyPr>
          <a:lstStyle/>
          <a:p>
            <a:r>
              <a:rPr lang="en-US" b="1" i="0" dirty="0">
                <a:solidFill>
                  <a:srgbClr val="454545"/>
                </a:solidFill>
                <a:effectLst/>
                <a:latin typeface="Noto Sans KR"/>
              </a:rPr>
              <a:t>Las </a:t>
            </a:r>
            <a:r>
              <a:rPr lang="en-US" b="1" i="0" dirty="0" err="1">
                <a:solidFill>
                  <a:srgbClr val="454545"/>
                </a:solidFill>
                <a:effectLst/>
                <a:latin typeface="Noto Sans KR"/>
              </a:rPr>
              <a:t>tres</a:t>
            </a:r>
            <a:r>
              <a:rPr lang="en-US" b="1" i="0" dirty="0">
                <a:solidFill>
                  <a:srgbClr val="454545"/>
                </a:solidFill>
                <a:effectLst/>
                <a:latin typeface="Noto Sans KR"/>
              </a:rPr>
              <a:t> </a:t>
            </a:r>
            <a:r>
              <a:rPr lang="en-US" b="1" i="0" dirty="0" err="1">
                <a:solidFill>
                  <a:srgbClr val="454545"/>
                </a:solidFill>
                <a:effectLst/>
                <a:latin typeface="Noto Sans KR"/>
              </a:rPr>
              <a:t>razas</a:t>
            </a:r>
            <a:r>
              <a:rPr lang="en-US" b="1" i="0" dirty="0">
                <a:solidFill>
                  <a:srgbClr val="454545"/>
                </a:solidFill>
                <a:effectLst/>
                <a:latin typeface="Noto Sans KR"/>
              </a:rPr>
              <a:t>, del </a:t>
            </a:r>
            <a:r>
              <a:rPr lang="en-US" b="1" i="0" dirty="0" err="1">
                <a:solidFill>
                  <a:srgbClr val="454545"/>
                </a:solidFill>
                <a:effectLst/>
                <a:latin typeface="Noto Sans KR"/>
              </a:rPr>
              <a:t>pintor</a:t>
            </a:r>
            <a:r>
              <a:rPr lang="en-US" b="1" i="0" dirty="0">
                <a:solidFill>
                  <a:srgbClr val="454545"/>
                </a:solidFill>
                <a:effectLst/>
                <a:latin typeface="Noto Sans KR"/>
              </a:rPr>
              <a:t> Francisco </a:t>
            </a:r>
            <a:r>
              <a:rPr lang="en-US" b="1" i="0" dirty="0" err="1">
                <a:solidFill>
                  <a:srgbClr val="454545"/>
                </a:solidFill>
                <a:effectLst/>
                <a:latin typeface="Noto Sans KR"/>
              </a:rPr>
              <a:t>Laso</a:t>
            </a:r>
            <a:r>
              <a:rPr lang="en-US" b="1" i="0" dirty="0">
                <a:solidFill>
                  <a:srgbClr val="454545"/>
                </a:solidFill>
                <a:effectLst/>
                <a:latin typeface="Noto Sans KR"/>
              </a:rPr>
              <a:t>, 1859. Imagen: MALI. </a:t>
            </a:r>
            <a:r>
              <a:rPr lang="en-US" b="1" i="0" dirty="0" err="1">
                <a:solidFill>
                  <a:srgbClr val="454545"/>
                </a:solidFill>
                <a:effectLst/>
                <a:latin typeface="Noto Sans KR"/>
              </a:rPr>
              <a:t>Fondo</a:t>
            </a:r>
            <a:r>
              <a:rPr lang="en-US" b="1" i="0" dirty="0">
                <a:solidFill>
                  <a:srgbClr val="454545"/>
                </a:solidFill>
                <a:effectLst/>
                <a:latin typeface="Noto Sans KR"/>
              </a:rPr>
              <a:t> Alicia </a:t>
            </a:r>
            <a:r>
              <a:rPr lang="en-US" b="1" i="0" dirty="0" err="1">
                <a:solidFill>
                  <a:srgbClr val="454545"/>
                </a:solidFill>
                <a:effectLst/>
                <a:latin typeface="Noto Sans KR"/>
              </a:rPr>
              <a:t>Lastres</a:t>
            </a:r>
            <a:r>
              <a:rPr lang="en-US" b="1" i="0" dirty="0">
                <a:solidFill>
                  <a:srgbClr val="454545"/>
                </a:solidFill>
                <a:effectLst/>
                <a:latin typeface="Noto Sans KR"/>
              </a:rPr>
              <a:t> de la Torre.</a:t>
            </a:r>
            <a:endParaRPr lang="en-CL" dirty="0"/>
          </a:p>
        </p:txBody>
      </p:sp>
    </p:spTree>
    <p:extLst>
      <p:ext uri="{BB962C8B-B14F-4D97-AF65-F5344CB8AC3E}">
        <p14:creationId xmlns:p14="http://schemas.microsoft.com/office/powerpoint/2010/main" val="2476507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castas y mala raza Nº 22 – Claudia Coca">
            <a:extLst>
              <a:ext uri="{FF2B5EF4-FFF2-40B4-BE49-F238E27FC236}">
                <a16:creationId xmlns:a16="http://schemas.microsoft.com/office/drawing/2014/main" id="{FB5CAB03-377D-13EE-EF20-5BF2DAF83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0"/>
            <a:ext cx="7224377" cy="56795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27DEAA-BACE-2285-343F-4151571BB280}"/>
              </a:ext>
            </a:extLst>
          </p:cNvPr>
          <p:cNvSpPr txBox="1"/>
          <p:nvPr/>
        </p:nvSpPr>
        <p:spPr>
          <a:xfrm>
            <a:off x="489397" y="6091707"/>
            <a:ext cx="7779694"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s-CL" b="1" i="0" dirty="0">
                <a:solidFill>
                  <a:sysClr val="windowText" lastClr="000000"/>
                </a:solidFill>
                <a:effectLst/>
                <a:latin typeface="Roboto" panose="02000000000000000000" pitchFamily="2" charset="0"/>
              </a:rPr>
              <a:t>De castas y mala raza Nº 22 – Claudia Coca (2014), Colección MAC-Lima</a:t>
            </a:r>
          </a:p>
          <a:p>
            <a:r>
              <a:rPr lang="es-CL" dirty="0">
                <a:solidFill>
                  <a:sysClr val="windowText" lastClr="000000"/>
                </a:solidFill>
              </a:rPr>
              <a:t>http://maclima.pe/project/de-castas-y-mala-raza-no-22/</a:t>
            </a:r>
          </a:p>
        </p:txBody>
      </p:sp>
    </p:spTree>
    <p:extLst>
      <p:ext uri="{BB962C8B-B14F-4D97-AF65-F5344CB8AC3E}">
        <p14:creationId xmlns:p14="http://schemas.microsoft.com/office/powerpoint/2010/main" val="1390915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SC0549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987" y="546875"/>
            <a:ext cx="4630514" cy="6174019"/>
          </a:xfrm>
          <a:prstGeom prst="rect">
            <a:avLst/>
          </a:prstGeom>
        </p:spPr>
      </p:pic>
    </p:spTree>
    <p:extLst>
      <p:ext uri="{BB962C8B-B14F-4D97-AF65-F5344CB8AC3E}">
        <p14:creationId xmlns:p14="http://schemas.microsoft.com/office/powerpoint/2010/main" val="14684289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{FAFDD8CF-07C5-0240-9996-13B3CC4313EC}tf16401369</Template>
  <TotalTime>4794</TotalTime>
  <Words>1524</Words>
  <Application>Microsoft Office PowerPoint</Application>
  <PresentationFormat>Presentación en pantalla (4:3)</PresentationFormat>
  <Paragraphs>89</Paragraphs>
  <Slides>83</Slides>
  <Notes>2</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83</vt:i4>
      </vt:variant>
    </vt:vector>
  </HeadingPairs>
  <TitlesOfParts>
    <vt:vector size="95" baseType="lpstr">
      <vt:lpstr>Arial</vt:lpstr>
      <vt:lpstr>Baskerville Old Face</vt:lpstr>
      <vt:lpstr>Book Antiqua</vt:lpstr>
      <vt:lpstr>Calibri</vt:lpstr>
      <vt:lpstr>inherit</vt:lpstr>
      <vt:lpstr>latin_ext</vt:lpstr>
      <vt:lpstr>Montserrat</vt:lpstr>
      <vt:lpstr>Noto Sans KR</vt:lpstr>
      <vt:lpstr>Roboto</vt:lpstr>
      <vt:lpstr>Verdana</vt:lpstr>
      <vt:lpstr>Wingdings</vt:lpstr>
      <vt:lpstr>Hardcover</vt:lpstr>
      <vt:lpstr>Las castas </vt:lpstr>
      <vt:lpstr>Presentación de PowerPoint</vt:lpstr>
      <vt:lpstr>Las categorías, Aristóteles, una tradición epistémica vigente en el siglo XVIII y el asunto que se sigue debatiendo en los trabajos que abordan la relación entre sujetos y sus denominaciones hoy</vt:lpstr>
      <vt:lpstr>De las cosas que son (Las categorías, Aristóteles)</vt:lpstr>
      <vt:lpstr>De las cosas que son (Las categorías, Aristóteles)</vt:lpstr>
      <vt:lpstr>Trayectoria de investigación y lecturas, una narración necesaria</vt:lpstr>
      <vt:lpstr>Los cuadros de castas: ¿por qué usarlos?</vt:lpstr>
      <vt:lpstr>Presentación de PowerPoint</vt:lpstr>
      <vt:lpstr>Presentación de PowerPoint</vt:lpstr>
      <vt:lpstr>Presentación de PowerPoint</vt:lpstr>
      <vt:lpstr>Alquimia, el saber de la transmutación</vt:lpstr>
      <vt:lpstr>Castas y mixturas: los nuevos elementos de la tierra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 la América nacen gentes diversas en color, en costumbres, genios y lenguas  José Joaquín Magón, ca. 1770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 el Perú. El Virrey Amat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Universidad de Chile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Castas y plebe</dc:title>
  <dc:creator>Alejandra Araya</dc:creator>
  <cp:lastModifiedBy>Roberto Álamos Herrera</cp:lastModifiedBy>
  <cp:revision>18</cp:revision>
  <dcterms:created xsi:type="dcterms:W3CDTF">2021-09-27T02:26:06Z</dcterms:created>
  <dcterms:modified xsi:type="dcterms:W3CDTF">2023-10-02T12:52:42Z</dcterms:modified>
</cp:coreProperties>
</file>