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400" r:id="rId2"/>
    <p:sldId id="459" r:id="rId3"/>
    <p:sldId id="417" r:id="rId4"/>
    <p:sldId id="458" r:id="rId5"/>
    <p:sldId id="441" r:id="rId6"/>
    <p:sldId id="434" r:id="rId7"/>
    <p:sldId id="451" r:id="rId8"/>
    <p:sldId id="452" r:id="rId9"/>
    <p:sldId id="453" r:id="rId10"/>
    <p:sldId id="454" r:id="rId11"/>
    <p:sldId id="455" r:id="rId12"/>
    <p:sldId id="456" r:id="rId13"/>
    <p:sldId id="433" r:id="rId14"/>
    <p:sldId id="430" r:id="rId15"/>
    <p:sldId id="422" r:id="rId16"/>
    <p:sldId id="309" r:id="rId17"/>
    <p:sldId id="389" r:id="rId18"/>
    <p:sldId id="387" r:id="rId19"/>
    <p:sldId id="405" r:id="rId20"/>
    <p:sldId id="411" r:id="rId21"/>
    <p:sldId id="264" r:id="rId22"/>
    <p:sldId id="415" r:id="rId23"/>
    <p:sldId id="402" r:id="rId24"/>
    <p:sldId id="446" r:id="rId25"/>
    <p:sldId id="416" r:id="rId26"/>
    <p:sldId id="460" r:id="rId27"/>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1"/>
  </p:normalViewPr>
  <p:slideViewPr>
    <p:cSldViewPr snapToGrid="0" snapToObjects="1">
      <p:cViewPr varScale="1">
        <p:scale>
          <a:sx n="114" d="100"/>
          <a:sy n="114" d="100"/>
        </p:scale>
        <p:origin x="1560"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arolinagonzalezundurraga:Desktop:FONDECYT:ESCRIBANOS%20STGO%20MANUMISIONES:TABLAS%20Y%20GRAFICOS%20ESCRIBANOS%20MANUMISION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Hoja5!$B$8</c:f>
              <c:strCache>
                <c:ptCount val="1"/>
                <c:pt idx="0">
                  <c:v>1760-1823</c:v>
                </c:pt>
              </c:strCache>
            </c:strRef>
          </c:tx>
          <c:invertIfNegative val="0"/>
          <c:cat>
            <c:multiLvlStrRef>
              <c:f>Hoja5!$C$6:$H$7</c:f>
              <c:multiLvlStrCache>
                <c:ptCount val="6"/>
                <c:lvl>
                  <c:pt idx="0">
                    <c:v>Mujer</c:v>
                  </c:pt>
                  <c:pt idx="1">
                    <c:v>Hombre</c:v>
                  </c:pt>
                  <c:pt idx="2">
                    <c:v>Mujer</c:v>
                  </c:pt>
                  <c:pt idx="3">
                    <c:v>Hombre</c:v>
                  </c:pt>
                  <c:pt idx="4">
                    <c:v>Mujer</c:v>
                  </c:pt>
                  <c:pt idx="5">
                    <c:v>Hombre</c:v>
                  </c:pt>
                </c:lvl>
                <c:lvl>
                  <c:pt idx="0">
                    <c:v>Autocompra</c:v>
                  </c:pt>
                  <c:pt idx="2">
                    <c:v>Disposición testamentaria </c:v>
                  </c:pt>
                  <c:pt idx="4">
                    <c:v>De gracias</c:v>
                  </c:pt>
                </c:lvl>
              </c:multiLvlStrCache>
            </c:multiLvlStrRef>
          </c:cat>
          <c:val>
            <c:numRef>
              <c:f>Hoja5!$C$8:$H$8</c:f>
              <c:numCache>
                <c:formatCode>General</c:formatCode>
                <c:ptCount val="6"/>
                <c:pt idx="0">
                  <c:v>37</c:v>
                </c:pt>
                <c:pt idx="1">
                  <c:v>25</c:v>
                </c:pt>
                <c:pt idx="2">
                  <c:v>25</c:v>
                </c:pt>
                <c:pt idx="3">
                  <c:v>10</c:v>
                </c:pt>
                <c:pt idx="4">
                  <c:v>28</c:v>
                </c:pt>
                <c:pt idx="5">
                  <c:v>12</c:v>
                </c:pt>
              </c:numCache>
            </c:numRef>
          </c:val>
          <c:extLst>
            <c:ext xmlns:c16="http://schemas.microsoft.com/office/drawing/2014/chart" uri="{C3380CC4-5D6E-409C-BE32-E72D297353CC}">
              <c16:uniqueId val="{00000000-3E38-2048-917C-6F741C8CF349}"/>
            </c:ext>
          </c:extLst>
        </c:ser>
        <c:dLbls>
          <c:showLegendKey val="0"/>
          <c:showVal val="0"/>
          <c:showCatName val="0"/>
          <c:showSerName val="0"/>
          <c:showPercent val="0"/>
          <c:showBubbleSize val="0"/>
        </c:dLbls>
        <c:gapWidth val="150"/>
        <c:axId val="-1992956488"/>
        <c:axId val="-1992953480"/>
      </c:barChart>
      <c:catAx>
        <c:axId val="-1992956488"/>
        <c:scaling>
          <c:orientation val="minMax"/>
        </c:scaling>
        <c:delete val="0"/>
        <c:axPos val="b"/>
        <c:numFmt formatCode="General" sourceLinked="0"/>
        <c:majorTickMark val="out"/>
        <c:minorTickMark val="none"/>
        <c:tickLblPos val="nextTo"/>
        <c:crossAx val="-1992953480"/>
        <c:crosses val="autoZero"/>
        <c:auto val="1"/>
        <c:lblAlgn val="ctr"/>
        <c:lblOffset val="100"/>
        <c:noMultiLvlLbl val="0"/>
      </c:catAx>
      <c:valAx>
        <c:axId val="-1992953480"/>
        <c:scaling>
          <c:orientation val="minMax"/>
        </c:scaling>
        <c:delete val="0"/>
        <c:axPos val="l"/>
        <c:majorGridlines/>
        <c:numFmt formatCode="General" sourceLinked="1"/>
        <c:majorTickMark val="out"/>
        <c:minorTickMark val="none"/>
        <c:tickLblPos val="nextTo"/>
        <c:crossAx val="-1992956488"/>
        <c:crosses val="autoZero"/>
        <c:crossBetween val="between"/>
      </c:valAx>
    </c:plotArea>
    <c:legend>
      <c:legendPos val="r"/>
      <c:overlay val="0"/>
    </c:legend>
    <c:plotVisOnly val="1"/>
    <c:dispBlanksAs val="gap"/>
    <c:showDLblsOverMax val="0"/>
  </c:chart>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1T21:20:47.259"/>
    </inkml:context>
    <inkml:brush xml:id="br0">
      <inkml:brushProperty name="width" value="0.05" units="cm"/>
      <inkml:brushProperty name="height" value="0.05" units="cm"/>
    </inkml:brush>
  </inkml:definitions>
  <inkml:trace contextRef="#ctx0" brushRef="#br0">0 0 24575,'16'0'0,"14"0"0,2 0 0,5 0 0,-3 0 0,-4 0 0,13 0 0,-11 0 0,10 0 0,-12 0 0,0 0 0,12 0 0,-11 0 0,13 0 0,-8 0 0,7 0 0,-5 0 0,5 0 0,0 0 0,-5 0 0,12 0 0,-5 0 0,0 0 0,-2 0 0,0 0 0,-5 0 0,5 0 0,-6 0 0,-1 0 0,0 0 0,-6 0 0,5 0 0,-5 0 0,0 0 0,5 0 0,-12 0 0,6 0 0,-1 0 0,-4 0 0,5 0 0,-7 0 0,0 0 0,1 0 0,5 0 0,-4 0 0,5 0 0,-1 0 0,6 0 0,3 0 0,-3 0 0,1 0 0,-12 0 0,6 0 0,-1 0 0,-4 5 0,11-4 0,-11 4 0,10-5 0,-10 0 0,11 0 0,-11 0 0,11 0 0,-12 0 0,6 0 0,-1 0 0,-4 0 0,5 0 0,-7 0 0,0 0 0,1 0 0,-6 0 0,14 0 0,-12 0 0,13 0 0,-9 0 0,-1 0 0,0 0 0,1 0 0,-1 0 0,0 0 0,1 0 0,-1 0 0,0 0 0,1 0 0,-6 0 0,4 0 0,-4 0 0,5 0 0,0 0 0,0 0 0,1 0 0,-1 0 0,0 0 0,1 0 0,-1 0 0,5 0 0,-4 0 0,4 0 0,-4 0 0,-6 0 0,4 0 0,-10 0 0,10 0 0,-9 0 0,9 0 0,-9 0 0,3 0 0,1 0 0,-5 0 0,5 0 0,-6 5 0,6-4 0,-4 4 0,3-5 0,-4 0 0,4 0 0,-3 0 0,3 0 0,-4 0 0,4 0 0,1 0 0,1 0 0,-2 0 0,-4 0 0,4 0 0,-3 0 0,9 0 0,-10 0 0,10 0 0,-4 0 0,0 0 0,4 0 0,-4 0 0,0 0 0,4 0 0,-9 0 0,4 4 0,-1-3 0,-3 4 0,4-5 0,-6 0 0,5 0 0,-3 0 0,8 0 0,-3 0 0,-1 0 0,5 0 0,-9 0 0,9 0 0,-9 0 0,9 0 0,-10 0 0,5 0 0,-6 0 0,0 0 0,11 0 0,-9 0 0,9 0 0,-11 0 0,0 0 0,0 0 0,1 0 0,-1 0 0,0 0 0,1 0 0,-1 0 0,0 0 0,1 0 0,-1 0 0,0 0 0,0 0 0,1 0 0,4 0 0,-3 0 0,9 0 0,-9 0 0,3 0 0,-4 0 0,-1 0 0,5 0 0,-4 0 0,4 0 0,-5 0 0,1 0 0,-1 0 0,0 0 0,0 0 0,1 0 0,-1 0 0,0 0 0,1 0 0,-1 0 0,-4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05BF98-10E5-A647-A293-EE06348B5F09}" type="datetimeFigureOut">
              <a:rPr lang="es-ES" smtClean="0"/>
              <a:t>7/10/24</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C96D24-F321-1643-85ED-5B91F3847261}" type="slidenum">
              <a:rPr lang="es-ES" smtClean="0"/>
              <a:t>‹Nº›</a:t>
            </a:fld>
            <a:endParaRPr lang="es-ES"/>
          </a:p>
        </p:txBody>
      </p:sp>
    </p:spTree>
    <p:extLst>
      <p:ext uri="{BB962C8B-B14F-4D97-AF65-F5344CB8AC3E}">
        <p14:creationId xmlns:p14="http://schemas.microsoft.com/office/powerpoint/2010/main" val="42556521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A8F354DD-8B92-BD45-B5EE-7DB68C436ED9}" type="datetimeFigureOut">
              <a:rPr lang="es-ES" smtClean="0"/>
              <a:t>7/10/24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2524620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8F354DD-8B92-BD45-B5EE-7DB68C436ED9}" type="datetimeFigureOut">
              <a:rPr lang="es-ES" smtClean="0"/>
              <a:t>7/10/24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932955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8F354DD-8B92-BD45-B5EE-7DB68C436ED9}" type="datetimeFigureOut">
              <a:rPr lang="es-ES" smtClean="0"/>
              <a:t>7/10/24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316907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8F354DD-8B92-BD45-B5EE-7DB68C436ED9}" type="datetimeFigureOut">
              <a:rPr lang="es-ES" smtClean="0"/>
              <a:t>7/10/24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126587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A8F354DD-8B92-BD45-B5EE-7DB68C436ED9}" type="datetimeFigureOut">
              <a:rPr lang="es-ES" smtClean="0"/>
              <a:t>7/10/24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502129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A8F354DD-8B92-BD45-B5EE-7DB68C436ED9}" type="datetimeFigureOut">
              <a:rPr lang="es-ES" smtClean="0"/>
              <a:t>7/10/24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143514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A8F354DD-8B92-BD45-B5EE-7DB68C436ED9}" type="datetimeFigureOut">
              <a:rPr lang="es-ES" smtClean="0"/>
              <a:t>7/10/24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402865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A8F354DD-8B92-BD45-B5EE-7DB68C436ED9}" type="datetimeFigureOut">
              <a:rPr lang="es-ES" smtClean="0"/>
              <a:t>7/10/24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324010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8F354DD-8B92-BD45-B5EE-7DB68C436ED9}" type="datetimeFigureOut">
              <a:rPr lang="es-ES" smtClean="0"/>
              <a:t>7/10/24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276810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8F354DD-8B92-BD45-B5EE-7DB68C436ED9}" type="datetimeFigureOut">
              <a:rPr lang="es-ES" smtClean="0"/>
              <a:t>7/10/24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348667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8F354DD-8B92-BD45-B5EE-7DB68C436ED9}" type="datetimeFigureOut">
              <a:rPr lang="es-ES" smtClean="0"/>
              <a:t>7/10/24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100B029-12B6-294F-AA96-58B1D1A5AE73}" type="slidenum">
              <a:rPr lang="es-ES" smtClean="0"/>
              <a:t>‹Nº›</a:t>
            </a:fld>
            <a:endParaRPr lang="es-ES"/>
          </a:p>
        </p:txBody>
      </p:sp>
    </p:spTree>
    <p:extLst>
      <p:ext uri="{BB962C8B-B14F-4D97-AF65-F5344CB8AC3E}">
        <p14:creationId xmlns:p14="http://schemas.microsoft.com/office/powerpoint/2010/main" val="2567038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354DD-8B92-BD45-B5EE-7DB68C436ED9}" type="datetimeFigureOut">
              <a:rPr lang="es-ES" smtClean="0"/>
              <a:t>7/10/24</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0B029-12B6-294F-AA96-58B1D1A5AE73}" type="slidenum">
              <a:rPr lang="es-ES" smtClean="0"/>
              <a:t>‹Nº›</a:t>
            </a:fld>
            <a:endParaRPr lang="es-ES"/>
          </a:p>
        </p:txBody>
      </p:sp>
    </p:spTree>
    <p:extLst>
      <p:ext uri="{BB962C8B-B14F-4D97-AF65-F5344CB8AC3E}">
        <p14:creationId xmlns:p14="http://schemas.microsoft.com/office/powerpoint/2010/main" val="2898111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1257027"/>
          </a:xfr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anchor="ctr">
            <a:normAutofit/>
          </a:bodyPr>
          <a:lstStyle/>
          <a:p>
            <a:pPr algn="l"/>
            <a:r>
              <a:rPr lang="es-CL" sz="2000" dirty="0">
                <a:solidFill>
                  <a:schemeClr val="bg1"/>
                </a:solidFill>
                <a:latin typeface="+mj-lt"/>
              </a:rPr>
              <a:t>Curso: </a:t>
            </a:r>
            <a:r>
              <a:rPr lang="es-CL" sz="2000" u="none" strike="noStrike" dirty="0">
                <a:solidFill>
                  <a:schemeClr val="bg1"/>
                </a:solidFill>
                <a:effectLst/>
                <a:latin typeface="+mj-lt"/>
              </a:rPr>
              <a:t>“Seminario Troncal I Construyendo identidades y diferencias: América Entre dos rupturas (siglos XVI-XVIII)”, </a:t>
            </a:r>
            <a:r>
              <a:rPr lang="es-CL" sz="2000" i="0" u="none" strike="noStrike" dirty="0">
                <a:solidFill>
                  <a:schemeClr val="bg1"/>
                </a:solidFill>
                <a:effectLst/>
                <a:latin typeface="+mj-lt"/>
              </a:rPr>
              <a:t>Postgrado ELA 2024</a:t>
            </a:r>
            <a:br>
              <a:rPr lang="es-CL" sz="2000" dirty="0">
                <a:solidFill>
                  <a:schemeClr val="bg1"/>
                </a:solidFill>
                <a:latin typeface="+mj-lt"/>
              </a:rPr>
            </a:br>
            <a:r>
              <a:rPr lang="es-CL" sz="2000" dirty="0">
                <a:solidFill>
                  <a:schemeClr val="bg1"/>
                </a:solidFill>
                <a:latin typeface="+mj-lt"/>
              </a:rPr>
              <a:t>Profa: Carolina González. </a:t>
            </a:r>
            <a:endParaRPr lang="es-ES" sz="2000" dirty="0">
              <a:solidFill>
                <a:schemeClr val="bg1"/>
              </a:solidFill>
              <a:latin typeface="+mj-lt"/>
            </a:endParaRPr>
          </a:p>
        </p:txBody>
      </p:sp>
      <p:sp>
        <p:nvSpPr>
          <p:cNvPr id="3" name="Subtítulo 2"/>
          <p:cNvSpPr>
            <a:spLocks noGrp="1"/>
          </p:cNvSpPr>
          <p:nvPr>
            <p:ph type="subTitle" idx="1"/>
          </p:nvPr>
        </p:nvSpPr>
        <p:spPr>
          <a:xfrm>
            <a:off x="127322" y="1257028"/>
            <a:ext cx="8925238" cy="5360942"/>
          </a:xfrm>
        </p:spPr>
        <p:txBody>
          <a:bodyPr>
            <a:normAutofit fontScale="70000" lnSpcReduction="20000"/>
          </a:bodyPr>
          <a:lstStyle/>
          <a:p>
            <a:endParaRPr lang="es-CL" sz="2400" dirty="0">
              <a:solidFill>
                <a:srgbClr val="000000"/>
              </a:solidFill>
            </a:endParaRPr>
          </a:p>
          <a:p>
            <a:endParaRPr lang="es-CL" sz="2400" dirty="0">
              <a:solidFill>
                <a:srgbClr val="000000"/>
              </a:solidFill>
            </a:endParaRPr>
          </a:p>
          <a:p>
            <a:r>
              <a:rPr lang="es-CL" sz="3600" b="1" i="1" u="none" strike="noStrike" dirty="0">
                <a:solidFill>
                  <a:srgbClr val="222222"/>
                </a:solidFill>
                <a:effectLst/>
              </a:rPr>
              <a:t>La</a:t>
            </a:r>
            <a:r>
              <a:rPr lang="es-CL" sz="3600" b="1" i="1" u="none" strike="noStrike" dirty="0">
                <a:solidFill>
                  <a:srgbClr val="000000"/>
                </a:solidFill>
                <a:effectLst/>
              </a:rPr>
              <a:t> esclavitud "africana" en América: </a:t>
            </a:r>
          </a:p>
          <a:p>
            <a:r>
              <a:rPr lang="es-CL" sz="3600" b="1" i="1" u="none" strike="noStrike" dirty="0">
                <a:solidFill>
                  <a:srgbClr val="000000"/>
                </a:solidFill>
                <a:effectLst/>
              </a:rPr>
              <a:t>aproximaciones sobre la construcción de la diferencia género-racializada en Chile colonial</a:t>
            </a:r>
          </a:p>
          <a:p>
            <a:pPr algn="l"/>
            <a:endParaRPr lang="es-ES" sz="3600" dirty="0"/>
          </a:p>
          <a:p>
            <a:pPr algn="l"/>
            <a:endParaRPr lang="es-ES" sz="2400" dirty="0"/>
          </a:p>
          <a:p>
            <a:pPr algn="l"/>
            <a:endParaRPr lang="es-ES" sz="2400" dirty="0"/>
          </a:p>
          <a:p>
            <a:pPr algn="l"/>
            <a:endParaRPr lang="es-ES" sz="2400" dirty="0"/>
          </a:p>
          <a:p>
            <a:pPr algn="l"/>
            <a:r>
              <a:rPr lang="es-ES" sz="2300" b="1" dirty="0"/>
              <a:t>INDICE SESION</a:t>
            </a:r>
          </a:p>
          <a:p>
            <a:pPr algn="l"/>
            <a:endParaRPr lang="es-ES" sz="2300" b="1" dirty="0"/>
          </a:p>
          <a:p>
            <a:pPr marL="457200" indent="-457200" algn="l">
              <a:buAutoNum type="alphaUcPeriod"/>
            </a:pPr>
            <a:r>
              <a:rPr lang="es-ES" sz="2300" b="1" dirty="0"/>
              <a:t>Esclavitud-libertad </a:t>
            </a:r>
          </a:p>
          <a:p>
            <a:pPr algn="l"/>
            <a:r>
              <a:rPr lang="es-ES" sz="2300" b="1" dirty="0"/>
              <a:t>1.Manumisiones</a:t>
            </a:r>
          </a:p>
          <a:p>
            <a:pPr algn="l"/>
            <a:r>
              <a:rPr lang="es-ES" sz="2300" dirty="0"/>
              <a:t>2. Usos de la justicia: demandas por libertad</a:t>
            </a:r>
          </a:p>
          <a:p>
            <a:pPr algn="l"/>
            <a:endParaRPr lang="es-ES" sz="2300" b="1" dirty="0"/>
          </a:p>
          <a:p>
            <a:pPr algn="l"/>
            <a:r>
              <a:rPr lang="es-ES" sz="2300" b="1" dirty="0" err="1"/>
              <a:t>B.Archivos</a:t>
            </a:r>
            <a:r>
              <a:rPr lang="es-ES" sz="2300" b="1" dirty="0"/>
              <a:t> género-racializados</a:t>
            </a:r>
          </a:p>
          <a:p>
            <a:pPr algn="l"/>
            <a:r>
              <a:rPr lang="es-ES" sz="2300" dirty="0"/>
              <a:t>Intervenir el archivo colonial: las demandas por libertad de mujeres esclavizadas</a:t>
            </a:r>
          </a:p>
          <a:p>
            <a:pPr algn="l"/>
            <a:r>
              <a:rPr lang="es-ES" sz="2300" dirty="0"/>
              <a:t> </a:t>
            </a:r>
          </a:p>
          <a:p>
            <a:pPr algn="l"/>
            <a:endParaRPr lang="es-CL" sz="2300" dirty="0">
              <a:solidFill>
                <a:schemeClr val="tx1"/>
              </a:solidFill>
            </a:endParaRPr>
          </a:p>
        </p:txBody>
      </p:sp>
    </p:spTree>
    <p:extLst>
      <p:ext uri="{BB962C8B-B14F-4D97-AF65-F5344CB8AC3E}">
        <p14:creationId xmlns:p14="http://schemas.microsoft.com/office/powerpoint/2010/main" val="3430162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FF13B90-AA68-5D94-AE65-EDF4CDF7C3BD}"/>
              </a:ext>
            </a:extLst>
          </p:cNvPr>
          <p:cNvPicPr>
            <a:picLocks noChangeAspect="1"/>
          </p:cNvPicPr>
          <p:nvPr/>
        </p:nvPicPr>
        <p:blipFill rotWithShape="1">
          <a:blip r:embed="rId2"/>
          <a:srcRect t="5218" r="27778"/>
          <a:stretch/>
        </p:blipFill>
        <p:spPr>
          <a:xfrm rot="5400000">
            <a:off x="-28270" y="-202492"/>
            <a:ext cx="3595456" cy="3538915"/>
          </a:xfrm>
          <a:prstGeom prst="rect">
            <a:avLst/>
          </a:prstGeom>
        </p:spPr>
      </p:pic>
      <p:sp>
        <p:nvSpPr>
          <p:cNvPr id="9" name="CuadroTexto 8">
            <a:extLst>
              <a:ext uri="{FF2B5EF4-FFF2-40B4-BE49-F238E27FC236}">
                <a16:creationId xmlns:a16="http://schemas.microsoft.com/office/drawing/2014/main" id="{EE38B3FD-9CC6-6004-6979-DBA4D4C28226}"/>
              </a:ext>
            </a:extLst>
          </p:cNvPr>
          <p:cNvSpPr txBox="1"/>
          <p:nvPr/>
        </p:nvSpPr>
        <p:spPr>
          <a:xfrm>
            <a:off x="3673493" y="-3964"/>
            <a:ext cx="5354868" cy="2873415"/>
          </a:xfrm>
          <a:prstGeom prst="rect">
            <a:avLst/>
          </a:prstGeom>
          <a:solidFill>
            <a:schemeClr val="accent3"/>
          </a:solidFill>
        </p:spPr>
        <p:txBody>
          <a:bodyPr wrap="square" rtlCol="0">
            <a:spAutoFit/>
          </a:bodyPr>
          <a:lstStyle/>
          <a:p>
            <a:pPr>
              <a:lnSpc>
                <a:spcPct val="115000"/>
              </a:lnSpc>
            </a:pPr>
            <a:r>
              <a:rPr lang="es-ES" sz="1400" b="1" dirty="0">
                <a:effectLst/>
                <a:latin typeface="Arial" panose="020B0604020202020204" pitchFamily="34" charset="0"/>
                <a:ea typeface="Aptos" panose="020B0004020202020204" pitchFamily="34" charset="0"/>
                <a:cs typeface="Arial" panose="020B0604020202020204" pitchFamily="34" charset="0"/>
              </a:rPr>
              <a:t>4/4/1755: </a:t>
            </a:r>
            <a:r>
              <a:rPr lang="es-ES" sz="1400" b="1" i="1" dirty="0">
                <a:effectLst/>
                <a:latin typeface="Arial" panose="020B0604020202020204" pitchFamily="34" charset="0"/>
                <a:ea typeface="Aptos" panose="020B0004020202020204" pitchFamily="34" charset="0"/>
                <a:cs typeface="Arial" panose="020B0604020202020204" pitchFamily="34" charset="0"/>
              </a:rPr>
              <a:t>Obligación de María Francisca Pasten con el doctor Javier Urbina</a:t>
            </a:r>
            <a:r>
              <a:rPr lang="es-ES" sz="1400" dirty="0">
                <a:effectLst/>
                <a:latin typeface="Arial" panose="020B0604020202020204" pitchFamily="34" charset="0"/>
                <a:ea typeface="Aptos" panose="020B0004020202020204" pitchFamily="34" charset="0"/>
                <a:cs typeface="Arial" panose="020B0604020202020204" pitchFamily="34" charset="0"/>
              </a:rPr>
              <a:t>: “como… persona libre [Fca.] otorga q[</a:t>
            </a:r>
            <a:r>
              <a:rPr lang="es-ES" sz="1400" dirty="0" err="1">
                <a:effectLst/>
                <a:latin typeface="Arial" panose="020B0604020202020204" pitchFamily="34" charset="0"/>
                <a:ea typeface="Aptos" panose="020B0004020202020204" pitchFamily="34" charset="0"/>
                <a:cs typeface="Arial" panose="020B0604020202020204" pitchFamily="34" charset="0"/>
              </a:rPr>
              <a:t>ue</a:t>
            </a:r>
            <a:r>
              <a:rPr lang="es-ES" sz="1400" dirty="0">
                <a:effectLst/>
                <a:latin typeface="Arial" panose="020B0604020202020204" pitchFamily="34" charset="0"/>
                <a:ea typeface="Aptos" panose="020B0004020202020204" pitchFamily="34" charset="0"/>
                <a:cs typeface="Arial" panose="020B0604020202020204" pitchFamily="34" charset="0"/>
              </a:rPr>
              <a:t>] debe y </a:t>
            </a:r>
            <a:r>
              <a:rPr lang="es-ES" sz="1400" b="1" dirty="0">
                <a:effectLst/>
                <a:latin typeface="Arial" panose="020B0604020202020204" pitchFamily="34" charset="0"/>
                <a:ea typeface="Aptos" panose="020B0004020202020204" pitchFamily="34" charset="0"/>
                <a:cs typeface="Arial" panose="020B0604020202020204" pitchFamily="34" charset="0"/>
              </a:rPr>
              <a:t>se obliga de pagar…</a:t>
            </a:r>
            <a:r>
              <a:rPr lang="es-ES" sz="1400" dirty="0">
                <a:effectLst/>
                <a:latin typeface="Arial" panose="020B0604020202020204" pitchFamily="34" charset="0"/>
                <a:ea typeface="Aptos" panose="020B0004020202020204" pitchFamily="34" charset="0"/>
                <a:cs typeface="Arial" panose="020B0604020202020204" pitchFamily="34" charset="0"/>
              </a:rPr>
              <a:t>, al </a:t>
            </a:r>
            <a:r>
              <a:rPr lang="es-ES" sz="1400" b="1" dirty="0">
                <a:effectLst/>
                <a:latin typeface="Arial" panose="020B0604020202020204" pitchFamily="34" charset="0"/>
                <a:ea typeface="Aptos" panose="020B0004020202020204" pitchFamily="34" charset="0"/>
                <a:cs typeface="Arial" panose="020B0604020202020204" pitchFamily="34" charset="0"/>
              </a:rPr>
              <a:t>[</a:t>
            </a:r>
            <a:r>
              <a:rPr lang="es-ES" sz="1400" b="1" dirty="0" err="1">
                <a:effectLst/>
                <a:latin typeface="Arial" panose="020B0604020202020204" pitchFamily="34" charset="0"/>
                <a:ea typeface="Aptos" panose="020B0004020202020204" pitchFamily="34" charset="0"/>
                <a:cs typeface="Arial" panose="020B0604020202020204" pitchFamily="34" charset="0"/>
              </a:rPr>
              <a:t>dr.</a:t>
            </a:r>
            <a:r>
              <a:rPr lang="es-ES" sz="1400" b="1" dirty="0">
                <a:effectLst/>
                <a:latin typeface="Arial" panose="020B0604020202020204" pitchFamily="34" charset="0"/>
                <a:ea typeface="Aptos" panose="020B0004020202020204" pitchFamily="34" charset="0"/>
                <a:cs typeface="Arial" panose="020B0604020202020204" pitchFamily="34" charset="0"/>
              </a:rPr>
              <a:t> </a:t>
            </a:r>
            <a:r>
              <a:rPr lang="es-ES" sz="1400" b="1" dirty="0">
                <a:latin typeface="Arial" panose="020B0604020202020204" pitchFamily="34" charset="0"/>
                <a:ea typeface="Aptos" panose="020B0004020202020204" pitchFamily="34" charset="0"/>
                <a:cs typeface="Arial" panose="020B0604020202020204" pitchFamily="34" charset="0"/>
              </a:rPr>
              <a:t>d</a:t>
            </a:r>
            <a:r>
              <a:rPr lang="es-ES" sz="1400" b="1" dirty="0">
                <a:effectLst/>
                <a:latin typeface="Arial" panose="020B0604020202020204" pitchFamily="34" charset="0"/>
                <a:ea typeface="Aptos" panose="020B0004020202020204" pitchFamily="34" charset="0"/>
                <a:cs typeface="Arial" panose="020B0604020202020204" pitchFamily="34" charset="0"/>
              </a:rPr>
              <a:t>on] Franz[</a:t>
            </a:r>
            <a:r>
              <a:rPr lang="es-ES" sz="1400" b="1" dirty="0" err="1">
                <a:effectLst/>
                <a:latin typeface="Arial" panose="020B0604020202020204" pitchFamily="34" charset="0"/>
                <a:ea typeface="Aptos" panose="020B0004020202020204" pitchFamily="34" charset="0"/>
                <a:cs typeface="Arial" panose="020B0604020202020204" pitchFamily="34" charset="0"/>
              </a:rPr>
              <a:t>is</a:t>
            </a:r>
            <a:r>
              <a:rPr lang="es-ES" sz="1400" b="1" dirty="0">
                <a:effectLst/>
                <a:latin typeface="Arial" panose="020B0604020202020204" pitchFamily="34" charset="0"/>
                <a:ea typeface="Aptos" panose="020B0004020202020204" pitchFamily="34" charset="0"/>
                <a:cs typeface="Arial" panose="020B0604020202020204" pitchFamily="34" charset="0"/>
              </a:rPr>
              <a:t>]</a:t>
            </a:r>
            <a:r>
              <a:rPr lang="es-ES" sz="1400" b="1" dirty="0" err="1">
                <a:effectLst/>
                <a:latin typeface="Arial" panose="020B0604020202020204" pitchFamily="34" charset="0"/>
                <a:ea typeface="Aptos" panose="020B0004020202020204" pitchFamily="34" charset="0"/>
                <a:cs typeface="Arial" panose="020B0604020202020204" pitchFamily="34" charset="0"/>
              </a:rPr>
              <a:t>co</a:t>
            </a:r>
            <a:r>
              <a:rPr lang="es-ES" sz="1400" b="1" dirty="0">
                <a:effectLst/>
                <a:latin typeface="Arial" panose="020B0604020202020204" pitchFamily="34" charset="0"/>
                <a:ea typeface="Aptos" panose="020B0004020202020204" pitchFamily="34" charset="0"/>
                <a:cs typeface="Arial" panose="020B0604020202020204" pitchFamily="34" charset="0"/>
              </a:rPr>
              <a:t> de Urbina…</a:t>
            </a:r>
            <a:r>
              <a:rPr lang="es-ES" sz="1400" dirty="0">
                <a:effectLst/>
                <a:latin typeface="Arial" panose="020B0604020202020204" pitchFamily="34" charset="0"/>
                <a:ea typeface="Aptos" panose="020B0004020202020204" pitchFamily="34" charset="0"/>
                <a:cs typeface="Arial" panose="020B0604020202020204" pitchFamily="34" charset="0"/>
              </a:rPr>
              <a:t>, y a quien su poder y causa </a:t>
            </a:r>
            <a:r>
              <a:rPr lang="es-ES" sz="1400" dirty="0" err="1">
                <a:effectLst/>
                <a:latin typeface="Arial" panose="020B0604020202020204" pitchFamily="34" charset="0"/>
                <a:ea typeface="Aptos" panose="020B0004020202020204" pitchFamily="34" charset="0"/>
                <a:cs typeface="Arial" panose="020B0604020202020204" pitchFamily="34" charset="0"/>
              </a:rPr>
              <a:t>ubiere</a:t>
            </a:r>
            <a:r>
              <a:rPr lang="es-ES" sz="1400" dirty="0">
                <a:effectLst/>
                <a:latin typeface="Arial" panose="020B0604020202020204" pitchFamily="34" charset="0"/>
                <a:ea typeface="Aptos" panose="020B0004020202020204" pitchFamily="34" charset="0"/>
                <a:cs typeface="Arial" panose="020B0604020202020204" pitchFamily="34" charset="0"/>
              </a:rPr>
              <a:t>, [</a:t>
            </a:r>
            <a:r>
              <a:rPr lang="es-ES" sz="1600" b="1" dirty="0">
                <a:effectLst/>
                <a:latin typeface="Arial" panose="020B0604020202020204" pitchFamily="34" charset="0"/>
                <a:ea typeface="Aptos" panose="020B0004020202020204" pitchFamily="34" charset="0"/>
                <a:cs typeface="Arial" panose="020B0604020202020204" pitchFamily="34" charset="0"/>
              </a:rPr>
              <a:t>200 pesos de a ocho reales</a:t>
            </a:r>
            <a:r>
              <a:rPr lang="es-ES" sz="1400" dirty="0">
                <a:effectLst/>
                <a:latin typeface="Arial" panose="020B0604020202020204" pitchFamily="34" charset="0"/>
                <a:ea typeface="Aptos" panose="020B0004020202020204" pitchFamily="34" charset="0"/>
                <a:cs typeface="Arial" panose="020B0604020202020204" pitchFamily="34" charset="0"/>
              </a:rPr>
              <a:t>]… que le </a:t>
            </a:r>
            <a:r>
              <a:rPr lang="es-ES" sz="1400" b="1" dirty="0">
                <a:effectLst/>
                <a:latin typeface="Arial" panose="020B0604020202020204" pitchFamily="34" charset="0"/>
                <a:ea typeface="Aptos" panose="020B0004020202020204" pitchFamily="34" charset="0"/>
                <a:cs typeface="Arial" panose="020B0604020202020204" pitchFamily="34" charset="0"/>
              </a:rPr>
              <a:t>debe … estos p[eso]s … para efecto de </a:t>
            </a:r>
            <a:r>
              <a:rPr lang="es-ES" sz="1600" b="1" dirty="0">
                <a:effectLst/>
                <a:latin typeface="Arial" panose="020B0604020202020204" pitchFamily="34" charset="0"/>
                <a:ea typeface="Aptos" panose="020B0004020202020204" pitchFamily="34" charset="0"/>
                <a:cs typeface="Arial" panose="020B0604020202020204" pitchFamily="34" charset="0"/>
              </a:rPr>
              <a:t>redimir y libertar a M[</a:t>
            </a:r>
            <a:r>
              <a:rPr lang="es-ES" sz="1600" b="1" dirty="0" err="1">
                <a:effectLst/>
                <a:latin typeface="Arial" panose="020B0604020202020204" pitchFamily="34" charset="0"/>
                <a:ea typeface="Aptos" panose="020B0004020202020204" pitchFamily="34" charset="0"/>
                <a:cs typeface="Arial" panose="020B0604020202020204" pitchFamily="34" charset="0"/>
              </a:rPr>
              <a:t>arí</a:t>
            </a:r>
            <a:r>
              <a:rPr lang="es-ES" sz="1600" b="1" dirty="0">
                <a:effectLst/>
                <a:latin typeface="Arial" panose="020B0604020202020204" pitchFamily="34" charset="0"/>
                <a:ea typeface="Aptos" panose="020B0004020202020204" pitchFamily="34" charset="0"/>
                <a:cs typeface="Arial" panose="020B0604020202020204" pitchFamily="34" charset="0"/>
              </a:rPr>
              <a:t>]a J[ose]</a:t>
            </a:r>
            <a:r>
              <a:rPr lang="es-ES" sz="1600" b="1" dirty="0" err="1">
                <a:effectLst/>
                <a:latin typeface="Arial" panose="020B0604020202020204" pitchFamily="34" charset="0"/>
                <a:ea typeface="Aptos" panose="020B0004020202020204" pitchFamily="34" charset="0"/>
                <a:cs typeface="Arial" panose="020B0604020202020204" pitchFamily="34" charset="0"/>
              </a:rPr>
              <a:t>pha</a:t>
            </a:r>
            <a:r>
              <a:rPr lang="es-ES" sz="1600" b="1" dirty="0">
                <a:effectLst/>
                <a:latin typeface="Arial" panose="020B0604020202020204" pitchFamily="34" charset="0"/>
                <a:ea typeface="Aptos" panose="020B0004020202020204" pitchFamily="34" charset="0"/>
                <a:cs typeface="Arial" panose="020B0604020202020204" pitchFamily="34" charset="0"/>
              </a:rPr>
              <a:t> su nieta de </a:t>
            </a:r>
            <a:r>
              <a:rPr lang="es-ES" sz="1600" b="1" dirty="0" err="1">
                <a:effectLst/>
                <a:latin typeface="Arial" panose="020B0604020202020204" pitchFamily="34" charset="0"/>
                <a:ea typeface="Aptos" panose="020B0004020202020204" pitchFamily="34" charset="0"/>
                <a:cs typeface="Arial" panose="020B0604020202020204" pitchFamily="34" charset="0"/>
              </a:rPr>
              <a:t>hedad</a:t>
            </a:r>
            <a:r>
              <a:rPr lang="es-ES" sz="1600" b="1" dirty="0">
                <a:effectLst/>
                <a:latin typeface="Arial" panose="020B0604020202020204" pitchFamily="34" charset="0"/>
                <a:ea typeface="Aptos" panose="020B0004020202020204" pitchFamily="34" charset="0"/>
                <a:cs typeface="Arial" panose="020B0604020202020204" pitchFamily="34" charset="0"/>
              </a:rPr>
              <a:t> de siete a ocho a[</a:t>
            </a:r>
            <a:r>
              <a:rPr lang="es-ES" sz="1600" b="1" dirty="0" err="1">
                <a:effectLst/>
                <a:latin typeface="Arial" panose="020B0604020202020204" pitchFamily="34" charset="0"/>
                <a:ea typeface="Aptos" panose="020B0004020202020204" pitchFamily="34" charset="0"/>
                <a:cs typeface="Arial" panose="020B0604020202020204" pitchFamily="34" charset="0"/>
              </a:rPr>
              <a:t>ño</a:t>
            </a:r>
            <a:r>
              <a:rPr lang="es-ES" sz="1600" b="1" dirty="0">
                <a:effectLst/>
                <a:latin typeface="Arial" panose="020B0604020202020204" pitchFamily="34" charset="0"/>
                <a:ea typeface="Aptos" panose="020B0004020202020204" pitchFamily="34" charset="0"/>
                <a:cs typeface="Arial" panose="020B0604020202020204" pitchFamily="34" charset="0"/>
              </a:rPr>
              <a:t>]s </a:t>
            </a:r>
            <a:r>
              <a:rPr lang="es-ES" sz="1400" b="1" dirty="0">
                <a:effectLst/>
                <a:latin typeface="Arial" panose="020B0604020202020204" pitchFamily="34" charset="0"/>
                <a:ea typeface="Aptos" panose="020B0004020202020204" pitchFamily="34" charset="0"/>
                <a:cs typeface="Arial" panose="020B0604020202020204" pitchFamily="34" charset="0"/>
              </a:rPr>
              <a:t>de poder de d[o]n Dom[</a:t>
            </a:r>
            <a:r>
              <a:rPr lang="es-ES" sz="1400" b="1" dirty="0" err="1">
                <a:effectLst/>
                <a:latin typeface="Arial" panose="020B0604020202020204" pitchFamily="34" charset="0"/>
                <a:ea typeface="Aptos" panose="020B0004020202020204" pitchFamily="34" charset="0"/>
                <a:cs typeface="Arial" panose="020B0604020202020204" pitchFamily="34" charset="0"/>
              </a:rPr>
              <a:t>ing</a:t>
            </a:r>
            <a:r>
              <a:rPr lang="es-ES" sz="1400" b="1" dirty="0">
                <a:effectLst/>
                <a:latin typeface="Arial" panose="020B0604020202020204" pitchFamily="34" charset="0"/>
                <a:ea typeface="Aptos" panose="020B0004020202020204" pitchFamily="34" charset="0"/>
                <a:cs typeface="Arial" panose="020B0604020202020204" pitchFamily="34" charset="0"/>
              </a:rPr>
              <a:t>]o de </a:t>
            </a:r>
            <a:r>
              <a:rPr lang="es-ES" sz="1400" b="1" dirty="0" err="1">
                <a:effectLst/>
                <a:latin typeface="Arial" panose="020B0604020202020204" pitchFamily="34" charset="0"/>
                <a:ea typeface="Aptos" panose="020B0004020202020204" pitchFamily="34" charset="0"/>
                <a:cs typeface="Arial" panose="020B0604020202020204" pitchFamily="34" charset="0"/>
              </a:rPr>
              <a:t>Oteysa</a:t>
            </a:r>
            <a:r>
              <a:rPr lang="es-ES" sz="1400" b="1" dirty="0">
                <a:effectLst/>
                <a:latin typeface="Arial" panose="020B0604020202020204" pitchFamily="34" charset="0"/>
                <a:ea typeface="Aptos" panose="020B0004020202020204" pitchFamily="34" charset="0"/>
                <a:cs typeface="Arial" panose="020B0604020202020204" pitchFamily="34" charset="0"/>
              </a:rPr>
              <a:t> amo lex[</a:t>
            </a:r>
            <a:r>
              <a:rPr lang="es-ES" sz="1400" b="1" dirty="0" err="1">
                <a:effectLst/>
                <a:latin typeface="Arial" panose="020B0604020202020204" pitchFamily="34" charset="0"/>
                <a:ea typeface="Aptos" panose="020B0004020202020204" pitchFamily="34" charset="0"/>
                <a:cs typeface="Arial" panose="020B0604020202020204" pitchFamily="34" charset="0"/>
              </a:rPr>
              <a:t>iti</a:t>
            </a:r>
            <a:r>
              <a:rPr lang="es-ES" sz="1400" b="1" dirty="0">
                <a:effectLst/>
                <a:latin typeface="Arial" panose="020B0604020202020204" pitchFamily="34" charset="0"/>
                <a:ea typeface="Aptos" panose="020B0004020202020204" pitchFamily="34" charset="0"/>
                <a:cs typeface="Arial" panose="020B0604020202020204" pitchFamily="34" charset="0"/>
              </a:rPr>
              <a:t>]</a:t>
            </a:r>
            <a:r>
              <a:rPr lang="es-ES" sz="1400" b="1" dirty="0" err="1">
                <a:effectLst/>
                <a:latin typeface="Arial" panose="020B0604020202020204" pitchFamily="34" charset="0"/>
                <a:ea typeface="Aptos" panose="020B0004020202020204" pitchFamily="34" charset="0"/>
                <a:cs typeface="Arial" panose="020B0604020202020204" pitchFamily="34" charset="0"/>
              </a:rPr>
              <a:t>mo</a:t>
            </a:r>
            <a:r>
              <a:rPr lang="es-ES" sz="1400" b="1" dirty="0">
                <a:effectLst/>
                <a:latin typeface="Arial" panose="020B0604020202020204" pitchFamily="34" charset="0"/>
                <a:ea typeface="Aptos" panose="020B0004020202020204" pitchFamily="34" charset="0"/>
                <a:cs typeface="Arial" panose="020B0604020202020204" pitchFamily="34" charset="0"/>
              </a:rPr>
              <a:t> de la d[</a:t>
            </a:r>
            <a:r>
              <a:rPr lang="es-ES" sz="1400" b="1" dirty="0" err="1">
                <a:effectLst/>
                <a:latin typeface="Arial" panose="020B0604020202020204" pitchFamily="34" charset="0"/>
                <a:ea typeface="Aptos" panose="020B0004020202020204" pitchFamily="34" charset="0"/>
                <a:cs typeface="Arial" panose="020B0604020202020204" pitchFamily="34" charset="0"/>
              </a:rPr>
              <a:t>ic</a:t>
            </a:r>
            <a:r>
              <a:rPr lang="es-ES" sz="1400" b="1" dirty="0">
                <a:effectLst/>
                <a:latin typeface="Arial" panose="020B0604020202020204" pitchFamily="34" charset="0"/>
                <a:ea typeface="Aptos" panose="020B0004020202020204" pitchFamily="34" charset="0"/>
                <a:cs typeface="Arial" panose="020B0604020202020204" pitchFamily="34" charset="0"/>
              </a:rPr>
              <a:t>]ha su nieta</a:t>
            </a:r>
            <a:r>
              <a:rPr lang="es-ES" sz="1400" dirty="0">
                <a:effectLst/>
                <a:latin typeface="Arial" panose="020B0604020202020204" pitchFamily="34" charset="0"/>
                <a:ea typeface="Aptos" panose="020B0004020202020204" pitchFamily="34" charset="0"/>
                <a:cs typeface="Arial" panose="020B0604020202020204" pitchFamily="34" charset="0"/>
              </a:rPr>
              <a:t> por cuya </a:t>
            </a:r>
            <a:r>
              <a:rPr lang="es-ES" sz="1400" dirty="0" err="1">
                <a:effectLst/>
                <a:latin typeface="Arial" panose="020B0604020202020204" pitchFamily="34" charset="0"/>
                <a:ea typeface="Aptos" panose="020B0004020202020204" pitchFamily="34" charset="0"/>
                <a:cs typeface="Arial" panose="020B0604020202020204" pitchFamily="34" charset="0"/>
              </a:rPr>
              <a:t>razon</a:t>
            </a:r>
            <a:r>
              <a:rPr lang="es-ES" sz="1400" dirty="0">
                <a:effectLst/>
                <a:latin typeface="Arial" panose="020B0604020202020204" pitchFamily="34" charset="0"/>
                <a:ea typeface="Aptos" panose="020B0004020202020204" pitchFamily="34" charset="0"/>
                <a:cs typeface="Arial" panose="020B0604020202020204" pitchFamily="34" charset="0"/>
              </a:rPr>
              <a:t> se obliga a que </a:t>
            </a:r>
            <a:r>
              <a:rPr lang="es-ES" sz="1400" b="1" dirty="0" err="1">
                <a:effectLst/>
                <a:latin typeface="Arial" panose="020B0604020202020204" pitchFamily="34" charset="0"/>
                <a:ea typeface="Aptos" panose="020B0004020202020204" pitchFamily="34" charset="0"/>
                <a:cs typeface="Arial" panose="020B0604020202020204" pitchFamily="34" charset="0"/>
              </a:rPr>
              <a:t>dara</a:t>
            </a:r>
            <a:r>
              <a:rPr lang="es-ES" sz="1400" b="1" dirty="0">
                <a:effectLst/>
                <a:latin typeface="Arial" panose="020B0604020202020204" pitchFamily="34" charset="0"/>
                <a:ea typeface="Aptos" panose="020B0004020202020204" pitchFamily="34" charset="0"/>
                <a:cs typeface="Arial" panose="020B0604020202020204" pitchFamily="34" charset="0"/>
              </a:rPr>
              <a:t> y pagara los d[</a:t>
            </a:r>
            <a:r>
              <a:rPr lang="es-ES" sz="1400" b="1" dirty="0" err="1">
                <a:effectLst/>
                <a:latin typeface="Arial" panose="020B0604020202020204" pitchFamily="34" charset="0"/>
                <a:ea typeface="Aptos" panose="020B0004020202020204" pitchFamily="34" charset="0"/>
                <a:cs typeface="Arial" panose="020B0604020202020204" pitchFamily="34" charset="0"/>
              </a:rPr>
              <a:t>ic</a:t>
            </a:r>
            <a:r>
              <a:rPr lang="es-ES" sz="1400" b="1" dirty="0">
                <a:effectLst/>
                <a:latin typeface="Arial" panose="020B0604020202020204" pitchFamily="34" charset="0"/>
                <a:ea typeface="Aptos" panose="020B0004020202020204" pitchFamily="34" charset="0"/>
                <a:cs typeface="Arial" panose="020B0604020202020204" pitchFamily="34" charset="0"/>
              </a:rPr>
              <a:t>]</a:t>
            </a:r>
            <a:r>
              <a:rPr lang="es-ES" sz="1400" b="1" dirty="0" err="1">
                <a:effectLst/>
                <a:latin typeface="Arial" panose="020B0604020202020204" pitchFamily="34" charset="0"/>
                <a:ea typeface="Aptos" panose="020B0004020202020204" pitchFamily="34" charset="0"/>
                <a:cs typeface="Arial" panose="020B0604020202020204" pitchFamily="34" charset="0"/>
              </a:rPr>
              <a:t>hos</a:t>
            </a:r>
            <a:r>
              <a:rPr lang="es-ES" sz="1400" b="1" dirty="0">
                <a:effectLst/>
                <a:latin typeface="Arial" panose="020B0604020202020204" pitchFamily="34" charset="0"/>
                <a:ea typeface="Aptos" panose="020B0004020202020204" pitchFamily="34" charset="0"/>
                <a:cs typeface="Arial" panose="020B0604020202020204" pitchFamily="34" charset="0"/>
              </a:rPr>
              <a:t> </a:t>
            </a:r>
            <a:r>
              <a:rPr lang="es-ES" sz="1400" b="1" dirty="0" err="1">
                <a:effectLst/>
                <a:latin typeface="Arial" panose="020B0604020202020204" pitchFamily="34" charset="0"/>
                <a:ea typeface="Aptos" panose="020B0004020202020204" pitchFamily="34" charset="0"/>
                <a:cs typeface="Arial" panose="020B0604020202020204" pitchFamily="34" charset="0"/>
              </a:rPr>
              <a:t>dosientos</a:t>
            </a:r>
            <a:r>
              <a:rPr lang="es-ES" sz="1400" b="1" dirty="0">
                <a:effectLst/>
                <a:latin typeface="Arial" panose="020B0604020202020204" pitchFamily="34" charset="0"/>
                <a:ea typeface="Aptos" panose="020B0004020202020204" pitchFamily="34" charset="0"/>
                <a:cs typeface="Arial" panose="020B0604020202020204" pitchFamily="34" charset="0"/>
              </a:rPr>
              <a:t> p[eso]s… sin </a:t>
            </a:r>
            <a:r>
              <a:rPr lang="es-ES" sz="1400" b="1" dirty="0" err="1">
                <a:effectLst/>
                <a:latin typeface="Arial" panose="020B0604020202020204" pitchFamily="34" charset="0"/>
                <a:ea typeface="Aptos" panose="020B0004020202020204" pitchFamily="34" charset="0"/>
                <a:cs typeface="Arial" panose="020B0604020202020204" pitchFamily="34" charset="0"/>
              </a:rPr>
              <a:t>interes</a:t>
            </a:r>
            <a:r>
              <a:rPr lang="es-ES" sz="1400" dirty="0">
                <a:effectLst/>
                <a:latin typeface="Arial" panose="020B0604020202020204" pitchFamily="34" charset="0"/>
                <a:ea typeface="Aptos" panose="020B0004020202020204" pitchFamily="34" charset="0"/>
                <a:cs typeface="Arial" panose="020B0604020202020204" pitchFamily="34" charset="0"/>
              </a:rPr>
              <a:t> alguno…”</a:t>
            </a:r>
            <a:r>
              <a:rPr lang="es-CL" sz="1400" dirty="0">
                <a:latin typeface="Arial" panose="020B0604020202020204" pitchFamily="34" charset="0"/>
                <a:ea typeface="Aptos" panose="020B0004020202020204" pitchFamily="34" charset="0"/>
                <a:cs typeface="Arial" panose="020B0604020202020204" pitchFamily="34" charset="0"/>
              </a:rPr>
              <a:t> </a:t>
            </a:r>
            <a:r>
              <a:rPr lang="es-ES" sz="1000" dirty="0" err="1">
                <a:effectLst/>
                <a:latin typeface="Arial" panose="020B0604020202020204" pitchFamily="34" charset="0"/>
                <a:ea typeface="Aptos" panose="020B0004020202020204" pitchFamily="34" charset="0"/>
                <a:cs typeface="Arial" panose="020B0604020202020204" pitchFamily="34" charset="0"/>
              </a:rPr>
              <a:t>ANHCh</a:t>
            </a:r>
            <a:r>
              <a:rPr lang="es-ES" sz="1000" dirty="0">
                <a:latin typeface="Arial" panose="020B0604020202020204" pitchFamily="34" charset="0"/>
                <a:ea typeface="Aptos" panose="020B0004020202020204" pitchFamily="34" charset="0"/>
                <a:cs typeface="Arial" panose="020B0604020202020204" pitchFamily="34" charset="0"/>
              </a:rPr>
              <a:t>,</a:t>
            </a:r>
            <a:r>
              <a:rPr lang="es-CL" sz="1000" dirty="0">
                <a:latin typeface="Arial" panose="020B0604020202020204" pitchFamily="34" charset="0"/>
                <a:ea typeface="Aptos" panose="020B0004020202020204" pitchFamily="34" charset="0"/>
                <a:cs typeface="Arial" panose="020B0604020202020204" pitchFamily="34" charset="0"/>
              </a:rPr>
              <a:t> </a:t>
            </a:r>
            <a:r>
              <a:rPr lang="es-ES" sz="1000" dirty="0">
                <a:effectLst/>
                <a:latin typeface="Arial" panose="020B0604020202020204" pitchFamily="34" charset="0"/>
                <a:ea typeface="Aptos" panose="020B0004020202020204" pitchFamily="34" charset="0"/>
                <a:cs typeface="Arial" panose="020B0604020202020204" pitchFamily="34" charset="0"/>
              </a:rPr>
              <a:t>Fondo Escribanos de Santiago.</a:t>
            </a:r>
            <a:r>
              <a:rPr lang="es-CL" sz="1000" dirty="0">
                <a:latin typeface="Arial" panose="020B0604020202020204" pitchFamily="34" charset="0"/>
                <a:ea typeface="Aptos" panose="020B0004020202020204" pitchFamily="34" charset="0"/>
                <a:cs typeface="Arial" panose="020B0604020202020204" pitchFamily="34" charset="0"/>
              </a:rPr>
              <a:t>, </a:t>
            </a:r>
            <a:r>
              <a:rPr lang="es-ES" sz="1000" dirty="0">
                <a:effectLst/>
                <a:latin typeface="Arial" panose="020B0604020202020204" pitchFamily="34" charset="0"/>
                <a:ea typeface="Aptos" panose="020B0004020202020204" pitchFamily="34" charset="0"/>
                <a:cs typeface="Arial" panose="020B0604020202020204" pitchFamily="34" charset="0"/>
              </a:rPr>
              <a:t>Vol. 601</a:t>
            </a:r>
            <a:r>
              <a:rPr lang="es-CL" sz="1000" dirty="0">
                <a:latin typeface="Arial" panose="020B0604020202020204" pitchFamily="34" charset="0"/>
                <a:ea typeface="Aptos" panose="020B0004020202020204" pitchFamily="34" charset="0"/>
                <a:cs typeface="Arial" panose="020B0604020202020204" pitchFamily="34" charset="0"/>
              </a:rPr>
              <a:t>, </a:t>
            </a:r>
            <a:r>
              <a:rPr lang="es-ES" sz="1000" dirty="0">
                <a:effectLst/>
                <a:latin typeface="Arial" panose="020B0604020202020204" pitchFamily="34" charset="0"/>
                <a:ea typeface="Aptos" panose="020B0004020202020204" pitchFamily="34" charset="0"/>
                <a:cs typeface="Arial" panose="020B0604020202020204" pitchFamily="34" charset="0"/>
              </a:rPr>
              <a:t>Fojas 36v a 37</a:t>
            </a:r>
            <a:endParaRPr lang="es-CL" sz="1000" dirty="0">
              <a:latin typeface="Arial" panose="020B0604020202020204" pitchFamily="34" charset="0"/>
              <a:cs typeface="Arial" panose="020B0604020202020204" pitchFamily="34" charset="0"/>
            </a:endParaRPr>
          </a:p>
        </p:txBody>
      </p:sp>
      <p:sp>
        <p:nvSpPr>
          <p:cNvPr id="11" name="Título 10">
            <a:extLst>
              <a:ext uri="{FF2B5EF4-FFF2-40B4-BE49-F238E27FC236}">
                <a16:creationId xmlns:a16="http://schemas.microsoft.com/office/drawing/2014/main" id="{B9AB3BBF-ECDD-1230-14FE-F4834D427326}"/>
              </a:ext>
            </a:extLst>
          </p:cNvPr>
          <p:cNvSpPr>
            <a:spLocks noGrp="1"/>
          </p:cNvSpPr>
          <p:nvPr>
            <p:ph type="title"/>
          </p:nvPr>
        </p:nvSpPr>
        <p:spPr>
          <a:xfrm>
            <a:off x="395164" y="2811818"/>
            <a:ext cx="4157194" cy="4046182"/>
          </a:xfrm>
          <a:solidFill>
            <a:schemeClr val="accent3"/>
          </a:solidFill>
        </p:spPr>
        <p:txBody>
          <a:bodyPr>
            <a:normAutofit fontScale="90000"/>
          </a:bodyPr>
          <a:lstStyle/>
          <a:p>
            <a:pPr>
              <a:lnSpc>
                <a:spcPct val="115000"/>
              </a:lnSpc>
            </a:pPr>
            <a:r>
              <a:rPr lang="es-ES" sz="1600" b="1" dirty="0">
                <a:effectLst/>
                <a:latin typeface="Arial" panose="020B0604020202020204" pitchFamily="34" charset="0"/>
                <a:ea typeface="Aptos" panose="020B0004020202020204" pitchFamily="34" charset="0"/>
                <a:cs typeface="Arial" panose="020B0604020202020204" pitchFamily="34" charset="0"/>
              </a:rPr>
              <a:t>4/4/1755. </a:t>
            </a:r>
            <a:r>
              <a:rPr lang="es-ES" sz="1600" b="1" i="1" dirty="0">
                <a:effectLst/>
                <a:latin typeface="Arial" panose="020B0604020202020204" pitchFamily="34" charset="0"/>
                <a:ea typeface="Aptos" panose="020B0004020202020204" pitchFamily="34" charset="0"/>
                <a:cs typeface="Arial" panose="020B0604020202020204" pitchFamily="34" charset="0"/>
              </a:rPr>
              <a:t>Libertad de don Domingo Oteiza a María </a:t>
            </a:r>
            <a:r>
              <a:rPr lang="es-ES" sz="1600" b="1" i="1" dirty="0" err="1">
                <a:effectLst/>
                <a:latin typeface="Arial" panose="020B0604020202020204" pitchFamily="34" charset="0"/>
                <a:ea typeface="Aptos" panose="020B0004020202020204" pitchFamily="34" charset="0"/>
                <a:cs typeface="Arial" panose="020B0604020202020204" pitchFamily="34" charset="0"/>
              </a:rPr>
              <a:t>Josepha</a:t>
            </a:r>
            <a:r>
              <a:rPr lang="es-ES" sz="1600" b="1" i="1" dirty="0">
                <a:effectLst/>
                <a:latin typeface="Arial" panose="020B0604020202020204" pitchFamily="34" charset="0"/>
                <a:ea typeface="Aptos" panose="020B0004020202020204" pitchFamily="34" charset="0"/>
                <a:cs typeface="Arial" panose="020B0604020202020204" pitchFamily="34" charset="0"/>
              </a:rPr>
              <a:t> Pasten </a:t>
            </a:r>
            <a:r>
              <a:rPr lang="es-ES" sz="1600" dirty="0">
                <a:effectLst/>
                <a:latin typeface="Arial" panose="020B0604020202020204" pitchFamily="34" charset="0"/>
                <a:ea typeface="Aptos" panose="020B0004020202020204" pitchFamily="34" charset="0"/>
                <a:cs typeface="Arial" panose="020B0604020202020204" pitchFamily="34" charset="0"/>
              </a:rPr>
              <a:t>“</a:t>
            </a:r>
            <a:r>
              <a:rPr lang="es-ES" sz="1600" b="1" dirty="0">
                <a:effectLst/>
                <a:latin typeface="Arial" panose="020B0604020202020204" pitchFamily="34" charset="0"/>
                <a:ea typeface="Aptos" panose="020B0004020202020204" pitchFamily="34" charset="0"/>
                <a:cs typeface="Arial" panose="020B0604020202020204" pitchFamily="34" charset="0"/>
              </a:rPr>
              <a:t>por </a:t>
            </a:r>
            <a:r>
              <a:rPr lang="es-ES" sz="1600" b="1" dirty="0" err="1">
                <a:effectLst/>
                <a:latin typeface="Arial" panose="020B0604020202020204" pitchFamily="34" charset="0"/>
                <a:ea typeface="Aptos" panose="020B0004020202020204" pitchFamily="34" charset="0"/>
                <a:cs typeface="Arial" panose="020B0604020202020204" pitchFamily="34" charset="0"/>
              </a:rPr>
              <a:t>quanto</a:t>
            </a:r>
            <a:r>
              <a:rPr lang="es-ES" sz="1600" b="1" dirty="0">
                <a:effectLst/>
                <a:latin typeface="Arial" panose="020B0604020202020204" pitchFamily="34" charset="0"/>
                <a:ea typeface="Aptos" panose="020B0004020202020204" pitchFamily="34" charset="0"/>
                <a:cs typeface="Arial" panose="020B0604020202020204" pitchFamily="34" charset="0"/>
              </a:rPr>
              <a:t> [le tiene mucho </a:t>
            </a:r>
            <a:r>
              <a:rPr lang="es-ES" sz="1800" b="1" dirty="0">
                <a:effectLst/>
                <a:latin typeface="Arial" panose="020B0604020202020204" pitchFamily="34" charset="0"/>
                <a:ea typeface="Aptos" panose="020B0004020202020204" pitchFamily="34" charset="0"/>
                <a:cs typeface="Arial" panose="020B0604020202020204" pitchFamily="34" charset="0"/>
              </a:rPr>
              <a:t>amor</a:t>
            </a:r>
            <a:r>
              <a:rPr lang="es-ES" sz="1800" dirty="0">
                <a:effectLst/>
                <a:latin typeface="Arial" panose="020B0604020202020204" pitchFamily="34" charset="0"/>
                <a:ea typeface="Aptos" panose="020B0004020202020204" pitchFamily="34" charset="0"/>
                <a:cs typeface="Arial" panose="020B0604020202020204" pitchFamily="34" charset="0"/>
              </a:rPr>
              <a:t> </a:t>
            </a:r>
            <a:r>
              <a:rPr lang="es-ES" sz="1800" b="1" dirty="0">
                <a:effectLst/>
                <a:latin typeface="Arial" panose="020B0604020202020204" pitchFamily="34" charset="0"/>
                <a:ea typeface="Aptos" panose="020B0004020202020204" pitchFamily="34" charset="0"/>
                <a:cs typeface="Arial" panose="020B0604020202020204" pitchFamily="34" charset="0"/>
              </a:rPr>
              <a:t>y </a:t>
            </a:r>
            <a:r>
              <a:rPr lang="es-ES" sz="1800" b="1" dirty="0" err="1">
                <a:effectLst/>
                <a:latin typeface="Arial" panose="020B0604020202020204" pitchFamily="34" charset="0"/>
                <a:ea typeface="Aptos" panose="020B0004020202020204" pitchFamily="34" charset="0"/>
                <a:cs typeface="Arial" panose="020B0604020202020204" pitchFamily="34" charset="0"/>
              </a:rPr>
              <a:t>volunt</a:t>
            </a:r>
            <a:r>
              <a:rPr lang="es-ES" sz="1800" b="1" dirty="0">
                <a:effectLst/>
                <a:latin typeface="Arial" panose="020B0604020202020204" pitchFamily="34" charset="0"/>
                <a:ea typeface="Aptos" panose="020B0004020202020204" pitchFamily="34" charset="0"/>
                <a:cs typeface="Arial" panose="020B0604020202020204" pitchFamily="34" charset="0"/>
              </a:rPr>
              <a:t>[a]d]</a:t>
            </a:r>
            <a:r>
              <a:rPr lang="es-ES" sz="1600" b="1" dirty="0">
                <a:effectLst/>
                <a:latin typeface="Arial" panose="020B0604020202020204" pitchFamily="34" charset="0"/>
                <a:ea typeface="Aptos" panose="020B0004020202020204" pitchFamily="34" charset="0"/>
                <a:cs typeface="Arial" panose="020B0604020202020204" pitchFamily="34" charset="0"/>
              </a:rPr>
              <a:t>... y </a:t>
            </a:r>
            <a:r>
              <a:rPr lang="es-ES" sz="1600" dirty="0">
                <a:effectLst/>
                <a:latin typeface="Arial" panose="020B0604020202020204" pitchFamily="34" charset="0"/>
                <a:ea typeface="Aptos" panose="020B0004020202020204" pitchFamily="34" charset="0"/>
                <a:cs typeface="Arial" panose="020B0604020202020204" pitchFamily="34" charset="0"/>
              </a:rPr>
              <a:t>en </a:t>
            </a:r>
            <a:r>
              <a:rPr lang="es-ES" sz="1600" dirty="0" err="1">
                <a:effectLst/>
                <a:latin typeface="Arial" panose="020B0604020202020204" pitchFamily="34" charset="0"/>
                <a:ea typeface="Aptos" panose="020B0004020202020204" pitchFamily="34" charset="0"/>
                <a:cs typeface="Arial" panose="020B0604020202020204" pitchFamily="34" charset="0"/>
              </a:rPr>
              <a:t>atenc</a:t>
            </a:r>
            <a:r>
              <a:rPr lang="es-ES" sz="1600" dirty="0">
                <a:effectLst/>
                <a:latin typeface="Arial" panose="020B0604020202020204" pitchFamily="34" charset="0"/>
                <a:ea typeface="Aptos" panose="020B0004020202020204" pitchFamily="34" charset="0"/>
                <a:cs typeface="Arial" panose="020B0604020202020204" pitchFamily="34" charset="0"/>
              </a:rPr>
              <a:t>[i]</a:t>
            </a:r>
            <a:r>
              <a:rPr lang="es-ES" sz="1600" dirty="0" err="1">
                <a:effectLst/>
                <a:latin typeface="Arial" panose="020B0604020202020204" pitchFamily="34" charset="0"/>
                <a:ea typeface="Aptos" panose="020B0004020202020204" pitchFamily="34" charset="0"/>
                <a:cs typeface="Arial" panose="020B0604020202020204" pitchFamily="34" charset="0"/>
              </a:rPr>
              <a:t>on</a:t>
            </a:r>
            <a:r>
              <a:rPr lang="es-ES" sz="1600" dirty="0">
                <a:effectLst/>
                <a:latin typeface="Arial" panose="020B0604020202020204" pitchFamily="34" charset="0"/>
                <a:ea typeface="Aptos" panose="020B0004020202020204" pitchFamily="34" charset="0"/>
                <a:cs typeface="Arial" panose="020B0604020202020204" pitchFamily="34" charset="0"/>
              </a:rPr>
              <a:t> a …  </a:t>
            </a:r>
            <a:r>
              <a:rPr lang="es-ES" sz="1600" dirty="0" err="1">
                <a:effectLst/>
                <a:latin typeface="Arial" panose="020B0604020202020204" pitchFamily="34" charset="0"/>
                <a:ea typeface="Aptos" panose="020B0004020202020204" pitchFamily="34" charset="0"/>
                <a:cs typeface="Arial" panose="020B0604020202020204" pitchFamily="34" charset="0"/>
              </a:rPr>
              <a:t>haver</a:t>
            </a:r>
            <a:r>
              <a:rPr lang="es-ES" sz="1600" dirty="0">
                <a:effectLst/>
                <a:latin typeface="Arial" panose="020B0604020202020204" pitchFamily="34" charset="0"/>
                <a:ea typeface="Aptos" panose="020B0004020202020204" pitchFamily="34" charset="0"/>
                <a:cs typeface="Arial" panose="020B0604020202020204" pitchFamily="34" charset="0"/>
              </a:rPr>
              <a:t> </a:t>
            </a:r>
            <a:r>
              <a:rPr lang="es-ES" sz="1800" b="1" dirty="0" err="1">
                <a:effectLst/>
                <a:latin typeface="Arial" panose="020B0604020202020204" pitchFamily="34" charset="0"/>
                <a:ea typeface="Aptos" panose="020B0004020202020204" pitchFamily="34" charset="0"/>
                <a:cs typeface="Arial" panose="020B0604020202020204" pitchFamily="34" charset="0"/>
              </a:rPr>
              <a:t>resivido</a:t>
            </a:r>
            <a:r>
              <a:rPr lang="es-ES" sz="1800" b="1" dirty="0">
                <a:effectLst/>
                <a:latin typeface="Arial" panose="020B0604020202020204" pitchFamily="34" charset="0"/>
                <a:ea typeface="Aptos" panose="020B0004020202020204" pitchFamily="34" charset="0"/>
                <a:cs typeface="Arial" panose="020B0604020202020204" pitchFamily="34" charset="0"/>
              </a:rPr>
              <a:t> </a:t>
            </a:r>
            <a:r>
              <a:rPr lang="es-ES" sz="1600" b="1" dirty="0">
                <a:effectLst/>
                <a:latin typeface="Arial" panose="020B0604020202020204" pitchFamily="34" charset="0"/>
                <a:ea typeface="Aptos" panose="020B0004020202020204" pitchFamily="34" charset="0"/>
                <a:cs typeface="Arial" panose="020B0604020202020204" pitchFamily="34" charset="0"/>
              </a:rPr>
              <a:t>de M[</a:t>
            </a:r>
            <a:r>
              <a:rPr lang="es-ES" sz="1600" b="1" dirty="0" err="1">
                <a:effectLst/>
                <a:latin typeface="Arial" panose="020B0604020202020204" pitchFamily="34" charset="0"/>
                <a:ea typeface="Aptos" panose="020B0004020202020204" pitchFamily="34" charset="0"/>
                <a:cs typeface="Arial" panose="020B0604020202020204" pitchFamily="34" charset="0"/>
              </a:rPr>
              <a:t>arí</a:t>
            </a:r>
            <a:r>
              <a:rPr lang="es-ES" sz="1600" b="1" dirty="0">
                <a:effectLst/>
                <a:latin typeface="Arial" panose="020B0604020202020204" pitchFamily="34" charset="0"/>
                <a:ea typeface="Aptos" panose="020B0004020202020204" pitchFamily="34" charset="0"/>
                <a:cs typeface="Arial" panose="020B0604020202020204" pitchFamily="34" charset="0"/>
              </a:rPr>
              <a:t>]a Franz[</a:t>
            </a:r>
            <a:r>
              <a:rPr lang="es-ES" sz="1600" b="1" dirty="0" err="1">
                <a:effectLst/>
                <a:latin typeface="Arial" panose="020B0604020202020204" pitchFamily="34" charset="0"/>
                <a:ea typeface="Aptos" panose="020B0004020202020204" pitchFamily="34" charset="0"/>
                <a:cs typeface="Arial" panose="020B0604020202020204" pitchFamily="34" charset="0"/>
              </a:rPr>
              <a:t>is</a:t>
            </a:r>
            <a:r>
              <a:rPr lang="es-ES" sz="1600" b="1" dirty="0">
                <a:effectLst/>
                <a:latin typeface="Arial" panose="020B0604020202020204" pitchFamily="34" charset="0"/>
                <a:ea typeface="Aptos" panose="020B0004020202020204" pitchFamily="34" charset="0"/>
                <a:cs typeface="Arial" panose="020B0604020202020204" pitchFamily="34" charset="0"/>
              </a:rPr>
              <a:t>]ca Pasten su abuela </a:t>
            </a:r>
            <a:r>
              <a:rPr lang="es-ES" sz="1800" b="1" dirty="0" err="1">
                <a:effectLst/>
                <a:latin typeface="Arial" panose="020B0604020202020204" pitchFamily="34" charset="0"/>
                <a:ea typeface="Aptos" panose="020B0004020202020204" pitchFamily="34" charset="0"/>
                <a:cs typeface="Arial" panose="020B0604020202020204" pitchFamily="34" charset="0"/>
              </a:rPr>
              <a:t>dosientos</a:t>
            </a:r>
            <a:r>
              <a:rPr lang="es-ES" sz="1800" b="1" dirty="0">
                <a:effectLst/>
                <a:latin typeface="Arial" panose="020B0604020202020204" pitchFamily="34" charset="0"/>
                <a:ea typeface="Aptos" panose="020B0004020202020204" pitchFamily="34" charset="0"/>
                <a:cs typeface="Arial" panose="020B0604020202020204" pitchFamily="34" charset="0"/>
              </a:rPr>
              <a:t> p[eso]s de a ocho r[</a:t>
            </a:r>
            <a:r>
              <a:rPr lang="es-ES" sz="1800" b="1" dirty="0" err="1">
                <a:effectLst/>
                <a:latin typeface="Arial" panose="020B0604020202020204" pitchFamily="34" charset="0"/>
                <a:ea typeface="Aptos" panose="020B0004020202020204" pitchFamily="34" charset="0"/>
                <a:cs typeface="Arial" panose="020B0604020202020204" pitchFamily="34" charset="0"/>
              </a:rPr>
              <a:t>eale</a:t>
            </a:r>
            <a:r>
              <a:rPr lang="es-ES" sz="1800" dirty="0">
                <a:effectLst/>
                <a:latin typeface="Arial" panose="020B0604020202020204" pitchFamily="34" charset="0"/>
                <a:ea typeface="Aptos" panose="020B0004020202020204" pitchFamily="34" charset="0"/>
                <a:cs typeface="Arial" panose="020B0604020202020204" pitchFamily="34" charset="0"/>
              </a:rPr>
              <a:t>]</a:t>
            </a:r>
            <a:r>
              <a:rPr lang="es-ES" sz="1600" dirty="0">
                <a:effectLst/>
                <a:latin typeface="Arial" panose="020B0604020202020204" pitchFamily="34" charset="0"/>
                <a:ea typeface="Aptos" panose="020B0004020202020204" pitchFamily="34" charset="0"/>
                <a:cs typeface="Arial" panose="020B0604020202020204" pitchFamily="34" charset="0"/>
              </a:rPr>
              <a:t>s de los </a:t>
            </a:r>
            <a:r>
              <a:rPr lang="es-ES" sz="1600" dirty="0" err="1">
                <a:effectLst/>
                <a:latin typeface="Arial" panose="020B0604020202020204" pitchFamily="34" charset="0"/>
                <a:ea typeface="Aptos" panose="020B0004020202020204" pitchFamily="34" charset="0"/>
                <a:cs typeface="Arial" panose="020B0604020202020204" pitchFamily="34" charset="0"/>
              </a:rPr>
              <a:t>quales</a:t>
            </a:r>
            <a:r>
              <a:rPr lang="es-ES" sz="1600" dirty="0">
                <a:effectLst/>
                <a:latin typeface="Arial" panose="020B0604020202020204" pitchFamily="34" charset="0"/>
                <a:ea typeface="Aptos" panose="020B0004020202020204" pitchFamily="34" charset="0"/>
                <a:cs typeface="Arial" panose="020B0604020202020204" pitchFamily="34" charset="0"/>
              </a:rPr>
              <a:t> se da por entregado a su </a:t>
            </a:r>
            <a:r>
              <a:rPr lang="es-ES" sz="1600" dirty="0" err="1">
                <a:effectLst/>
                <a:latin typeface="Arial" panose="020B0604020202020204" pitchFamily="34" charset="0"/>
                <a:ea typeface="Aptos" panose="020B0004020202020204" pitchFamily="34" charset="0"/>
                <a:cs typeface="Arial" panose="020B0604020202020204" pitchFamily="34" charset="0"/>
              </a:rPr>
              <a:t>volunt</a:t>
            </a:r>
            <a:r>
              <a:rPr lang="es-ES" sz="1600" dirty="0">
                <a:effectLst/>
                <a:latin typeface="Arial" panose="020B0604020202020204" pitchFamily="34" charset="0"/>
                <a:ea typeface="Aptos" panose="020B0004020202020204" pitchFamily="34" charset="0"/>
                <a:cs typeface="Arial" panose="020B0604020202020204" pitchFamily="34" charset="0"/>
              </a:rPr>
              <a:t>[a]d, … mediante lo </a:t>
            </a:r>
            <a:r>
              <a:rPr lang="es-ES" sz="1600" dirty="0" err="1">
                <a:effectLst/>
                <a:latin typeface="Arial" panose="020B0604020202020204" pitchFamily="34" charset="0"/>
                <a:ea typeface="Aptos" panose="020B0004020202020204" pitchFamily="34" charset="0"/>
                <a:cs typeface="Arial" panose="020B0604020202020204" pitchFamily="34" charset="0"/>
              </a:rPr>
              <a:t>qual</a:t>
            </a:r>
            <a:r>
              <a:rPr lang="es-ES" sz="1600" dirty="0">
                <a:effectLst/>
                <a:latin typeface="Arial" panose="020B0604020202020204" pitchFamily="34" charset="0"/>
                <a:ea typeface="Aptos" panose="020B0004020202020204" pitchFamily="34" charset="0"/>
                <a:cs typeface="Arial" panose="020B0604020202020204" pitchFamily="34" charset="0"/>
              </a:rPr>
              <a:t> … </a:t>
            </a:r>
            <a:r>
              <a:rPr lang="es-ES" sz="1600" b="1" dirty="0">
                <a:effectLst/>
                <a:latin typeface="Arial" panose="020B0604020202020204" pitchFamily="34" charset="0"/>
                <a:ea typeface="Aptos" panose="020B0004020202020204" pitchFamily="34" charset="0"/>
                <a:cs typeface="Arial" panose="020B0604020202020204" pitchFamily="34" charset="0"/>
              </a:rPr>
              <a:t>le da </a:t>
            </a:r>
            <a:r>
              <a:rPr lang="es-ES" sz="1800" b="1" dirty="0">
                <a:effectLst/>
                <a:latin typeface="Arial" panose="020B0604020202020204" pitchFamily="34" charset="0"/>
                <a:ea typeface="Aptos" panose="020B0004020202020204" pitchFamily="34" charset="0"/>
                <a:cs typeface="Arial" panose="020B0604020202020204" pitchFamily="34" charset="0"/>
              </a:rPr>
              <a:t>carta de </a:t>
            </a:r>
            <a:r>
              <a:rPr lang="es-ES" sz="1800" b="1" dirty="0" err="1">
                <a:effectLst/>
                <a:latin typeface="Arial" panose="020B0604020202020204" pitchFamily="34" charset="0"/>
                <a:ea typeface="Aptos" panose="020B0004020202020204" pitchFamily="34" charset="0"/>
                <a:cs typeface="Arial" panose="020B0604020202020204" pitchFamily="34" charset="0"/>
              </a:rPr>
              <a:t>aorro</a:t>
            </a:r>
            <a:r>
              <a:rPr lang="es-ES" sz="1800" b="1" dirty="0">
                <a:effectLst/>
                <a:latin typeface="Arial" panose="020B0604020202020204" pitchFamily="34" charset="0"/>
                <a:ea typeface="Aptos" panose="020B0004020202020204" pitchFamily="34" charset="0"/>
                <a:cs typeface="Arial" panose="020B0604020202020204" pitchFamily="34" charset="0"/>
              </a:rPr>
              <a:t> y </a:t>
            </a:r>
            <a:r>
              <a:rPr lang="es-ES" sz="1800" b="1" dirty="0" err="1">
                <a:effectLst/>
                <a:latin typeface="Arial" panose="020B0604020202020204" pitchFamily="34" charset="0"/>
                <a:ea typeface="Aptos" panose="020B0004020202020204" pitchFamily="34" charset="0"/>
                <a:cs typeface="Arial" panose="020B0604020202020204" pitchFamily="34" charset="0"/>
              </a:rPr>
              <a:t>livert</a:t>
            </a:r>
            <a:r>
              <a:rPr lang="es-ES" sz="1800" b="1" dirty="0">
                <a:effectLst/>
                <a:latin typeface="Arial" panose="020B0604020202020204" pitchFamily="34" charset="0"/>
                <a:ea typeface="Aptos" panose="020B0004020202020204" pitchFamily="34" charset="0"/>
                <a:cs typeface="Arial" panose="020B0604020202020204" pitchFamily="34" charset="0"/>
              </a:rPr>
              <a:t>[a]d </a:t>
            </a:r>
            <a:r>
              <a:rPr lang="es-CL" sz="1600" dirty="0">
                <a:effectLst/>
                <a:latin typeface="Arial" panose="020B0604020202020204" pitchFamily="34" charset="0"/>
                <a:cs typeface="Arial" panose="020B0604020202020204" pitchFamily="34" charset="0"/>
              </a:rPr>
              <a:t>“ </a:t>
            </a:r>
            <a:br>
              <a:rPr lang="es-ES" sz="1800" dirty="0">
                <a:latin typeface="Arial" panose="020B0604020202020204" pitchFamily="34" charset="0"/>
                <a:cs typeface="Arial" panose="020B0604020202020204" pitchFamily="34" charset="0"/>
              </a:rPr>
            </a:br>
            <a:r>
              <a:rPr lang="es-ES" sz="1100" dirty="0" err="1">
                <a:effectLst/>
                <a:latin typeface="Arial" panose="020B0604020202020204" pitchFamily="34" charset="0"/>
                <a:ea typeface="Aptos" panose="020B0004020202020204" pitchFamily="34" charset="0"/>
                <a:cs typeface="Arial" panose="020B0604020202020204" pitchFamily="34" charset="0"/>
              </a:rPr>
              <a:t>ANHCh</a:t>
            </a:r>
            <a:r>
              <a:rPr lang="es-ES" sz="1100" dirty="0">
                <a:latin typeface="Arial" panose="020B0604020202020204" pitchFamily="34" charset="0"/>
                <a:ea typeface="Aptos" panose="020B0004020202020204" pitchFamily="34" charset="0"/>
                <a:cs typeface="Arial" panose="020B0604020202020204" pitchFamily="34" charset="0"/>
              </a:rPr>
              <a:t>, </a:t>
            </a:r>
            <a:r>
              <a:rPr lang="es-ES" sz="1100" dirty="0">
                <a:effectLst/>
                <a:latin typeface="Arial" panose="020B0604020202020204" pitchFamily="34" charset="0"/>
                <a:ea typeface="Aptos" panose="020B0004020202020204" pitchFamily="34" charset="0"/>
                <a:cs typeface="Arial" panose="020B0604020202020204" pitchFamily="34" charset="0"/>
              </a:rPr>
              <a:t>Fondo Escribanos de </a:t>
            </a:r>
            <a:r>
              <a:rPr lang="es-ES" sz="1100" dirty="0" err="1">
                <a:effectLst/>
                <a:latin typeface="Arial" panose="020B0604020202020204" pitchFamily="34" charset="0"/>
                <a:ea typeface="Aptos" panose="020B0004020202020204" pitchFamily="34" charset="0"/>
                <a:cs typeface="Arial" panose="020B0604020202020204" pitchFamily="34" charset="0"/>
              </a:rPr>
              <a:t>Santiago.Vol</a:t>
            </a:r>
            <a:r>
              <a:rPr lang="es-ES" sz="1100" dirty="0">
                <a:effectLst/>
                <a:latin typeface="Arial" panose="020B0604020202020204" pitchFamily="34" charset="0"/>
                <a:ea typeface="Aptos" panose="020B0004020202020204" pitchFamily="34" charset="0"/>
                <a:cs typeface="Arial" panose="020B0604020202020204" pitchFamily="34" charset="0"/>
              </a:rPr>
              <a:t>. 601</a:t>
            </a:r>
            <a:r>
              <a:rPr lang="es-CL" sz="1100" dirty="0">
                <a:latin typeface="Arial" panose="020B0604020202020204" pitchFamily="34" charset="0"/>
                <a:ea typeface="Aptos" panose="020B0004020202020204" pitchFamily="34" charset="0"/>
                <a:cs typeface="Arial" panose="020B0604020202020204" pitchFamily="34" charset="0"/>
              </a:rPr>
              <a:t>, </a:t>
            </a:r>
            <a:r>
              <a:rPr lang="es-ES" sz="1100" dirty="0">
                <a:effectLst/>
                <a:latin typeface="Arial" panose="020B0604020202020204" pitchFamily="34" charset="0"/>
                <a:ea typeface="Aptos" panose="020B0004020202020204" pitchFamily="34" charset="0"/>
                <a:cs typeface="Arial" panose="020B0604020202020204" pitchFamily="34" charset="0"/>
              </a:rPr>
              <a:t>Fojas 37v a 38</a:t>
            </a:r>
            <a:br>
              <a:rPr lang="es-CL" sz="1800" dirty="0">
                <a:effectLst/>
                <a:latin typeface="Arial" panose="020B0604020202020204" pitchFamily="34" charset="0"/>
                <a:ea typeface="Aptos" panose="020B0004020202020204" pitchFamily="34" charset="0"/>
                <a:cs typeface="Arial" panose="020B0604020202020204" pitchFamily="34" charset="0"/>
              </a:rPr>
            </a:br>
            <a:br>
              <a:rPr lang="es-CL" sz="1800" dirty="0">
                <a:effectLst/>
                <a:latin typeface="Aptos Display" panose="020B0004020202020204" pitchFamily="34" charset="0"/>
                <a:ea typeface="Aptos" panose="020B0004020202020204" pitchFamily="34" charset="0"/>
                <a:cs typeface="Times New Roman (Cuerpo en alfa"/>
              </a:rPr>
            </a:br>
            <a:endParaRPr lang="es-CL" dirty="0"/>
          </a:p>
        </p:txBody>
      </p:sp>
      <p:sp>
        <p:nvSpPr>
          <p:cNvPr id="12" name="CuadroTexto 11">
            <a:extLst>
              <a:ext uri="{FF2B5EF4-FFF2-40B4-BE49-F238E27FC236}">
                <a16:creationId xmlns:a16="http://schemas.microsoft.com/office/drawing/2014/main" id="{D424F122-E49C-D20C-D8F6-548365556054}"/>
              </a:ext>
            </a:extLst>
          </p:cNvPr>
          <p:cNvSpPr txBox="1"/>
          <p:nvPr/>
        </p:nvSpPr>
        <p:spPr>
          <a:xfrm>
            <a:off x="3294893" y="742207"/>
            <a:ext cx="757201" cy="1323439"/>
          </a:xfrm>
          <a:prstGeom prst="rect">
            <a:avLst/>
          </a:prstGeom>
          <a:noFill/>
        </p:spPr>
        <p:txBody>
          <a:bodyPr wrap="square" rtlCol="0">
            <a:spAutoFit/>
          </a:bodyPr>
          <a:lstStyle/>
          <a:p>
            <a:r>
              <a:rPr lang="es-CL" sz="8000" dirty="0"/>
              <a:t>{</a:t>
            </a:r>
          </a:p>
        </p:txBody>
      </p:sp>
      <p:pic>
        <p:nvPicPr>
          <p:cNvPr id="4" name="Imagen 3">
            <a:extLst>
              <a:ext uri="{FF2B5EF4-FFF2-40B4-BE49-F238E27FC236}">
                <a16:creationId xmlns:a16="http://schemas.microsoft.com/office/drawing/2014/main" id="{2A66126B-83E1-DEB5-DA04-B10995099D77}"/>
              </a:ext>
            </a:extLst>
          </p:cNvPr>
          <p:cNvPicPr>
            <a:picLocks noChangeAspect="1"/>
          </p:cNvPicPr>
          <p:nvPr/>
        </p:nvPicPr>
        <p:blipFill rotWithShape="1">
          <a:blip r:embed="rId3"/>
          <a:srcRect l="25645" b="15083"/>
          <a:stretch/>
        </p:blipFill>
        <p:spPr>
          <a:xfrm rot="5400000">
            <a:off x="4547116" y="4522648"/>
            <a:ext cx="2515828" cy="2154877"/>
          </a:xfrm>
          <a:prstGeom prst="rect">
            <a:avLst/>
          </a:prstGeom>
        </p:spPr>
      </p:pic>
      <p:sp>
        <p:nvSpPr>
          <p:cNvPr id="13" name="CuadroTexto 12">
            <a:extLst>
              <a:ext uri="{FF2B5EF4-FFF2-40B4-BE49-F238E27FC236}">
                <a16:creationId xmlns:a16="http://schemas.microsoft.com/office/drawing/2014/main" id="{8C149577-5642-FAE4-CDCF-76B803683148}"/>
              </a:ext>
            </a:extLst>
          </p:cNvPr>
          <p:cNvSpPr txBox="1"/>
          <p:nvPr/>
        </p:nvSpPr>
        <p:spPr>
          <a:xfrm>
            <a:off x="4377125" y="5240554"/>
            <a:ext cx="545342" cy="1323439"/>
          </a:xfrm>
          <a:prstGeom prst="rect">
            <a:avLst/>
          </a:prstGeom>
          <a:noFill/>
        </p:spPr>
        <p:txBody>
          <a:bodyPr wrap="none" rtlCol="0">
            <a:spAutoFit/>
          </a:bodyPr>
          <a:lstStyle/>
          <a:p>
            <a:r>
              <a:rPr lang="es-CL" sz="8000" dirty="0"/>
              <a:t>}</a:t>
            </a:r>
          </a:p>
        </p:txBody>
      </p:sp>
      <p:pic>
        <p:nvPicPr>
          <p:cNvPr id="6" name="Imagen 5">
            <a:extLst>
              <a:ext uri="{FF2B5EF4-FFF2-40B4-BE49-F238E27FC236}">
                <a16:creationId xmlns:a16="http://schemas.microsoft.com/office/drawing/2014/main" id="{4CAD9FFE-40FD-8FE1-C465-E69CA5A5DC4A}"/>
              </a:ext>
            </a:extLst>
          </p:cNvPr>
          <p:cNvPicPr>
            <a:picLocks noChangeAspect="1"/>
          </p:cNvPicPr>
          <p:nvPr/>
        </p:nvPicPr>
        <p:blipFill rotWithShape="1">
          <a:blip r:embed="rId4"/>
          <a:srcRect l="6075" t="3376" b="309"/>
          <a:stretch/>
        </p:blipFill>
        <p:spPr>
          <a:xfrm rot="5400000">
            <a:off x="5666789" y="3441600"/>
            <a:ext cx="3862318" cy="2970482"/>
          </a:xfrm>
          <a:prstGeom prst="rect">
            <a:avLst/>
          </a:prstGeom>
        </p:spPr>
      </p:pic>
    </p:spTree>
    <p:extLst>
      <p:ext uri="{BB962C8B-B14F-4D97-AF65-F5344CB8AC3E}">
        <p14:creationId xmlns:p14="http://schemas.microsoft.com/office/powerpoint/2010/main" val="1498191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C847B64-0372-5304-08C0-DFD09AA4073D}"/>
              </a:ext>
            </a:extLst>
          </p:cNvPr>
          <p:cNvSpPr txBox="1"/>
          <p:nvPr/>
        </p:nvSpPr>
        <p:spPr>
          <a:xfrm>
            <a:off x="73418" y="-309219"/>
            <a:ext cx="8931433" cy="3354765"/>
          </a:xfrm>
          <a:prstGeom prst="rect">
            <a:avLst/>
          </a:prstGeom>
          <a:noFill/>
        </p:spPr>
        <p:txBody>
          <a:bodyPr wrap="square" rtlCol="0">
            <a:spAutoFit/>
          </a:bodyPr>
          <a:lstStyle/>
          <a:p>
            <a:endParaRPr lang="en-US" sz="2000" dirty="0">
              <a:cs typeface="Times New Roman" panose="02020603050405020304" pitchFamily="18" charset="0"/>
            </a:endParaRPr>
          </a:p>
          <a:p>
            <a:pPr algn="just"/>
            <a:r>
              <a:rPr lang="es-CL" sz="2000" b="1" dirty="0">
                <a:latin typeface="Arial" panose="020B0604020202020204" pitchFamily="34" charset="0"/>
                <a:cs typeface="Arial" panose="020B0604020202020204" pitchFamily="34" charset="0"/>
              </a:rPr>
              <a:t>Estrategias de libertad y documentación: </a:t>
            </a:r>
          </a:p>
          <a:p>
            <a:pPr algn="just"/>
            <a:r>
              <a:rPr lang="en-US" sz="2000" dirty="0">
                <a:latin typeface="Arial" panose="020B0604020202020204" pitchFamily="34" charset="0"/>
                <a:cs typeface="Arial" panose="020B0604020202020204" pitchFamily="34" charset="0"/>
              </a:rPr>
              <a:t>El </a:t>
            </a:r>
            <a:r>
              <a:rPr lang="en-US" sz="2000" dirty="0" err="1">
                <a:latin typeface="Arial" panose="020B0604020202020204" pitchFamily="34" charset="0"/>
                <a:cs typeface="Arial" panose="020B0604020202020204" pitchFamily="34" charset="0"/>
              </a:rPr>
              <a:t>análisis</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litigios</a:t>
            </a:r>
            <a:r>
              <a:rPr lang="en-US" sz="2000" dirty="0">
                <a:latin typeface="Arial" panose="020B0604020202020204" pitchFamily="34" charset="0"/>
                <a:cs typeface="Arial" panose="020B0604020202020204" pitchFamily="34" charset="0"/>
              </a:rPr>
              <a:t> de personas </a:t>
            </a:r>
            <a:r>
              <a:rPr lang="en-US" sz="2000" dirty="0" err="1">
                <a:latin typeface="Arial" panose="020B0604020202020204" pitchFamily="34" charset="0"/>
                <a:cs typeface="Arial" panose="020B0604020202020204" pitchFamily="34" charset="0"/>
              </a:rPr>
              <a:t>esclavizadas</a:t>
            </a:r>
            <a:r>
              <a:rPr lang="es-CL" sz="2000" dirty="0">
                <a:latin typeface="Arial" panose="020B0604020202020204" pitchFamily="34" charset="0"/>
                <a:cs typeface="Arial" panose="020B0604020202020204" pitchFamily="34" charset="0"/>
              </a:rPr>
              <a:t>, “guía la investigación a un </a:t>
            </a:r>
            <a:r>
              <a:rPr lang="es-CL" sz="2000" i="1" dirty="0">
                <a:latin typeface="Arial" panose="020B0604020202020204" pitchFamily="34" charset="0"/>
                <a:cs typeface="Arial" panose="020B0604020202020204" pitchFamily="34" charset="0"/>
              </a:rPr>
              <a:t>corpus</a:t>
            </a:r>
            <a:r>
              <a:rPr lang="es-CL" sz="2000" dirty="0">
                <a:latin typeface="Arial" panose="020B0604020202020204" pitchFamily="34" charset="0"/>
                <a:cs typeface="Arial" panose="020B0604020202020204" pitchFamily="34" charset="0"/>
              </a:rPr>
              <a:t> documental </a:t>
            </a:r>
            <a:r>
              <a:rPr lang="es-CL" sz="2000" b="1" dirty="0">
                <a:latin typeface="Arial" panose="020B0604020202020204" pitchFamily="34" charset="0"/>
                <a:cs typeface="Arial" panose="020B0604020202020204" pitchFamily="34" charset="0"/>
              </a:rPr>
              <a:t>más amplio </a:t>
            </a:r>
            <a:r>
              <a:rPr lang="es-CL" sz="2000" dirty="0">
                <a:latin typeface="Arial" panose="020B0604020202020204" pitchFamily="34" charset="0"/>
                <a:cs typeface="Arial" panose="020B0604020202020204" pitchFamily="34" charset="0"/>
              </a:rPr>
              <a:t>de diferentes archivos” (Chaves, 248) tanto para un </a:t>
            </a:r>
            <a:r>
              <a:rPr lang="es-CL" sz="2000" b="1" dirty="0">
                <a:latin typeface="Arial" panose="020B0604020202020204" pitchFamily="34" charset="0"/>
                <a:cs typeface="Arial" panose="020B0604020202020204" pitchFamily="34" charset="0"/>
              </a:rPr>
              <a:t>mismo caso como para otros en la misma ciudad u otras jurisdicciones </a:t>
            </a:r>
            <a:r>
              <a:rPr lang="es-CL" sz="2000" dirty="0">
                <a:latin typeface="Arial" panose="020B0604020202020204" pitchFamily="34" charset="0"/>
                <a:cs typeface="Arial" panose="020B0604020202020204" pitchFamily="34" charset="0"/>
              </a:rPr>
              <a:t>cercanas o lejanas</a:t>
            </a:r>
          </a:p>
          <a:p>
            <a:endParaRPr lang="es-CL" sz="2000" dirty="0">
              <a:latin typeface="Calibri" panose="020F0502020204030204" pitchFamily="34" charset="0"/>
              <a:cs typeface="Calibri" panose="020F0502020204030204" pitchFamily="34" charset="0"/>
            </a:endParaRPr>
          </a:p>
          <a:p>
            <a:endParaRPr lang="es-CL" dirty="0">
              <a:latin typeface="Calibri" panose="020F0502020204030204" pitchFamily="34" charset="0"/>
              <a:cs typeface="Calibri" panose="020F0502020204030204" pitchFamily="34" charset="0"/>
            </a:endParaRPr>
          </a:p>
          <a:p>
            <a:endParaRPr lang="es-CL" dirty="0">
              <a:latin typeface="Calibri" panose="020F0502020204030204" pitchFamily="34" charset="0"/>
              <a:cs typeface="Calibri" panose="020F0502020204030204" pitchFamily="34" charset="0"/>
            </a:endParaRPr>
          </a:p>
          <a:p>
            <a:endParaRPr lang="es-CL" sz="1800" b="1" dirty="0">
              <a:effectLst/>
              <a:ea typeface="Calibri" panose="020F0502020204030204" pitchFamily="34" charset="0"/>
              <a:cs typeface="Times New Roman" panose="02020603050405020304" pitchFamily="18" charset="0"/>
            </a:endParaRPr>
          </a:p>
          <a:p>
            <a:endParaRPr lang="es-CL" dirty="0"/>
          </a:p>
        </p:txBody>
      </p:sp>
      <p:sp>
        <p:nvSpPr>
          <p:cNvPr id="3" name="CuadroTexto 2">
            <a:extLst>
              <a:ext uri="{FF2B5EF4-FFF2-40B4-BE49-F238E27FC236}">
                <a16:creationId xmlns:a16="http://schemas.microsoft.com/office/drawing/2014/main" id="{F4B65AC0-5129-7AE7-1961-142C87AA73FD}"/>
              </a:ext>
            </a:extLst>
          </p:cNvPr>
          <p:cNvSpPr txBox="1"/>
          <p:nvPr/>
        </p:nvSpPr>
        <p:spPr>
          <a:xfrm>
            <a:off x="0" y="3587959"/>
            <a:ext cx="9144000" cy="646331"/>
          </a:xfrm>
          <a:prstGeom prst="rect">
            <a:avLst/>
          </a:prstGeom>
          <a:noFill/>
        </p:spPr>
        <p:txBody>
          <a:bodyPr wrap="square" rtlCol="0">
            <a:spAutoFit/>
          </a:bodyPr>
          <a:lstStyle/>
          <a:p>
            <a:endParaRPr lang="es-CL" dirty="0"/>
          </a:p>
          <a:p>
            <a:endParaRPr lang="es-CL" dirty="0"/>
          </a:p>
        </p:txBody>
      </p:sp>
      <p:sp>
        <p:nvSpPr>
          <p:cNvPr id="5" name="CuadroTexto 4">
            <a:extLst>
              <a:ext uri="{FF2B5EF4-FFF2-40B4-BE49-F238E27FC236}">
                <a16:creationId xmlns:a16="http://schemas.microsoft.com/office/drawing/2014/main" id="{5C0F3C74-D6D4-376B-7333-ED2B5E2ADD1A}"/>
              </a:ext>
            </a:extLst>
          </p:cNvPr>
          <p:cNvSpPr txBox="1"/>
          <p:nvPr/>
        </p:nvSpPr>
        <p:spPr>
          <a:xfrm>
            <a:off x="0" y="5934670"/>
            <a:ext cx="4398066" cy="646331"/>
          </a:xfrm>
          <a:prstGeom prst="rect">
            <a:avLst/>
          </a:prstGeom>
          <a:noFill/>
        </p:spPr>
        <p:txBody>
          <a:bodyPr wrap="square" rtlCol="0">
            <a:spAutoFit/>
          </a:bodyPr>
          <a:lstStyle/>
          <a:p>
            <a:pPr algn="just"/>
            <a:endParaRPr lang="es-ES_tradnl" sz="1800" b="1" dirty="0"/>
          </a:p>
          <a:p>
            <a:pPr algn="just"/>
            <a:r>
              <a:rPr lang="es-ES_tradnl" sz="1800" dirty="0"/>
              <a:t> </a:t>
            </a:r>
            <a:endParaRPr lang="es-CL" dirty="0"/>
          </a:p>
        </p:txBody>
      </p:sp>
      <p:pic>
        <p:nvPicPr>
          <p:cNvPr id="8" name="Imagen 7">
            <a:extLst>
              <a:ext uri="{FF2B5EF4-FFF2-40B4-BE49-F238E27FC236}">
                <a16:creationId xmlns:a16="http://schemas.microsoft.com/office/drawing/2014/main" id="{3EA0E511-9985-2101-2540-E7E65F825E77}"/>
              </a:ext>
            </a:extLst>
          </p:cNvPr>
          <p:cNvPicPr>
            <a:picLocks noChangeAspect="1"/>
          </p:cNvPicPr>
          <p:nvPr/>
        </p:nvPicPr>
        <p:blipFill>
          <a:blip r:embed="rId2"/>
          <a:stretch>
            <a:fillRect/>
          </a:stretch>
        </p:blipFill>
        <p:spPr>
          <a:xfrm>
            <a:off x="46383" y="1924941"/>
            <a:ext cx="5561148" cy="4830417"/>
          </a:xfrm>
          <a:prstGeom prst="rect">
            <a:avLst/>
          </a:prstGeom>
        </p:spPr>
      </p:pic>
      <p:sp>
        <p:nvSpPr>
          <p:cNvPr id="9" name="CuadroTexto 8">
            <a:extLst>
              <a:ext uri="{FF2B5EF4-FFF2-40B4-BE49-F238E27FC236}">
                <a16:creationId xmlns:a16="http://schemas.microsoft.com/office/drawing/2014/main" id="{90F01EE8-F6BE-C1B6-17E4-3D41319DE87B}"/>
              </a:ext>
            </a:extLst>
          </p:cNvPr>
          <p:cNvSpPr txBox="1"/>
          <p:nvPr/>
        </p:nvSpPr>
        <p:spPr>
          <a:xfrm>
            <a:off x="1" y="6095960"/>
            <a:ext cx="5607530" cy="861774"/>
          </a:xfrm>
          <a:prstGeom prst="rect">
            <a:avLst/>
          </a:prstGeom>
          <a:solidFill>
            <a:schemeClr val="accent6"/>
          </a:solidFill>
        </p:spPr>
        <p:txBody>
          <a:bodyPr wrap="square" rtlCol="0">
            <a:spAutoFit/>
          </a:bodyPr>
          <a:lstStyle/>
          <a:p>
            <a:r>
              <a:rPr lang="es-CL" sz="1600" b="1" i="1" dirty="0">
                <a:latin typeface="TimesNewRomanPSMT"/>
              </a:rPr>
              <a:t>Copia manuscrita del certificado de bautismo de Josefa Pasten que se presenta como prueba en su demanda</a:t>
            </a:r>
            <a:endParaRPr lang="es-CL" sz="1600" b="1" i="1" dirty="0"/>
          </a:p>
          <a:p>
            <a:endParaRPr lang="es-CL" dirty="0"/>
          </a:p>
        </p:txBody>
      </p:sp>
      <p:sp>
        <p:nvSpPr>
          <p:cNvPr id="10" name="CuadroTexto 9">
            <a:extLst>
              <a:ext uri="{FF2B5EF4-FFF2-40B4-BE49-F238E27FC236}">
                <a16:creationId xmlns:a16="http://schemas.microsoft.com/office/drawing/2014/main" id="{4EFDC08F-9FF8-11DE-ED9D-C5D3235AF327}"/>
              </a:ext>
            </a:extLst>
          </p:cNvPr>
          <p:cNvSpPr txBox="1"/>
          <p:nvPr/>
        </p:nvSpPr>
        <p:spPr>
          <a:xfrm>
            <a:off x="5705921" y="1745181"/>
            <a:ext cx="3364661" cy="5016758"/>
          </a:xfrm>
          <a:prstGeom prst="rect">
            <a:avLst/>
          </a:prstGeom>
          <a:noFill/>
          <a:ln w="19050">
            <a:solidFill>
              <a:srgbClr val="0070C0"/>
            </a:solidFill>
          </a:ln>
        </p:spPr>
        <p:txBody>
          <a:bodyPr wrap="square" rtlCol="0">
            <a:spAutoFit/>
          </a:bodyPr>
          <a:lstStyle/>
          <a:p>
            <a:pPr algn="ctr"/>
            <a:r>
              <a:rPr lang="es-CL" sz="2000" b="1" dirty="0">
                <a:latin typeface="Arial" panose="020B0604020202020204" pitchFamily="34" charset="0"/>
                <a:cs typeface="Arial" panose="020B0604020202020204" pitchFamily="34" charset="0"/>
              </a:rPr>
              <a:t>Estructura y contenido testimonial </a:t>
            </a:r>
            <a:r>
              <a:rPr lang="es-CL" sz="2000" dirty="0">
                <a:latin typeface="Arial" panose="020B0604020202020204" pitchFamily="34" charset="0"/>
                <a:cs typeface="Arial" panose="020B0604020202020204" pitchFamily="34" charset="0"/>
              </a:rPr>
              <a:t>de los expedientes judiciales abren interrogantes sobre los usos de este material para la escritura de biografías-trayectorias vitales de personas de origen africano (</a:t>
            </a:r>
            <a:r>
              <a:rPr lang="es-CL" sz="2000" dirty="0" err="1">
                <a:latin typeface="Arial" panose="020B0604020202020204" pitchFamily="34" charset="0"/>
                <a:cs typeface="Arial" panose="020B0604020202020204" pitchFamily="34" charset="0"/>
              </a:rPr>
              <a:t>escl</a:t>
            </a:r>
            <a:r>
              <a:rPr lang="es-CL" sz="2000" dirty="0">
                <a:latin typeface="Arial" panose="020B0604020202020204" pitchFamily="34" charset="0"/>
                <a:cs typeface="Arial" panose="020B0604020202020204" pitchFamily="34" charset="0"/>
              </a:rPr>
              <a:t>. o libres) en la América colonial española, entendiendo dichas biografías como </a:t>
            </a:r>
            <a:r>
              <a:rPr lang="es-CL" sz="2000" b="1" dirty="0">
                <a:highlight>
                  <a:srgbClr val="00FF00"/>
                </a:highlight>
                <a:latin typeface="Arial" panose="020B0604020202020204" pitchFamily="34" charset="0"/>
                <a:cs typeface="Arial" panose="020B0604020202020204" pitchFamily="34" charset="0"/>
              </a:rPr>
              <a:t>fragmentadas </a:t>
            </a:r>
            <a:r>
              <a:rPr lang="es-CL" sz="2000" b="1" i="1" dirty="0">
                <a:highlight>
                  <a:srgbClr val="00FF00"/>
                </a:highlight>
                <a:latin typeface="Arial" panose="020B0604020202020204" pitchFamily="34" charset="0"/>
                <a:cs typeface="Arial" panose="020B0604020202020204" pitchFamily="34" charset="0"/>
              </a:rPr>
              <a:t>por</a:t>
            </a:r>
            <a:r>
              <a:rPr lang="es-CL" sz="2000" b="1" dirty="0">
                <a:highlight>
                  <a:srgbClr val="00FF00"/>
                </a:highlight>
                <a:latin typeface="Arial" panose="020B0604020202020204" pitchFamily="34" charset="0"/>
                <a:cs typeface="Arial" panose="020B0604020202020204" pitchFamily="34" charset="0"/>
              </a:rPr>
              <a:t> y entrelazadas </a:t>
            </a:r>
            <a:r>
              <a:rPr lang="es-CL" sz="2000" b="1" i="1" dirty="0">
                <a:highlight>
                  <a:srgbClr val="00FF00"/>
                </a:highlight>
                <a:latin typeface="Arial" panose="020B0604020202020204" pitchFamily="34" charset="0"/>
                <a:cs typeface="Arial" panose="020B0604020202020204" pitchFamily="34" charset="0"/>
              </a:rPr>
              <a:t>con</a:t>
            </a:r>
            <a:r>
              <a:rPr lang="es-CL" sz="2000" b="1" dirty="0">
                <a:highlight>
                  <a:srgbClr val="00FF00"/>
                </a:highlight>
                <a:latin typeface="Arial" panose="020B0604020202020204" pitchFamily="34" charset="0"/>
                <a:cs typeface="Arial" panose="020B0604020202020204" pitchFamily="34" charset="0"/>
              </a:rPr>
              <a:t> el archivo judicial colonial.</a:t>
            </a:r>
          </a:p>
        </p:txBody>
      </p:sp>
    </p:spTree>
    <p:extLst>
      <p:ext uri="{BB962C8B-B14F-4D97-AF65-F5344CB8AC3E}">
        <p14:creationId xmlns:p14="http://schemas.microsoft.com/office/powerpoint/2010/main" val="668280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4384F91B-A336-A84B-814A-4E4D2546451D}"/>
              </a:ext>
            </a:extLst>
          </p:cNvPr>
          <p:cNvSpPr>
            <a:spLocks noChangeArrowheads="1"/>
          </p:cNvSpPr>
          <p:nvPr/>
        </p:nvSpPr>
        <p:spPr bwMode="auto">
          <a:xfrm>
            <a:off x="190981" y="1005259"/>
            <a:ext cx="8762036" cy="4847481"/>
          </a:xfrm>
          <a:prstGeom prst="rect">
            <a:avLst/>
          </a:prstGeom>
          <a:noFill/>
          <a:ln w="95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algn="just" defTabSz="914400" eaLnBrk="0" fontAlgn="base" hangingPunct="0">
              <a:spcBef>
                <a:spcPct val="0"/>
              </a:spcBef>
              <a:spcAft>
                <a:spcPct val="0"/>
              </a:spcAft>
            </a:pPr>
            <a:r>
              <a:rPr lang="es-E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s-CL"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ambigüedades</a:t>
            </a:r>
            <a:r>
              <a:rPr lang="es-CL"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s-CL"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y complejidades del trabajo servil</a:t>
            </a:r>
            <a:r>
              <a:rPr lang="es-CL"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como el esclavo, son evidentes debido a “los sentidos yuxtapuestos de la coacción, la libertad, la esclavitud y la servidumbre”</a:t>
            </a:r>
            <a:r>
              <a:rPr lang="es-CL" sz="2400" dirty="0">
                <a:solidFill>
                  <a:srgbClr val="000000"/>
                </a:solidFill>
                <a:latin typeface="Arial" panose="020B0604020202020204" pitchFamily="34" charset="0"/>
                <a:ea typeface="Calibri" panose="020F0502020204030204" pitchFamily="34" charset="0"/>
                <a:cs typeface="Arial" panose="020B0604020202020204" pitchFamily="34" charset="0"/>
              </a:rPr>
              <a:t> (Raquel Gil Montero)</a:t>
            </a:r>
          </a:p>
          <a:p>
            <a:pPr algn="just" defTabSz="914400" eaLnBrk="0" fontAlgn="base" hangingPunct="0">
              <a:spcBef>
                <a:spcPct val="0"/>
              </a:spcBef>
              <a:spcAft>
                <a:spcPct val="0"/>
              </a:spcAft>
            </a:pPr>
            <a:endParaRPr lang="es-CL"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defTabSz="914400" eaLnBrk="0" fontAlgn="base" hangingPunct="0">
              <a:spcBef>
                <a:spcPct val="0"/>
              </a:spcBef>
              <a:spcAft>
                <a:spcPct val="0"/>
              </a:spcAft>
            </a:pPr>
            <a:r>
              <a:rPr lang="es-CL" sz="2400" dirty="0">
                <a:latin typeface="Arial" panose="020B0604020202020204" pitchFamily="34" charset="0"/>
                <a:ea typeface="Calibri" panose="020F0502020204030204" pitchFamily="34" charset="0"/>
                <a:cs typeface="Arial" panose="020B0604020202020204" pitchFamily="34" charset="0"/>
              </a:rPr>
              <a:t>Historiografía esclavitud que ha </a:t>
            </a:r>
            <a:r>
              <a:rPr lang="es-CL" sz="2400" b="1" dirty="0">
                <a:latin typeface="Arial" panose="020B0604020202020204" pitchFamily="34" charset="0"/>
                <a:ea typeface="Calibri" panose="020F0502020204030204" pitchFamily="34" charset="0"/>
                <a:cs typeface="Arial" panose="020B0604020202020204" pitchFamily="34" charset="0"/>
              </a:rPr>
              <a:t>cuestionado la dicotomía esclavitud/libertad</a:t>
            </a:r>
            <a:endParaRPr lang="es-CL" sz="24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L" altLang="es-CL"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s-CL" altLang="es-CL" sz="2400" b="1" dirty="0">
                <a:latin typeface="Arial" panose="020B0604020202020204" pitchFamily="34" charset="0"/>
                <a:ea typeface="Times New Roman" panose="02020603050405020304" pitchFamily="18" charset="0"/>
                <a:cs typeface="Arial" panose="020B0604020202020204" pitchFamily="34" charset="0"/>
              </a:rPr>
              <a:t>- </a:t>
            </a:r>
            <a:r>
              <a:rPr kumimoji="0" lang="es-CL" altLang="es-CL"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“trabajo doméstico-labor afectiva”</a:t>
            </a:r>
            <a:r>
              <a:rPr kumimoji="0" lang="es-ES" altLang="es-CL" sz="2400" b="1"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  (Encarnación Gutiérrez Rodríguez)</a:t>
            </a:r>
          </a:p>
          <a:p>
            <a:pPr marL="0" marR="0" lvl="0" indent="0" algn="just" defTabSz="914400" rtl="0" eaLnBrk="0" fontAlgn="base" latinLnBrk="0" hangingPunct="0">
              <a:lnSpc>
                <a:spcPct val="100000"/>
              </a:lnSpc>
              <a:spcBef>
                <a:spcPct val="0"/>
              </a:spcBef>
              <a:spcAft>
                <a:spcPct val="0"/>
              </a:spcAft>
              <a:buClrTx/>
              <a:buSzTx/>
              <a:buFontTx/>
              <a:buNone/>
              <a:tabLst/>
            </a:pPr>
            <a:endParaRPr lang="es-ES" altLang="es-CL" sz="2400" b="1" dirty="0">
              <a:solidFill>
                <a:srgbClr val="202124"/>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CL" sz="2400" b="1"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r>
              <a:rPr kumimoji="0" lang="es-ES" altLang="es-CL" sz="2400" b="1" i="0" u="none" strike="noStrike" cap="none" normalizeH="0" baseline="0" dirty="0" err="1">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colonialidad</a:t>
            </a:r>
            <a:r>
              <a:rPr kumimoji="0" lang="es-ES" altLang="es-CL" sz="2400" b="1"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 de género” (María Lugones)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CL" sz="2400" b="1" i="0" u="none" strike="noStrike" cap="none" normalizeH="0" baseline="0" dirty="0">
              <a:ln>
                <a:noFill/>
              </a:ln>
              <a:solidFill>
                <a:srgbClr val="202124"/>
              </a:solidFill>
              <a:effectLst/>
              <a:latin typeface="Times New Roman" panose="02020603050405020304" pitchFamily="18" charset="0"/>
              <a:ea typeface="Times New Roman" panose="02020603050405020304" pitchFamily="18" charset="0"/>
            </a:endParaRPr>
          </a:p>
        </p:txBody>
      </p:sp>
      <p:sp>
        <p:nvSpPr>
          <p:cNvPr id="2" name="Flecha derecha 1">
            <a:extLst>
              <a:ext uri="{FF2B5EF4-FFF2-40B4-BE49-F238E27FC236}">
                <a16:creationId xmlns:a16="http://schemas.microsoft.com/office/drawing/2014/main" id="{A0636F31-144A-7BBF-3CC2-2C95DE8A51B4}"/>
              </a:ext>
            </a:extLst>
          </p:cNvPr>
          <p:cNvSpPr/>
          <p:nvPr/>
        </p:nvSpPr>
        <p:spPr>
          <a:xfrm rot="5400000">
            <a:off x="2285998" y="2448045"/>
            <a:ext cx="810229" cy="2893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 name="CuadroTexto 2">
            <a:extLst>
              <a:ext uri="{FF2B5EF4-FFF2-40B4-BE49-F238E27FC236}">
                <a16:creationId xmlns:a16="http://schemas.microsoft.com/office/drawing/2014/main" id="{8FEC01D2-7CFD-6A96-3C98-6CB288252937}"/>
              </a:ext>
            </a:extLst>
          </p:cNvPr>
          <p:cNvSpPr txBox="1"/>
          <p:nvPr/>
        </p:nvSpPr>
        <p:spPr>
          <a:xfrm>
            <a:off x="392458" y="104173"/>
            <a:ext cx="8359083" cy="523220"/>
          </a:xfrm>
          <a:prstGeom prst="rect">
            <a:avLst/>
          </a:prstGeom>
          <a:noFill/>
        </p:spPr>
        <p:txBody>
          <a:bodyPr wrap="none" rtlCol="0">
            <a:spAutoFit/>
          </a:bodyPr>
          <a:lstStyle/>
          <a:p>
            <a:r>
              <a:rPr lang="es-CL" sz="2800" b="1" dirty="0"/>
              <a:t>HISTORIOGRAFIA TRABAJO ESCLAVIZADO-DOMESTICO </a:t>
            </a:r>
          </a:p>
        </p:txBody>
      </p:sp>
    </p:spTree>
    <p:extLst>
      <p:ext uri="{BB962C8B-B14F-4D97-AF65-F5344CB8AC3E}">
        <p14:creationId xmlns:p14="http://schemas.microsoft.com/office/powerpoint/2010/main" val="361211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80DA366-70F0-CB8C-2C98-592060C45051}"/>
              </a:ext>
            </a:extLst>
          </p:cNvPr>
          <p:cNvSpPr>
            <a:spLocks noGrp="1"/>
          </p:cNvSpPr>
          <p:nvPr>
            <p:ph idx="1"/>
          </p:nvPr>
        </p:nvSpPr>
        <p:spPr>
          <a:xfrm>
            <a:off x="457200" y="405114"/>
            <a:ext cx="8229600" cy="5286867"/>
          </a:xfrm>
          <a:ln>
            <a:solidFill>
              <a:srgbClr val="00B050"/>
            </a:solidFill>
          </a:ln>
        </p:spPr>
        <p:txBody>
          <a:bodyPr anchor="ctr">
            <a:norm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s-CL" sz="3600" b="1" dirty="0">
                <a:latin typeface="Arial" panose="020B0604020202020204" pitchFamily="34" charset="0"/>
                <a:cs typeface="Arial" panose="020B0604020202020204" pitchFamily="34" charset="0"/>
              </a:rPr>
              <a:t>-Manumisiones y afectos:</a:t>
            </a:r>
          </a:p>
          <a:p>
            <a:pPr marL="0" marR="0" lvl="0" indent="0" algn="just" defTabSz="914400" rtl="0" eaLnBrk="0" fontAlgn="base" latinLnBrk="0" hangingPunct="0">
              <a:lnSpc>
                <a:spcPct val="100000"/>
              </a:lnSpc>
              <a:spcBef>
                <a:spcPct val="0"/>
              </a:spcBef>
              <a:spcAft>
                <a:spcPct val="0"/>
              </a:spcAft>
              <a:buClrTx/>
              <a:buSzTx/>
              <a:buFontTx/>
              <a:buNone/>
              <a:tabLst/>
            </a:pPr>
            <a:endParaRPr lang="es-E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0" indent="0" algn="just" defTabSz="914400" eaLnBrk="0" fontAlgn="base" hangingPunct="0">
              <a:spcBef>
                <a:spcPct val="0"/>
              </a:spcBef>
              <a:spcAft>
                <a:spcPct val="0"/>
              </a:spcAft>
              <a:buNone/>
            </a:pPr>
            <a:r>
              <a:rPr lang="es-E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s-CL"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C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libertades fraccionadas”</a:t>
            </a:r>
            <a:r>
              <a:rPr lang="es-ES" sz="3600" dirty="0">
                <a:solidFill>
                  <a:srgbClr val="000000"/>
                </a:solidFill>
                <a:latin typeface="Arial" panose="020B0604020202020204" pitchFamily="34" charset="0"/>
                <a:ea typeface="Calibri" panose="020F0502020204030204" pitchFamily="34" charset="0"/>
                <a:cs typeface="Arial" panose="020B0604020202020204" pitchFamily="34" charset="0"/>
              </a:rPr>
              <a:t> (Michelle McKinley)</a:t>
            </a:r>
            <a:r>
              <a:rPr lang="es-CL"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s-CL"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0" indent="0" algn="just" defTabSz="914400" eaLnBrk="0" fontAlgn="base" hangingPunct="0">
              <a:spcBef>
                <a:spcPct val="0"/>
              </a:spcBef>
              <a:spcAft>
                <a:spcPct val="0"/>
              </a:spcAft>
              <a:buNone/>
            </a:pPr>
            <a:endParaRPr lang="es-CL"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0" indent="0" algn="just" defTabSz="914400" eaLnBrk="0" fontAlgn="base" hangingPunct="0">
              <a:spcBef>
                <a:spcPct val="0"/>
              </a:spcBef>
              <a:spcAft>
                <a:spcPct val="0"/>
              </a:spcAft>
              <a:buNone/>
            </a:pPr>
            <a:r>
              <a:rPr lang="es-C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s-E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s-C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“deudas afectivas” (</a:t>
            </a:r>
            <a:r>
              <a:rPr lang="es-ES" sz="3600" dirty="0">
                <a:solidFill>
                  <a:srgbClr val="000000"/>
                </a:solidFill>
                <a:latin typeface="Arial" panose="020B0604020202020204" pitchFamily="34" charset="0"/>
                <a:ea typeface="Calibri" panose="020F0502020204030204" pitchFamily="34" charset="0"/>
                <a:cs typeface="Arial" panose="020B0604020202020204" pitchFamily="34" charset="0"/>
              </a:rPr>
              <a:t>Adriana Chira)</a:t>
            </a:r>
            <a:r>
              <a:rPr lang="es-CL"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s-CL"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0" indent="0" algn="just" defTabSz="914400" eaLnBrk="0" fontAlgn="base" hangingPunct="0">
              <a:spcBef>
                <a:spcPct val="0"/>
              </a:spcBef>
              <a:spcAft>
                <a:spcPct val="0"/>
              </a:spcAft>
              <a:buNone/>
            </a:pPr>
            <a:endParaRPr lang="es-CL"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0" indent="0" algn="just" defTabSz="914400" eaLnBrk="0" fontAlgn="base" hangingPunct="0">
              <a:spcBef>
                <a:spcPct val="0"/>
              </a:spcBef>
              <a:spcAft>
                <a:spcPct val="0"/>
              </a:spcAft>
              <a:buNone/>
            </a:pPr>
            <a:r>
              <a:rPr lang="es-CL"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“cotizar amor</a:t>
            </a:r>
            <a:r>
              <a:rPr lang="es-CL" sz="3600" dirty="0">
                <a:solidFill>
                  <a:srgbClr val="000000"/>
                </a:solidFill>
                <a:latin typeface="Arial" panose="020B0604020202020204" pitchFamily="34" charset="0"/>
                <a:ea typeface="Calibri" panose="020F0502020204030204" pitchFamily="34" charset="0"/>
                <a:cs typeface="Arial" panose="020B0604020202020204" pitchFamily="34" charset="0"/>
              </a:rPr>
              <a:t>” (Magdalena </a:t>
            </a:r>
            <a:r>
              <a:rPr lang="es-CL" sz="3600" dirty="0" err="1">
                <a:solidFill>
                  <a:srgbClr val="000000"/>
                </a:solidFill>
                <a:latin typeface="Arial" panose="020B0604020202020204" pitchFamily="34" charset="0"/>
                <a:ea typeface="Calibri" panose="020F0502020204030204" pitchFamily="34" charset="0"/>
                <a:cs typeface="Arial" panose="020B0604020202020204" pitchFamily="34" charset="0"/>
              </a:rPr>
              <a:t>Candioti</a:t>
            </a:r>
            <a:r>
              <a:rPr lang="es-CL"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s-ES" altLang="es-CL" sz="3600" b="1" dirty="0">
              <a:solidFill>
                <a:srgbClr val="202124"/>
              </a:solidFill>
              <a:latin typeface="Arial" panose="020B0604020202020204" pitchFamily="34" charset="0"/>
              <a:ea typeface="Times New Roman" panose="02020603050405020304" pitchFamily="18" charset="0"/>
              <a:cs typeface="Arial" panose="020B0604020202020204" pitchFamily="34" charset="0"/>
            </a:endParaRPr>
          </a:p>
          <a:p>
            <a:pPr marL="0" indent="0" algn="ctr">
              <a:buNone/>
            </a:pPr>
            <a:endParaRPr lang="es-CL" sz="3600" b="1" dirty="0"/>
          </a:p>
        </p:txBody>
      </p:sp>
    </p:spTree>
    <p:extLst>
      <p:ext uri="{BB962C8B-B14F-4D97-AF65-F5344CB8AC3E}">
        <p14:creationId xmlns:p14="http://schemas.microsoft.com/office/powerpoint/2010/main" val="2589866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62BE13-9E13-4CA3-B322-C2C9AD9D08F7}"/>
              </a:ext>
            </a:extLst>
          </p:cNvPr>
          <p:cNvPicPr>
            <a:picLocks noChangeAspect="1"/>
          </p:cNvPicPr>
          <p:nvPr/>
        </p:nvPicPr>
        <p:blipFill>
          <a:blip r:embed="rId2"/>
          <a:stretch>
            <a:fillRect/>
          </a:stretch>
        </p:blipFill>
        <p:spPr>
          <a:xfrm>
            <a:off x="25266" y="0"/>
            <a:ext cx="5143500" cy="6858000"/>
          </a:xfrm>
          <a:prstGeom prst="rect">
            <a:avLst/>
          </a:prstGeom>
        </p:spPr>
      </p:pic>
      <p:sp>
        <p:nvSpPr>
          <p:cNvPr id="5" name="Rectangle 4">
            <a:extLst>
              <a:ext uri="{FF2B5EF4-FFF2-40B4-BE49-F238E27FC236}">
                <a16:creationId xmlns:a16="http://schemas.microsoft.com/office/drawing/2014/main" id="{3A3E6C55-8104-4448-BAF8-8883F7A7492C}"/>
              </a:ext>
            </a:extLst>
          </p:cNvPr>
          <p:cNvSpPr/>
          <p:nvPr/>
        </p:nvSpPr>
        <p:spPr>
          <a:xfrm>
            <a:off x="5222307" y="0"/>
            <a:ext cx="3464493" cy="646331"/>
          </a:xfrm>
          <a:prstGeom prst="rect">
            <a:avLst/>
          </a:prstGeom>
        </p:spPr>
        <p:txBody>
          <a:bodyPr wrap="square">
            <a:spAutoFit/>
          </a:bodyPr>
          <a:lstStyle/>
          <a:p>
            <a:r>
              <a:rPr lang="en-US" sz="1200" dirty="0"/>
              <a:t>Carta de Libertad, 1795:  Libertad. Don Juan José </a:t>
            </a:r>
            <a:r>
              <a:rPr lang="en-US" sz="1200" dirty="0" err="1"/>
              <a:t>Ureta</a:t>
            </a:r>
            <a:r>
              <a:rPr lang="en-US" sz="1200" dirty="0"/>
              <a:t> a </a:t>
            </a:r>
            <a:r>
              <a:rPr lang="en-US" sz="1200" dirty="0" err="1"/>
              <a:t>su</a:t>
            </a:r>
            <a:r>
              <a:rPr lang="en-US" sz="1200" dirty="0"/>
              <a:t> </a:t>
            </a:r>
            <a:r>
              <a:rPr lang="en-US" sz="1200" dirty="0" err="1"/>
              <a:t>esclava</a:t>
            </a:r>
            <a:r>
              <a:rPr lang="en-US" sz="1200" dirty="0"/>
              <a:t> Tomasa. </a:t>
            </a:r>
            <a:r>
              <a:rPr lang="en-US" sz="1200" dirty="0" err="1"/>
              <a:t>ANHCh</a:t>
            </a:r>
            <a:r>
              <a:rPr lang="en-US" sz="1200" dirty="0"/>
              <a:t>, vol. 943, </a:t>
            </a:r>
            <a:r>
              <a:rPr lang="en-US" sz="1200" dirty="0" err="1"/>
              <a:t>foja</a:t>
            </a:r>
            <a:r>
              <a:rPr lang="en-US" sz="1200" dirty="0"/>
              <a:t> 123, </a:t>
            </a:r>
            <a:r>
              <a:rPr lang="en-US" sz="1200" dirty="0" err="1"/>
              <a:t>Escribanía</a:t>
            </a:r>
            <a:r>
              <a:rPr lang="en-US" sz="1200" dirty="0"/>
              <a:t> 1, Santiago.</a:t>
            </a:r>
            <a:endParaRPr lang="LID4096" sz="1200" dirty="0"/>
          </a:p>
        </p:txBody>
      </p:sp>
      <p:sp>
        <p:nvSpPr>
          <p:cNvPr id="6" name="Rectangle 5">
            <a:extLst>
              <a:ext uri="{FF2B5EF4-FFF2-40B4-BE49-F238E27FC236}">
                <a16:creationId xmlns:a16="http://schemas.microsoft.com/office/drawing/2014/main" id="{CFD055FF-F554-485B-99D2-D98976B08058}"/>
              </a:ext>
            </a:extLst>
          </p:cNvPr>
          <p:cNvSpPr/>
          <p:nvPr/>
        </p:nvSpPr>
        <p:spPr>
          <a:xfrm>
            <a:off x="5222307" y="5265669"/>
            <a:ext cx="3606167" cy="1200329"/>
          </a:xfrm>
          <a:prstGeom prst="rect">
            <a:avLst/>
          </a:prstGeom>
        </p:spPr>
        <p:txBody>
          <a:bodyPr wrap="square">
            <a:spAutoFit/>
          </a:bodyPr>
          <a:lstStyle/>
          <a:p>
            <a:r>
              <a:rPr lang="en-US" dirty="0"/>
              <a:t> </a:t>
            </a:r>
            <a:endParaRPr lang="ro-RO" dirty="0"/>
          </a:p>
          <a:p>
            <a:r>
              <a:rPr lang="en-US" dirty="0"/>
              <a:t>“</a:t>
            </a:r>
            <a:r>
              <a:rPr lang="en-US" dirty="0" err="1"/>
              <a:t>confiera</a:t>
            </a:r>
            <a:r>
              <a:rPr lang="en-US" dirty="0"/>
              <a:t> a </a:t>
            </a:r>
            <a:r>
              <a:rPr lang="en-US" b="1" dirty="0"/>
              <a:t>sola </a:t>
            </a:r>
            <a:r>
              <a:rPr lang="en-US" b="1" dirty="0" err="1"/>
              <a:t>esta</a:t>
            </a:r>
            <a:r>
              <a:rPr lang="en-US" b="1" dirty="0"/>
              <a:t> </a:t>
            </a:r>
            <a:r>
              <a:rPr lang="en-US" b="1" dirty="0" err="1"/>
              <a:t>esclava</a:t>
            </a:r>
            <a:r>
              <a:rPr lang="en-US" b="1" dirty="0"/>
              <a:t> la </a:t>
            </a:r>
            <a:r>
              <a:rPr lang="en-US" b="1" dirty="0" err="1"/>
              <a:t>livertad</a:t>
            </a:r>
            <a:r>
              <a:rPr lang="en-US" dirty="0"/>
              <a:t>, </a:t>
            </a:r>
            <a:r>
              <a:rPr lang="en-US" dirty="0" err="1"/>
              <a:t>pero</a:t>
            </a:r>
            <a:r>
              <a:rPr lang="en-US" dirty="0"/>
              <a:t> </a:t>
            </a:r>
            <a:r>
              <a:rPr lang="en-US" b="1" dirty="0"/>
              <a:t>no la </a:t>
            </a:r>
            <a:r>
              <a:rPr lang="en-US" b="1" dirty="0" err="1"/>
              <a:t>dá</a:t>
            </a:r>
            <a:r>
              <a:rPr lang="en-US" dirty="0"/>
              <a:t>, </a:t>
            </a:r>
            <a:r>
              <a:rPr lang="en-US" dirty="0" err="1"/>
              <a:t>ni</a:t>
            </a:r>
            <a:r>
              <a:rPr lang="en-US" dirty="0"/>
              <a:t> </a:t>
            </a:r>
            <a:r>
              <a:rPr lang="en-US" dirty="0" err="1"/>
              <a:t>hace</a:t>
            </a:r>
            <a:r>
              <a:rPr lang="en-US" dirty="0"/>
              <a:t> </a:t>
            </a:r>
            <a:r>
              <a:rPr lang="en-US" dirty="0" err="1"/>
              <a:t>libres</a:t>
            </a:r>
            <a:r>
              <a:rPr lang="en-US" dirty="0"/>
              <a:t> a </a:t>
            </a:r>
            <a:r>
              <a:rPr lang="en-US" dirty="0" err="1"/>
              <a:t>los</a:t>
            </a:r>
            <a:r>
              <a:rPr lang="en-US" dirty="0"/>
              <a:t> </a:t>
            </a:r>
            <a:r>
              <a:rPr lang="en-US" b="1" dirty="0" err="1"/>
              <a:t>hijos</a:t>
            </a:r>
            <a:r>
              <a:rPr lang="en-US" b="1" dirty="0"/>
              <a:t> </a:t>
            </a:r>
            <a:r>
              <a:rPr lang="en-US" b="1" dirty="0" err="1"/>
              <a:t>ó</a:t>
            </a:r>
            <a:r>
              <a:rPr lang="en-US" b="1" dirty="0"/>
              <a:t> </a:t>
            </a:r>
            <a:r>
              <a:rPr lang="en-US" b="1" dirty="0" err="1"/>
              <a:t>hijas</a:t>
            </a:r>
            <a:r>
              <a:rPr lang="en-US" b="1" dirty="0"/>
              <a:t> que </a:t>
            </a:r>
            <a:r>
              <a:rPr lang="en-US" b="1" dirty="0" err="1"/>
              <a:t>ella</a:t>
            </a:r>
            <a:r>
              <a:rPr lang="en-US" b="1" dirty="0"/>
              <a:t> </a:t>
            </a:r>
            <a:r>
              <a:rPr lang="en-US" b="1" dirty="0" err="1"/>
              <a:t>tuviere</a:t>
            </a:r>
            <a:r>
              <a:rPr lang="en-US" dirty="0"/>
              <a:t>”</a:t>
            </a:r>
            <a:endParaRPr lang="LID4096" dirty="0"/>
          </a:p>
        </p:txBody>
      </p:sp>
      <p:cxnSp>
        <p:nvCxnSpPr>
          <p:cNvPr id="8" name="Straight Connector 7">
            <a:extLst>
              <a:ext uri="{FF2B5EF4-FFF2-40B4-BE49-F238E27FC236}">
                <a16:creationId xmlns:a16="http://schemas.microsoft.com/office/drawing/2014/main" id="{48B6E623-374F-4DC6-BB29-4AF8A1280722}"/>
              </a:ext>
            </a:extLst>
          </p:cNvPr>
          <p:cNvCxnSpPr/>
          <p:nvPr/>
        </p:nvCxnSpPr>
        <p:spPr>
          <a:xfrm>
            <a:off x="2098307" y="4774131"/>
            <a:ext cx="7988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6BEC1E2-6B2E-433C-B5E3-705814D83547}"/>
              </a:ext>
            </a:extLst>
          </p:cNvPr>
          <p:cNvCxnSpPr/>
          <p:nvPr/>
        </p:nvCxnSpPr>
        <p:spPr>
          <a:xfrm>
            <a:off x="3869356" y="6044665"/>
            <a:ext cx="70264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65F22334-F5FF-47AE-A5FF-CE30A2EC236D}"/>
              </a:ext>
            </a:extLst>
          </p:cNvPr>
          <p:cNvSpPr/>
          <p:nvPr/>
        </p:nvSpPr>
        <p:spPr>
          <a:xfrm>
            <a:off x="5168766" y="4504335"/>
            <a:ext cx="1800942" cy="369332"/>
          </a:xfrm>
          <a:prstGeom prst="rect">
            <a:avLst/>
          </a:prstGeom>
        </p:spPr>
        <p:txBody>
          <a:bodyPr wrap="none">
            <a:spAutoFit/>
          </a:bodyPr>
          <a:lstStyle/>
          <a:p>
            <a:r>
              <a:rPr lang="en-US" dirty="0"/>
              <a:t>“</a:t>
            </a:r>
            <a:r>
              <a:rPr lang="en-US" b="1" dirty="0" err="1"/>
              <a:t>leales</a:t>
            </a:r>
            <a:r>
              <a:rPr lang="en-US" b="1" dirty="0"/>
              <a:t> </a:t>
            </a:r>
            <a:r>
              <a:rPr lang="en-US" b="1" dirty="0" err="1"/>
              <a:t>servicios</a:t>
            </a:r>
            <a:r>
              <a:rPr lang="en-US" dirty="0"/>
              <a:t>”</a:t>
            </a:r>
          </a:p>
        </p:txBody>
      </p:sp>
    </p:spTree>
    <p:extLst>
      <p:ext uri="{BB962C8B-B14F-4D97-AF65-F5344CB8AC3E}">
        <p14:creationId xmlns:p14="http://schemas.microsoft.com/office/powerpoint/2010/main" val="1680069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02104DE-D2D5-0FF3-5636-629CD3CF8DAF}"/>
              </a:ext>
            </a:extLst>
          </p:cNvPr>
          <p:cNvSpPr txBox="1"/>
          <p:nvPr/>
        </p:nvSpPr>
        <p:spPr>
          <a:xfrm>
            <a:off x="253588" y="1028343"/>
            <a:ext cx="8636823" cy="5262979"/>
          </a:xfrm>
          <a:prstGeom prst="rect">
            <a:avLst/>
          </a:prstGeom>
          <a:noFill/>
          <a:ln>
            <a:solidFill>
              <a:srgbClr val="00B050"/>
            </a:solidFill>
          </a:ln>
        </p:spPr>
        <p:txBody>
          <a:bodyPr wrap="square" rtlCol="0">
            <a:spAutoFit/>
          </a:bodyPr>
          <a:lstStyle/>
          <a:p>
            <a:pPr algn="ctr"/>
            <a:r>
              <a:rPr lang="ro-RO" sz="2800" b="1" dirty="0"/>
              <a:t>CIERRE PRELIMINAR</a:t>
            </a:r>
          </a:p>
          <a:p>
            <a:endParaRPr lang="ro-RO" sz="2800" b="1" dirty="0"/>
          </a:p>
          <a:p>
            <a:endParaRPr lang="ro-RO" sz="3200" b="1" dirty="0"/>
          </a:p>
          <a:p>
            <a:pPr algn="just"/>
            <a:r>
              <a:rPr lang="en-US" sz="3200" dirty="0" err="1"/>
              <a:t>Adquirir</a:t>
            </a:r>
            <a:r>
              <a:rPr lang="en-US" sz="3200" dirty="0"/>
              <a:t> la </a:t>
            </a:r>
            <a:r>
              <a:rPr lang="en-US" sz="3200" dirty="0" err="1"/>
              <a:t>libertad</a:t>
            </a:r>
            <a:r>
              <a:rPr lang="en-US" sz="3200" dirty="0"/>
              <a:t> </a:t>
            </a:r>
            <a:r>
              <a:rPr lang="en-US" sz="3200" dirty="0" err="1"/>
              <a:t>por</a:t>
            </a:r>
            <a:r>
              <a:rPr lang="en-US" sz="3200" dirty="0"/>
              <a:t> medio de </a:t>
            </a:r>
            <a:r>
              <a:rPr lang="en-US" sz="3200" dirty="0" err="1"/>
              <a:t>una</a:t>
            </a:r>
            <a:r>
              <a:rPr lang="en-US" sz="3200" dirty="0"/>
              <a:t> </a:t>
            </a:r>
            <a:r>
              <a:rPr lang="en-US" sz="3200" dirty="0" err="1"/>
              <a:t>deuda</a:t>
            </a:r>
            <a:r>
              <a:rPr lang="en-US" sz="3200" dirty="0"/>
              <a:t> </a:t>
            </a:r>
            <a:r>
              <a:rPr lang="en-US" sz="3200" dirty="0" err="1"/>
              <a:t>estuvo</a:t>
            </a:r>
            <a:r>
              <a:rPr lang="en-US" sz="3200" dirty="0"/>
              <a:t> </a:t>
            </a:r>
            <a:r>
              <a:rPr lang="en-US" sz="3200" dirty="0" err="1"/>
              <a:t>tensionada</a:t>
            </a:r>
            <a:r>
              <a:rPr lang="en-US" sz="3200" dirty="0"/>
              <a:t> </a:t>
            </a:r>
            <a:r>
              <a:rPr lang="en-US" sz="3200" dirty="0" err="1"/>
              <a:t>por</a:t>
            </a:r>
            <a:r>
              <a:rPr lang="en-US" sz="3200" dirty="0"/>
              <a:t> las </a:t>
            </a:r>
            <a:r>
              <a:rPr lang="en-US" sz="3200" dirty="0" err="1"/>
              <a:t>formas</a:t>
            </a:r>
            <a:r>
              <a:rPr lang="en-US" sz="3200" dirty="0"/>
              <a:t> de </a:t>
            </a:r>
            <a:r>
              <a:rPr lang="en-US" sz="3200" dirty="0" err="1"/>
              <a:t>comprensión</a:t>
            </a:r>
            <a:r>
              <a:rPr lang="en-US" sz="3200" dirty="0"/>
              <a:t> del </a:t>
            </a:r>
            <a:r>
              <a:rPr lang="en-US" sz="3200" dirty="0" err="1"/>
              <a:t>trabajo</a:t>
            </a:r>
            <a:r>
              <a:rPr lang="en-US" sz="3200" dirty="0"/>
              <a:t> de las </a:t>
            </a:r>
            <a:r>
              <a:rPr lang="en-US" sz="3200" dirty="0" err="1"/>
              <a:t>mujeres</a:t>
            </a:r>
            <a:r>
              <a:rPr lang="en-US" sz="3200" dirty="0"/>
              <a:t> </a:t>
            </a:r>
            <a:r>
              <a:rPr lang="en-US" sz="3200" dirty="0" err="1"/>
              <a:t>esclavizadas</a:t>
            </a:r>
            <a:r>
              <a:rPr lang="en-US" sz="3200" dirty="0"/>
              <a:t> </a:t>
            </a:r>
            <a:r>
              <a:rPr lang="en-US" sz="3200" dirty="0" err="1"/>
              <a:t>pues</a:t>
            </a:r>
            <a:r>
              <a:rPr lang="en-US" sz="3200" dirty="0"/>
              <a:t> </a:t>
            </a:r>
            <a:r>
              <a:rPr lang="en-US" sz="3200" dirty="0" err="1"/>
              <a:t>implicó</a:t>
            </a:r>
            <a:r>
              <a:rPr lang="en-US" sz="3200" dirty="0"/>
              <a:t> </a:t>
            </a:r>
            <a:r>
              <a:rPr lang="en-US" sz="3200" dirty="0" err="1"/>
              <a:t>una</a:t>
            </a:r>
            <a:r>
              <a:rPr lang="en-US" sz="3200" dirty="0"/>
              <a:t> </a:t>
            </a:r>
            <a:r>
              <a:rPr lang="en-US" sz="3200" dirty="0" err="1"/>
              <a:t>negociación</a:t>
            </a:r>
            <a:r>
              <a:rPr lang="en-US" sz="3200" dirty="0"/>
              <a:t> de </a:t>
            </a:r>
            <a:r>
              <a:rPr lang="en-US" sz="3200" dirty="0" err="1"/>
              <a:t>sentidos</a:t>
            </a:r>
            <a:r>
              <a:rPr lang="en-US" sz="3200" dirty="0"/>
              <a:t>, </a:t>
            </a:r>
            <a:r>
              <a:rPr lang="en-US" sz="3200" dirty="0" err="1"/>
              <a:t>prácticas</a:t>
            </a:r>
            <a:r>
              <a:rPr lang="en-US" sz="3200" dirty="0"/>
              <a:t> y </a:t>
            </a:r>
            <a:r>
              <a:rPr lang="en-US" sz="3200" dirty="0" err="1"/>
              <a:t>relaciones</a:t>
            </a:r>
            <a:r>
              <a:rPr lang="en-US" sz="3200" dirty="0"/>
              <a:t> del </a:t>
            </a:r>
            <a:r>
              <a:rPr lang="en-US" sz="3200" dirty="0" err="1"/>
              <a:t>trabajo</a:t>
            </a:r>
            <a:r>
              <a:rPr lang="en-US" sz="3200" dirty="0"/>
              <a:t> </a:t>
            </a:r>
            <a:r>
              <a:rPr lang="en-US" sz="3200" dirty="0" err="1"/>
              <a:t>doméstico</a:t>
            </a:r>
            <a:r>
              <a:rPr lang="en-US" sz="3200" dirty="0"/>
              <a:t>-labor </a:t>
            </a:r>
            <a:r>
              <a:rPr lang="en-US" sz="3200" dirty="0" err="1"/>
              <a:t>afectiva</a:t>
            </a:r>
            <a:r>
              <a:rPr lang="en-US" sz="3200" dirty="0"/>
              <a:t> que a </a:t>
            </a:r>
            <a:r>
              <a:rPr lang="en-US" sz="3200" dirty="0" err="1"/>
              <a:t>su</a:t>
            </a:r>
            <a:r>
              <a:rPr lang="en-US" sz="3200" dirty="0"/>
              <a:t> </a:t>
            </a:r>
            <a:r>
              <a:rPr lang="en-US" sz="3200" dirty="0" err="1"/>
              <a:t>vez</a:t>
            </a:r>
            <a:r>
              <a:rPr lang="en-US" sz="3200" dirty="0"/>
              <a:t> </a:t>
            </a:r>
            <a:r>
              <a:rPr lang="en-US" sz="3200" dirty="0" err="1"/>
              <a:t>evidencia</a:t>
            </a:r>
            <a:r>
              <a:rPr lang="en-US" sz="3200" dirty="0"/>
              <a:t> </a:t>
            </a:r>
            <a:r>
              <a:rPr lang="en-US" sz="3200" dirty="0" err="1"/>
              <a:t>el</a:t>
            </a:r>
            <a:r>
              <a:rPr lang="en-US" sz="3200" dirty="0"/>
              <a:t> </a:t>
            </a:r>
            <a:r>
              <a:rPr lang="en-US" sz="3200" i="1" dirty="0"/>
              <a:t>continuum</a:t>
            </a:r>
            <a:r>
              <a:rPr lang="en-US" sz="3200" dirty="0"/>
              <a:t> de la </a:t>
            </a:r>
            <a:r>
              <a:rPr lang="en-US" sz="3200" dirty="0" err="1"/>
              <a:t>esclavitud</a:t>
            </a:r>
            <a:r>
              <a:rPr lang="en-US" sz="3200" dirty="0"/>
              <a:t>.</a:t>
            </a:r>
          </a:p>
          <a:p>
            <a:pPr algn="just"/>
            <a:endParaRPr lang="ro-RO" sz="2400" dirty="0"/>
          </a:p>
        </p:txBody>
      </p:sp>
    </p:spTree>
    <p:extLst>
      <p:ext uri="{BB962C8B-B14F-4D97-AF65-F5344CB8AC3E}">
        <p14:creationId xmlns:p14="http://schemas.microsoft.com/office/powerpoint/2010/main" val="2632184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600" y="304800"/>
            <a:ext cx="8940800" cy="6248399"/>
          </a:xfrm>
          <a:solidFill>
            <a:schemeClr val="accent2"/>
          </a:solidFill>
          <a:ln w="19050">
            <a:solidFill>
              <a:schemeClr val="accent5">
                <a:lumMod val="75000"/>
              </a:schemeClr>
            </a:solidFill>
          </a:ln>
        </p:spPr>
        <p:txBody>
          <a:bodyPr>
            <a:normAutofit fontScale="90000"/>
          </a:bodyPr>
          <a:lstStyle/>
          <a:p>
            <a:pPr algn="l"/>
            <a:br>
              <a:rPr lang="es-ES" b="1" dirty="0"/>
            </a:br>
            <a:r>
              <a:rPr lang="es-ES" b="1" dirty="0"/>
              <a:t>A. ESCLAVITUD-LIBERTAD</a:t>
            </a:r>
            <a:br>
              <a:rPr lang="es-ES" b="1" dirty="0"/>
            </a:br>
            <a:br>
              <a:rPr lang="es-ES" b="1" dirty="0"/>
            </a:br>
            <a:r>
              <a:rPr lang="es-ES" b="1" dirty="0"/>
              <a:t>2.USOS DE LA JUSTICIA</a:t>
            </a:r>
            <a:br>
              <a:rPr lang="es-ES" i="1" dirty="0"/>
            </a:br>
            <a:r>
              <a:rPr lang="es-ES" sz="3100" dirty="0">
                <a:latin typeface="Arial" panose="020B0604020202020204" pitchFamily="34" charset="0"/>
                <a:cs typeface="Arial" panose="020B0604020202020204" pitchFamily="34" charset="0"/>
              </a:rPr>
              <a:t>Demandas judiciales por libertad de mujeres esclavizadas</a:t>
            </a:r>
            <a:br>
              <a:rPr lang="es-ES" sz="3100" dirty="0">
                <a:latin typeface="Arial" panose="020B0604020202020204" pitchFamily="34" charset="0"/>
                <a:cs typeface="Arial" panose="020B0604020202020204" pitchFamily="34" charset="0"/>
              </a:rPr>
            </a:br>
            <a:r>
              <a:rPr lang="es-ES" b="1" dirty="0"/>
              <a:t>ESCLAVITUDES TRANSITORIAS=</a:t>
            </a:r>
            <a:br>
              <a:rPr lang="es-ES" b="1" dirty="0"/>
            </a:br>
            <a:r>
              <a:rPr lang="es-ES" b="1" dirty="0"/>
              <a:t>NATURALEZA LIBRE POR RAZON DE ORIGEN: LAS TENSIONES DEL </a:t>
            </a:r>
            <a:r>
              <a:rPr lang="es-ES" b="1" i="1" dirty="0"/>
              <a:t>PARTUS SEQUITUR VENTREM</a:t>
            </a:r>
            <a:endParaRPr lang="es-ES" dirty="0"/>
          </a:p>
        </p:txBody>
      </p:sp>
    </p:spTree>
    <p:extLst>
      <p:ext uri="{BB962C8B-B14F-4D97-AF65-F5344CB8AC3E}">
        <p14:creationId xmlns:p14="http://schemas.microsoft.com/office/powerpoint/2010/main" val="892571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97158" y="334211"/>
            <a:ext cx="5146842" cy="848962"/>
          </a:xfrm>
        </p:spPr>
        <p:txBody>
          <a:bodyPr>
            <a:normAutofit fontScale="90000"/>
          </a:bodyPr>
          <a:lstStyle/>
          <a:p>
            <a:pPr algn="l"/>
            <a:r>
              <a:rPr lang="es-ES" sz="1800" b="1" dirty="0"/>
              <a:t> </a:t>
            </a:r>
            <a:r>
              <a:rPr lang="es-CL" sz="1800" b="1" dirty="0"/>
              <a:t>-Los casos de Beatriz y Francisca</a:t>
            </a:r>
            <a:br>
              <a:rPr lang="es-CL" sz="1800" b="1" dirty="0"/>
            </a:br>
            <a:br>
              <a:rPr lang="es-CL" sz="1800" dirty="0"/>
            </a:br>
            <a:r>
              <a:rPr lang="es-CL" sz="1800" dirty="0"/>
              <a:t>·¿</a:t>
            </a:r>
            <a:r>
              <a:rPr lang="es-CL" sz="1800" dirty="0" err="1"/>
              <a:t>Chiguatacun</a:t>
            </a:r>
            <a:r>
              <a:rPr lang="es-CL" sz="1800" dirty="0"/>
              <a:t>, india auca, o </a:t>
            </a:r>
            <a:r>
              <a:rPr lang="es-CL" sz="1800" dirty="0" err="1"/>
              <a:t>Ñaguilpi</a:t>
            </a:r>
            <a:r>
              <a:rPr lang="es-CL" sz="1800" dirty="0"/>
              <a:t> india libre?: Los nombres de Francisca</a:t>
            </a:r>
            <a:br>
              <a:rPr lang="es-CL" sz="1800" dirty="0"/>
            </a:br>
            <a:endParaRPr lang="es-ES" sz="1800" b="1" dirty="0"/>
          </a:p>
        </p:txBody>
      </p:sp>
      <p:pic>
        <p:nvPicPr>
          <p:cNvPr id="4" name="Imagen 3" descr="SAM_1636.JPG"/>
          <p:cNvPicPr>
            <a:picLocks noChangeAspect="1"/>
          </p:cNvPicPr>
          <p:nvPr/>
        </p:nvPicPr>
        <p:blipFill rotWithShape="1">
          <a:blip r:embed="rId2">
            <a:extLst>
              <a:ext uri="{28A0092B-C50C-407E-A947-70E740481C1C}">
                <a14:useLocalDpi xmlns:a14="http://schemas.microsoft.com/office/drawing/2010/main" val="0"/>
              </a:ext>
            </a:extLst>
          </a:blip>
          <a:srcRect l="16895" r="5393" b="4873"/>
          <a:stretch/>
        </p:blipFill>
        <p:spPr>
          <a:xfrm>
            <a:off x="0" y="0"/>
            <a:ext cx="3997158" cy="6523789"/>
          </a:xfrm>
          <a:prstGeom prst="rect">
            <a:avLst/>
          </a:prstGeom>
        </p:spPr>
      </p:pic>
      <p:sp>
        <p:nvSpPr>
          <p:cNvPr id="5" name="Rectángulo 4"/>
          <p:cNvSpPr/>
          <p:nvPr/>
        </p:nvSpPr>
        <p:spPr>
          <a:xfrm>
            <a:off x="4114466" y="1476424"/>
            <a:ext cx="4912226" cy="4216539"/>
          </a:xfrm>
          <a:prstGeom prst="rect">
            <a:avLst/>
          </a:prstGeom>
        </p:spPr>
        <p:txBody>
          <a:bodyPr wrap="square">
            <a:spAutoFit/>
          </a:bodyPr>
          <a:lstStyle/>
          <a:p>
            <a:r>
              <a:rPr lang="es-ES_tradnl" sz="1600" dirty="0"/>
              <a:t>“El </a:t>
            </a:r>
            <a:r>
              <a:rPr lang="es-ES_tradnl" sz="1600" dirty="0" err="1"/>
              <a:t>capitan</a:t>
            </a:r>
            <a:r>
              <a:rPr lang="es-ES_tradnl" sz="1600" dirty="0"/>
              <a:t> don Diego de la Lastra alguacil Mayor y defensor de los naturales digo que </a:t>
            </a:r>
            <a:r>
              <a:rPr lang="es-ES_tradnl" sz="1600" b="1" dirty="0" err="1"/>
              <a:t>Beatris</a:t>
            </a:r>
            <a:r>
              <a:rPr lang="es-ES_tradnl" sz="1600" b="1" dirty="0"/>
              <a:t> </a:t>
            </a:r>
            <a:r>
              <a:rPr lang="es-ES_tradnl" sz="1600" b="1" dirty="0" err="1"/>
              <a:t>sanba</a:t>
            </a:r>
            <a:r>
              <a:rPr lang="es-ES_tradnl" sz="1600" b="1" dirty="0"/>
              <a:t> </a:t>
            </a:r>
            <a:r>
              <a:rPr lang="es-ES_tradnl" sz="1600" dirty="0"/>
              <a:t>me a informado que </a:t>
            </a:r>
            <a:r>
              <a:rPr lang="es-ES_tradnl" sz="1600" b="1" dirty="0"/>
              <a:t>su madre se llamaba Francisca ya difunta y que era india de </a:t>
            </a:r>
            <a:r>
              <a:rPr lang="es-ES_tradnl" sz="1600" b="1" dirty="0" err="1"/>
              <a:t>serbidumbre</a:t>
            </a:r>
            <a:r>
              <a:rPr lang="es-ES_tradnl" sz="1600" dirty="0"/>
              <a:t> porque</a:t>
            </a:r>
            <a:r>
              <a:rPr lang="es-ES_tradnl" sz="1600" b="1" dirty="0"/>
              <a:t> la trajeron pequeña de su tierra</a:t>
            </a:r>
            <a:r>
              <a:rPr lang="es-ES_tradnl" sz="1600" dirty="0"/>
              <a:t> y ahora dice que el </a:t>
            </a:r>
            <a:r>
              <a:rPr lang="es-ES_tradnl" sz="1600" dirty="0" err="1"/>
              <a:t>capitan</a:t>
            </a:r>
            <a:r>
              <a:rPr lang="es-ES_tradnl" sz="1600" dirty="0"/>
              <a:t> </a:t>
            </a:r>
            <a:r>
              <a:rPr lang="es-ES_tradnl" sz="1600" b="1" dirty="0"/>
              <a:t>don Antonio </a:t>
            </a:r>
            <a:r>
              <a:rPr lang="es-ES_tradnl" sz="1600" b="1" dirty="0" err="1"/>
              <a:t>Sagredo</a:t>
            </a:r>
            <a:r>
              <a:rPr lang="es-ES_tradnl" sz="1600" b="1" dirty="0"/>
              <a:t> le a dicho que la tiene por esclava siendo libre </a:t>
            </a:r>
            <a:r>
              <a:rPr lang="es-ES_tradnl" sz="1600" dirty="0"/>
              <a:t>y [</a:t>
            </a:r>
            <a:r>
              <a:rPr lang="es-ES_tradnl" sz="1600" dirty="0" err="1"/>
              <a:t>asi</a:t>
            </a:r>
            <a:r>
              <a:rPr lang="es-ES_tradnl" sz="1600" dirty="0"/>
              <a:t>] se a de </a:t>
            </a:r>
            <a:r>
              <a:rPr lang="es-ES_tradnl" sz="1600" dirty="0" err="1"/>
              <a:t>serbir</a:t>
            </a:r>
            <a:r>
              <a:rPr lang="es-ES_tradnl" sz="1600" dirty="0"/>
              <a:t> vuestra merced de mandar se le [no]</a:t>
            </a:r>
            <a:r>
              <a:rPr lang="es-ES_tradnl" sz="1600" dirty="0" err="1"/>
              <a:t>tifique</a:t>
            </a:r>
            <a:r>
              <a:rPr lang="es-ES_tradnl" sz="1600" dirty="0"/>
              <a:t> al dicho </a:t>
            </a:r>
            <a:r>
              <a:rPr lang="es-ES_tradnl" sz="1600" dirty="0" err="1"/>
              <a:t>capitan</a:t>
            </a:r>
            <a:r>
              <a:rPr lang="es-ES_tradnl" sz="1600" dirty="0"/>
              <a:t> don Antonio dentro de segundo </a:t>
            </a:r>
            <a:r>
              <a:rPr lang="es-ES_tradnl" sz="1600" dirty="0" err="1"/>
              <a:t>dia</a:t>
            </a:r>
            <a:r>
              <a:rPr lang="es-ES_tradnl" sz="1600" dirty="0"/>
              <a:t> </a:t>
            </a:r>
            <a:r>
              <a:rPr lang="es-ES_tradnl" sz="1600" b="1" dirty="0">
                <a:solidFill>
                  <a:srgbClr val="C00000"/>
                </a:solidFill>
              </a:rPr>
              <a:t>presente la esclavitud y los </a:t>
            </a:r>
            <a:r>
              <a:rPr lang="es-ES_tradnl" sz="1600" b="1" dirty="0" err="1">
                <a:solidFill>
                  <a:srgbClr val="C00000"/>
                </a:solidFill>
              </a:rPr>
              <a:t>demas</a:t>
            </a:r>
            <a:r>
              <a:rPr lang="es-ES_tradnl" sz="1600" b="1" dirty="0">
                <a:solidFill>
                  <a:srgbClr val="C00000"/>
                </a:solidFill>
              </a:rPr>
              <a:t> </a:t>
            </a:r>
            <a:r>
              <a:rPr lang="es-ES_tradnl" sz="1600" b="1" dirty="0" err="1">
                <a:solidFill>
                  <a:srgbClr val="C00000"/>
                </a:solidFill>
              </a:rPr>
              <a:t>estrumentos</a:t>
            </a:r>
            <a:r>
              <a:rPr lang="es-ES_tradnl" sz="1600" b="1" dirty="0">
                <a:solidFill>
                  <a:srgbClr val="C00000"/>
                </a:solidFill>
              </a:rPr>
              <a:t> por donde dice que la dicha india francisca fue su esclava </a:t>
            </a:r>
            <a:r>
              <a:rPr lang="es-ES_tradnl" sz="1600" b="1" dirty="0"/>
              <a:t>y no lo presentando </a:t>
            </a:r>
            <a:r>
              <a:rPr lang="es-ES_tradnl" sz="1600" dirty="0"/>
              <a:t>dentro del dicho termino se a de servir vuestra merced de </a:t>
            </a:r>
            <a:r>
              <a:rPr lang="es-ES_tradnl" sz="1600" b="1" dirty="0"/>
              <a:t>mandar dar por libre a la dicha mi parte</a:t>
            </a:r>
            <a:endParaRPr lang="es-CL" sz="1600" b="1" dirty="0"/>
          </a:p>
          <a:p>
            <a:r>
              <a:rPr lang="es-ES_tradnl" sz="1600" dirty="0"/>
              <a:t>A vuestra merced pido y suplico </a:t>
            </a:r>
            <a:r>
              <a:rPr lang="es-ES_tradnl" sz="1600" dirty="0" err="1"/>
              <a:t>asi</a:t>
            </a:r>
            <a:r>
              <a:rPr lang="es-ES_tradnl" sz="1600" dirty="0"/>
              <a:t> lo provea y mande pido Justicia y en lo necesario [...]”</a:t>
            </a:r>
          </a:p>
          <a:p>
            <a:r>
              <a:rPr lang="es-ES_tradnl" sz="1400" dirty="0" err="1"/>
              <a:t>ANHCh</a:t>
            </a:r>
            <a:r>
              <a:rPr lang="es-ES_tradnl" sz="1400" dirty="0"/>
              <a:t>, Fondo Real Audiencia</a:t>
            </a:r>
            <a:r>
              <a:rPr lang="es-CL" sz="1400" dirty="0"/>
              <a:t>, </a:t>
            </a:r>
            <a:r>
              <a:rPr lang="es-ES_tradnl" sz="1400" dirty="0"/>
              <a:t>Vol. 1822, Fojas 51 a 154v/Pieza 2.</a:t>
            </a:r>
            <a:r>
              <a:rPr lang="es-CL" sz="1400" dirty="0"/>
              <a:t> </a:t>
            </a:r>
            <a:r>
              <a:rPr lang="es-ES_tradnl" sz="1400" dirty="0"/>
              <a:t>Años: 1675-1695</a:t>
            </a:r>
            <a:r>
              <a:rPr lang="es-CL" sz="1400" dirty="0"/>
              <a:t> (litigio dura 20 años)</a:t>
            </a:r>
          </a:p>
        </p:txBody>
      </p:sp>
    </p:spTree>
    <p:extLst>
      <p:ext uri="{BB962C8B-B14F-4D97-AF65-F5344CB8AC3E}">
        <p14:creationId xmlns:p14="http://schemas.microsoft.com/office/powerpoint/2010/main" val="3223342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0490" y="1108710"/>
            <a:ext cx="5223510" cy="4514850"/>
          </a:xfrm>
        </p:spPr>
        <p:txBody>
          <a:bodyPr>
            <a:noAutofit/>
          </a:bodyPr>
          <a:lstStyle/>
          <a:p>
            <a:pPr algn="l"/>
            <a:br>
              <a:rPr lang="es-ES" sz="1800" i="1" dirty="0"/>
            </a:br>
            <a:br>
              <a:rPr lang="es-ES" sz="1800" dirty="0"/>
            </a:br>
            <a:r>
              <a:rPr lang="es-CL" sz="1800" dirty="0"/>
              <a:t>·Tres calidades para Juana, “de los Naturales de este </a:t>
            </a:r>
            <a:r>
              <a:rPr lang="es-CL" sz="1800" dirty="0" err="1"/>
              <a:t>Reyno</a:t>
            </a:r>
            <a:r>
              <a:rPr lang="es-CL" sz="1800" dirty="0"/>
              <a:t> libre” </a:t>
            </a:r>
            <a:br>
              <a:rPr lang="es-CL" sz="1800" dirty="0"/>
            </a:br>
            <a:br>
              <a:rPr lang="es-CL" sz="1800" dirty="0"/>
            </a:br>
            <a:br>
              <a:rPr lang="es-ES" sz="1200" dirty="0"/>
            </a:br>
            <a:r>
              <a:rPr lang="en-US" sz="1400" dirty="0"/>
              <a:t>“... </a:t>
            </a:r>
            <a:r>
              <a:rPr lang="en-US" sz="1400" dirty="0" err="1"/>
              <a:t>Digo</a:t>
            </a:r>
            <a:r>
              <a:rPr lang="en-US" sz="1400" dirty="0"/>
              <a:t>: </a:t>
            </a:r>
            <a:r>
              <a:rPr lang="en-US" sz="1400" dirty="0" err="1"/>
              <a:t>Que</a:t>
            </a:r>
            <a:r>
              <a:rPr lang="en-US" sz="1400" dirty="0"/>
              <a:t> </a:t>
            </a:r>
            <a:r>
              <a:rPr lang="en-US" sz="1400" b="1" dirty="0"/>
              <a:t>la </a:t>
            </a:r>
            <a:r>
              <a:rPr lang="en-US" sz="1400" b="1" dirty="0" err="1"/>
              <a:t>expresada</a:t>
            </a:r>
            <a:r>
              <a:rPr lang="en-US" sz="1400" b="1" dirty="0"/>
              <a:t> Cartagena </a:t>
            </a:r>
            <a:r>
              <a:rPr lang="en-US" sz="1400" b="1" dirty="0" err="1"/>
              <a:t>fue</a:t>
            </a:r>
            <a:r>
              <a:rPr lang="en-US" sz="1400" b="1" dirty="0"/>
              <a:t> de los </a:t>
            </a:r>
            <a:r>
              <a:rPr lang="en-US" sz="1400" b="1" dirty="0" err="1"/>
              <a:t>Naturale</a:t>
            </a:r>
            <a:r>
              <a:rPr lang="en-US" sz="1400" b="1" dirty="0"/>
              <a:t> de </a:t>
            </a:r>
            <a:r>
              <a:rPr lang="en-US" sz="1400" b="1" dirty="0" err="1"/>
              <a:t>ese</a:t>
            </a:r>
            <a:r>
              <a:rPr lang="en-US" sz="1400" b="1" dirty="0"/>
              <a:t> </a:t>
            </a:r>
            <a:r>
              <a:rPr lang="en-US" sz="1400" b="1" dirty="0" err="1"/>
              <a:t>Reyno</a:t>
            </a:r>
            <a:r>
              <a:rPr lang="en-US" sz="1400" dirty="0"/>
              <a:t> </a:t>
            </a:r>
            <a:r>
              <a:rPr lang="en-US" sz="1400" dirty="0" err="1"/>
              <a:t>libre</a:t>
            </a:r>
            <a:r>
              <a:rPr lang="en-US" sz="1400" dirty="0"/>
              <a:t> y </a:t>
            </a:r>
            <a:r>
              <a:rPr lang="en-US" sz="1400" dirty="0" err="1"/>
              <a:t>como</a:t>
            </a:r>
            <a:r>
              <a:rPr lang="en-US" sz="1400" dirty="0"/>
              <a:t> a </a:t>
            </a:r>
            <a:r>
              <a:rPr lang="en-US" sz="1400" dirty="0" err="1"/>
              <a:t>tal</a:t>
            </a:r>
            <a:r>
              <a:rPr lang="en-US" sz="1400" dirty="0"/>
              <a:t> la </a:t>
            </a:r>
            <a:r>
              <a:rPr lang="en-US" sz="1400" dirty="0" err="1"/>
              <a:t>criò</a:t>
            </a:r>
            <a:r>
              <a:rPr lang="en-US" sz="1400" dirty="0"/>
              <a:t> Doña Maria Cartagena, y </a:t>
            </a:r>
            <a:r>
              <a:rPr lang="en-US" sz="1400" dirty="0" err="1"/>
              <a:t>mantuvo</a:t>
            </a:r>
            <a:r>
              <a:rPr lang="en-US" sz="1400" dirty="0"/>
              <a:t> en </a:t>
            </a:r>
            <a:r>
              <a:rPr lang="en-US" sz="1400" dirty="0" err="1"/>
              <a:t>su</a:t>
            </a:r>
            <a:r>
              <a:rPr lang="en-US" sz="1400" dirty="0"/>
              <a:t> casa, </a:t>
            </a:r>
            <a:r>
              <a:rPr lang="en-US" sz="1400" dirty="0" err="1"/>
              <a:t>quien</a:t>
            </a:r>
            <a:r>
              <a:rPr lang="en-US" sz="1400" dirty="0"/>
              <a:t> sin </a:t>
            </a:r>
            <a:r>
              <a:rPr lang="en-US" sz="1400" dirty="0" err="1"/>
              <a:t>alguno</a:t>
            </a:r>
            <a:r>
              <a:rPr lang="en-US" sz="1400" dirty="0"/>
              <a:t> </a:t>
            </a:r>
            <a:r>
              <a:rPr lang="en-US" sz="1400" dirty="0" err="1"/>
              <a:t>otro</a:t>
            </a:r>
            <a:r>
              <a:rPr lang="en-US" sz="1400" dirty="0"/>
              <a:t> </a:t>
            </a:r>
            <a:r>
              <a:rPr lang="en-US" sz="1400" dirty="0" err="1"/>
              <a:t>Derecho</a:t>
            </a:r>
            <a:r>
              <a:rPr lang="en-US" sz="1400" dirty="0"/>
              <a:t> </a:t>
            </a:r>
            <a:r>
              <a:rPr lang="en-US" sz="1400" dirty="0" err="1"/>
              <a:t>abusando</a:t>
            </a:r>
            <a:r>
              <a:rPr lang="en-US" sz="1400" dirty="0"/>
              <a:t> de la </a:t>
            </a:r>
            <a:r>
              <a:rPr lang="en-US" sz="1400" dirty="0" err="1"/>
              <a:t>misera</a:t>
            </a:r>
            <a:r>
              <a:rPr lang="en-US" sz="1400" dirty="0"/>
              <a:t> </a:t>
            </a:r>
            <a:r>
              <a:rPr lang="en-US" sz="1400" dirty="0" err="1"/>
              <a:t>codicion</a:t>
            </a:r>
            <a:r>
              <a:rPr lang="en-US" sz="1400" dirty="0"/>
              <a:t> de </a:t>
            </a:r>
            <a:r>
              <a:rPr lang="en-US" sz="1400" dirty="0" err="1"/>
              <a:t>estos</a:t>
            </a:r>
            <a:r>
              <a:rPr lang="en-US" sz="1400" dirty="0"/>
              <a:t> </a:t>
            </a:r>
            <a:r>
              <a:rPr lang="en-US" sz="1400" dirty="0" err="1"/>
              <a:t>miserables</a:t>
            </a:r>
            <a:r>
              <a:rPr lang="en-US" sz="1400" dirty="0"/>
              <a:t> </a:t>
            </a:r>
            <a:r>
              <a:rPr lang="en-US" sz="1400" dirty="0" err="1"/>
              <a:t>que</a:t>
            </a:r>
            <a:r>
              <a:rPr lang="en-US" sz="1400" dirty="0"/>
              <a:t> se </a:t>
            </a:r>
            <a:r>
              <a:rPr lang="en-US" sz="1400" dirty="0" err="1"/>
              <a:t>hallavan</a:t>
            </a:r>
            <a:r>
              <a:rPr lang="en-US" sz="1400" dirty="0"/>
              <a:t> sin la </a:t>
            </a:r>
            <a:r>
              <a:rPr lang="en-US" sz="1400" dirty="0" err="1"/>
              <a:t>menor</a:t>
            </a:r>
            <a:r>
              <a:rPr lang="en-US" sz="1400" dirty="0"/>
              <a:t> </a:t>
            </a:r>
            <a:r>
              <a:rPr lang="en-US" sz="1400" dirty="0" err="1"/>
              <a:t>instruccion</a:t>
            </a:r>
            <a:r>
              <a:rPr lang="en-US" sz="1400" dirty="0"/>
              <a:t> </a:t>
            </a:r>
            <a:r>
              <a:rPr lang="en-US" sz="1400" dirty="0" err="1"/>
              <a:t>vendió</a:t>
            </a:r>
            <a:r>
              <a:rPr lang="en-US" sz="1400" dirty="0"/>
              <a:t> a </a:t>
            </a:r>
            <a:r>
              <a:rPr lang="en-US" sz="1400" dirty="0" err="1"/>
              <a:t>todos</a:t>
            </a:r>
            <a:r>
              <a:rPr lang="en-US" sz="1400" dirty="0"/>
              <a:t> </a:t>
            </a:r>
            <a:r>
              <a:rPr lang="en-US" sz="1400" dirty="0" err="1"/>
              <a:t>sus</a:t>
            </a:r>
            <a:r>
              <a:rPr lang="en-US" sz="1400" dirty="0"/>
              <a:t> </a:t>
            </a:r>
            <a:r>
              <a:rPr lang="en-US" sz="1400" dirty="0" err="1"/>
              <a:t>hijos</a:t>
            </a:r>
            <a:r>
              <a:rPr lang="en-US" sz="1400" dirty="0"/>
              <a:t> a </a:t>
            </a:r>
            <a:r>
              <a:rPr lang="en-US" sz="1400" dirty="0" err="1"/>
              <a:t>diversos</a:t>
            </a:r>
            <a:r>
              <a:rPr lang="en-US" sz="1400" dirty="0"/>
              <a:t> Amos, </a:t>
            </a:r>
            <a:r>
              <a:rPr lang="en-US" sz="1400" dirty="0" err="1"/>
              <a:t>quienes</a:t>
            </a:r>
            <a:r>
              <a:rPr lang="en-US" sz="1400" dirty="0"/>
              <a:t> sin </a:t>
            </a:r>
            <a:r>
              <a:rPr lang="en-US" sz="1400" dirty="0" err="1"/>
              <a:t>constarles</a:t>
            </a:r>
            <a:r>
              <a:rPr lang="en-US" sz="1400" dirty="0"/>
              <a:t> el </a:t>
            </a:r>
            <a:r>
              <a:rPr lang="en-US" sz="1400" dirty="0" err="1"/>
              <a:t>Derecho</a:t>
            </a:r>
            <a:r>
              <a:rPr lang="en-US" sz="1400" dirty="0"/>
              <a:t> </a:t>
            </a:r>
            <a:r>
              <a:rPr lang="en-US" sz="1400" dirty="0" err="1"/>
              <a:t>que</a:t>
            </a:r>
            <a:r>
              <a:rPr lang="en-US" sz="1400" dirty="0"/>
              <a:t> </a:t>
            </a:r>
            <a:r>
              <a:rPr lang="en-US" sz="1400" dirty="0" err="1"/>
              <a:t>tenia</a:t>
            </a:r>
            <a:r>
              <a:rPr lang="en-US" sz="1400" dirty="0"/>
              <a:t> la </a:t>
            </a:r>
            <a:r>
              <a:rPr lang="en-US" sz="1400" dirty="0" err="1"/>
              <a:t>expresada</a:t>
            </a:r>
            <a:r>
              <a:rPr lang="en-US" sz="1400" dirty="0"/>
              <a:t> Doña Maria, con </a:t>
            </a:r>
            <a:r>
              <a:rPr lang="en-US" sz="1400" dirty="0" err="1"/>
              <a:t>facilidad</a:t>
            </a:r>
            <a:r>
              <a:rPr lang="en-US" sz="1400" dirty="0"/>
              <a:t> </a:t>
            </a:r>
            <a:r>
              <a:rPr lang="en-US" sz="1400" dirty="0" err="1"/>
              <a:t>verificaron</a:t>
            </a:r>
            <a:r>
              <a:rPr lang="en-US" sz="1400" dirty="0"/>
              <a:t> tales </a:t>
            </a:r>
            <a:r>
              <a:rPr lang="en-US" sz="1400" dirty="0" err="1"/>
              <a:t>compras</a:t>
            </a:r>
            <a:r>
              <a:rPr lang="en-US" sz="1400" dirty="0"/>
              <a:t> no </a:t>
            </a:r>
            <a:r>
              <a:rPr lang="en-US" sz="1400" dirty="0" err="1"/>
              <a:t>dejando</a:t>
            </a:r>
            <a:r>
              <a:rPr lang="en-US" sz="1400" dirty="0"/>
              <a:t> de </a:t>
            </a:r>
            <a:r>
              <a:rPr lang="en-US" sz="1400" dirty="0" err="1"/>
              <a:t>concurrir</a:t>
            </a:r>
            <a:r>
              <a:rPr lang="en-US" sz="1400" dirty="0"/>
              <a:t> </a:t>
            </a:r>
            <a:r>
              <a:rPr lang="en-US" sz="1400" dirty="0" err="1"/>
              <a:t>igualmente</a:t>
            </a:r>
            <a:r>
              <a:rPr lang="en-US" sz="1400" dirty="0"/>
              <a:t> en </a:t>
            </a:r>
            <a:r>
              <a:rPr lang="en-US" sz="1400" dirty="0" err="1"/>
              <a:t>estos</a:t>
            </a:r>
            <a:r>
              <a:rPr lang="en-US" sz="1400" dirty="0"/>
              <a:t> </a:t>
            </a:r>
            <a:r>
              <a:rPr lang="en-US" sz="1400" dirty="0" err="1"/>
              <a:t>una</a:t>
            </a:r>
            <a:r>
              <a:rPr lang="en-US" sz="1400" dirty="0"/>
              <a:t> mas </a:t>
            </a:r>
            <a:r>
              <a:rPr lang="en-US" sz="1400" dirty="0" err="1"/>
              <a:t>que</a:t>
            </a:r>
            <a:r>
              <a:rPr lang="en-US" sz="1400" dirty="0"/>
              <a:t> </a:t>
            </a:r>
            <a:r>
              <a:rPr lang="en-US" sz="1400" dirty="0" err="1"/>
              <a:t>deprabada</a:t>
            </a:r>
            <a:r>
              <a:rPr lang="en-US" sz="1400" dirty="0"/>
              <a:t> </a:t>
            </a:r>
            <a:r>
              <a:rPr lang="en-US" sz="1400" dirty="0" err="1"/>
              <a:t>malicia</a:t>
            </a:r>
            <a:r>
              <a:rPr lang="en-US" sz="1400" dirty="0"/>
              <a:t> </a:t>
            </a:r>
            <a:r>
              <a:rPr lang="en-US" sz="1400" dirty="0" err="1"/>
              <a:t>atendiendoa</a:t>
            </a:r>
            <a:r>
              <a:rPr lang="en-US" sz="1400" dirty="0"/>
              <a:t> </a:t>
            </a:r>
            <a:r>
              <a:rPr lang="en-US" sz="1400" dirty="0" err="1"/>
              <a:t>las</a:t>
            </a:r>
            <a:r>
              <a:rPr lang="en-US" sz="1400" dirty="0"/>
              <a:t> </a:t>
            </a:r>
            <a:r>
              <a:rPr lang="en-US" sz="1400" b="1" dirty="0" err="1"/>
              <a:t>cortas</a:t>
            </a:r>
            <a:r>
              <a:rPr lang="en-US" sz="1400" b="1" dirty="0"/>
              <a:t> </a:t>
            </a:r>
            <a:r>
              <a:rPr lang="en-US" sz="1400" b="1" dirty="0" err="1"/>
              <a:t>cantidades</a:t>
            </a:r>
            <a:r>
              <a:rPr lang="en-US" sz="1400" b="1" dirty="0"/>
              <a:t> </a:t>
            </a:r>
            <a:r>
              <a:rPr lang="en-US" sz="1400" b="1" dirty="0" err="1"/>
              <a:t>que</a:t>
            </a:r>
            <a:r>
              <a:rPr lang="en-US" sz="1400" b="1" dirty="0"/>
              <a:t> </a:t>
            </a:r>
            <a:r>
              <a:rPr lang="en-US" sz="1400" b="1" dirty="0" err="1"/>
              <a:t>pos</a:t>
            </a:r>
            <a:r>
              <a:rPr lang="en-US" sz="1400" b="1" dirty="0"/>
              <a:t> los </a:t>
            </a:r>
            <a:r>
              <a:rPr lang="en-US" sz="1400" b="1" dirty="0" err="1"/>
              <a:t>supuestos</a:t>
            </a:r>
            <a:r>
              <a:rPr lang="en-US" sz="1400" b="1" dirty="0"/>
              <a:t> </a:t>
            </a:r>
            <a:r>
              <a:rPr lang="en-US" sz="1400" b="1" dirty="0" err="1"/>
              <a:t>esclavos</a:t>
            </a:r>
            <a:r>
              <a:rPr lang="en-US" sz="1400" b="1" dirty="0"/>
              <a:t> </a:t>
            </a:r>
            <a:r>
              <a:rPr lang="en-US" sz="1400" b="1" dirty="0" err="1"/>
              <a:t>dieron</a:t>
            </a:r>
            <a:r>
              <a:rPr lang="en-US" sz="1400" dirty="0"/>
              <a:t> </a:t>
            </a:r>
            <a:r>
              <a:rPr lang="en-US" sz="1400" dirty="0" err="1"/>
              <a:t>pero</a:t>
            </a:r>
            <a:r>
              <a:rPr lang="en-US" sz="1400" dirty="0"/>
              <a:t> lo mas </a:t>
            </a:r>
            <a:r>
              <a:rPr lang="en-US" sz="1400" dirty="0" err="1"/>
              <a:t>és</a:t>
            </a:r>
            <a:r>
              <a:rPr lang="en-US" sz="1400" dirty="0"/>
              <a:t> </a:t>
            </a:r>
            <a:r>
              <a:rPr lang="en-US" sz="1400" dirty="0" err="1"/>
              <a:t>que</a:t>
            </a:r>
            <a:r>
              <a:rPr lang="en-US" sz="1400" dirty="0"/>
              <a:t> </a:t>
            </a:r>
            <a:r>
              <a:rPr lang="en-US" sz="1400" b="1" dirty="0" err="1"/>
              <a:t>siendo</a:t>
            </a:r>
            <a:r>
              <a:rPr lang="en-US" sz="1400" b="1" dirty="0"/>
              <a:t> </a:t>
            </a:r>
            <a:r>
              <a:rPr lang="en-US" sz="1400" b="1" dirty="0" err="1"/>
              <a:t>publico</a:t>
            </a:r>
            <a:r>
              <a:rPr lang="en-US" sz="1400" b="1" dirty="0"/>
              <a:t>, y </a:t>
            </a:r>
            <a:r>
              <a:rPr lang="en-US" sz="1400" b="1" dirty="0" err="1"/>
              <a:t>notorio</a:t>
            </a:r>
            <a:r>
              <a:rPr lang="en-US" sz="1400" b="1" dirty="0"/>
              <a:t> en </a:t>
            </a:r>
            <a:r>
              <a:rPr lang="en-US" sz="1400" b="1" dirty="0" err="1"/>
              <a:t>aquel</a:t>
            </a:r>
            <a:r>
              <a:rPr lang="en-US" sz="1400" b="1" dirty="0"/>
              <a:t> </a:t>
            </a:r>
            <a:r>
              <a:rPr lang="en-US" sz="1400" b="1" dirty="0" err="1"/>
              <a:t>lugar</a:t>
            </a:r>
            <a:r>
              <a:rPr lang="en-US" sz="1400" b="1" dirty="0"/>
              <a:t> de la </a:t>
            </a:r>
            <a:r>
              <a:rPr lang="en-US" sz="1400" b="1" dirty="0" err="1"/>
              <a:t>recidencia</a:t>
            </a:r>
            <a:r>
              <a:rPr lang="en-US" sz="1400" b="1" dirty="0"/>
              <a:t> de la </a:t>
            </a:r>
            <a:r>
              <a:rPr lang="en-US" sz="1400" b="1" dirty="0" err="1"/>
              <a:t>denominada</a:t>
            </a:r>
            <a:r>
              <a:rPr lang="en-US" sz="1400" b="1" dirty="0"/>
              <a:t> Juana el </a:t>
            </a:r>
            <a:r>
              <a:rPr lang="en-US" sz="1400" b="1" dirty="0" err="1"/>
              <a:t>estado</a:t>
            </a:r>
            <a:r>
              <a:rPr lang="en-US" sz="1400" b="1" dirty="0"/>
              <a:t> </a:t>
            </a:r>
            <a:r>
              <a:rPr lang="en-US" sz="1400" b="1" dirty="0" err="1"/>
              <a:t>libre</a:t>
            </a:r>
            <a:r>
              <a:rPr lang="en-US" sz="1400" b="1" dirty="0"/>
              <a:t> de </a:t>
            </a:r>
            <a:r>
              <a:rPr lang="en-US" sz="1400" b="1" dirty="0" err="1"/>
              <a:t>esta</a:t>
            </a:r>
            <a:r>
              <a:rPr lang="en-US" sz="1400" b="1" dirty="0"/>
              <a:t>, </a:t>
            </a:r>
            <a:r>
              <a:rPr lang="en-US" sz="1400" b="1" dirty="0" err="1"/>
              <a:t>es</a:t>
            </a:r>
            <a:r>
              <a:rPr lang="en-US" sz="1400" b="1" dirty="0"/>
              <a:t> </a:t>
            </a:r>
            <a:r>
              <a:rPr lang="en-US" sz="1400" b="1" dirty="0" err="1"/>
              <a:t>evidente</a:t>
            </a:r>
            <a:r>
              <a:rPr lang="en-US" sz="1400" b="1" dirty="0"/>
              <a:t> </a:t>
            </a:r>
            <a:r>
              <a:rPr lang="en-US" sz="1400" b="1" dirty="0" err="1"/>
              <a:t>que</a:t>
            </a:r>
            <a:r>
              <a:rPr lang="en-US" sz="1400" b="1" dirty="0"/>
              <a:t> </a:t>
            </a:r>
            <a:r>
              <a:rPr lang="en-US" sz="1400" b="1" dirty="0" err="1"/>
              <a:t>semejantes</a:t>
            </a:r>
            <a:r>
              <a:rPr lang="en-US" sz="1400" b="1" dirty="0"/>
              <a:t> </a:t>
            </a:r>
            <a:r>
              <a:rPr lang="en-US" sz="1400" b="1" dirty="0" err="1"/>
              <a:t>compras</a:t>
            </a:r>
            <a:r>
              <a:rPr lang="en-US" sz="1400" b="1" dirty="0"/>
              <a:t> </a:t>
            </a:r>
            <a:r>
              <a:rPr lang="en-US" sz="1400" b="1" dirty="0" err="1"/>
              <a:t>sucedieron</a:t>
            </a:r>
            <a:r>
              <a:rPr lang="en-US" sz="1400" b="1" dirty="0"/>
              <a:t> </a:t>
            </a:r>
            <a:r>
              <a:rPr lang="en-US" sz="1400" b="1" dirty="0" err="1"/>
              <a:t>maliciosamente</a:t>
            </a:r>
            <a:r>
              <a:rPr lang="en-US" sz="1400" b="1" dirty="0"/>
              <a:t>, y solo con la </a:t>
            </a:r>
            <a:r>
              <a:rPr lang="en-US" sz="1400" b="1" dirty="0" err="1"/>
              <a:t>perspectiva</a:t>
            </a:r>
            <a:r>
              <a:rPr lang="en-US" sz="1400" b="1" dirty="0"/>
              <a:t> de </a:t>
            </a:r>
            <a:r>
              <a:rPr lang="en-US" sz="1400" b="1" dirty="0" err="1"/>
              <a:t>revender</a:t>
            </a:r>
            <a:r>
              <a:rPr lang="en-US" sz="1400" dirty="0"/>
              <a:t> </a:t>
            </a:r>
            <a:r>
              <a:rPr lang="en-US" sz="1400" dirty="0" err="1"/>
              <a:t>à</a:t>
            </a:r>
            <a:r>
              <a:rPr lang="en-US" sz="1400" dirty="0"/>
              <a:t> </a:t>
            </a:r>
            <a:r>
              <a:rPr lang="en-US" sz="1400" dirty="0" err="1"/>
              <a:t>estos</a:t>
            </a:r>
            <a:r>
              <a:rPr lang="en-US" sz="1400" dirty="0"/>
              <a:t> </a:t>
            </a:r>
            <a:r>
              <a:rPr lang="en-US" sz="1400" dirty="0" err="1"/>
              <a:t>micerables</a:t>
            </a:r>
            <a:r>
              <a:rPr lang="en-US" sz="1400" dirty="0"/>
              <a:t>, y </a:t>
            </a:r>
            <a:r>
              <a:rPr lang="en-US" sz="1400" dirty="0" err="1"/>
              <a:t>utilizar</a:t>
            </a:r>
            <a:r>
              <a:rPr lang="en-US" sz="1400" dirty="0"/>
              <a:t> </a:t>
            </a:r>
            <a:r>
              <a:rPr lang="en-US" sz="1400" dirty="0" err="1"/>
              <a:t>algo</a:t>
            </a:r>
            <a:r>
              <a:rPr lang="en-US" sz="1400" dirty="0"/>
              <a:t> en </a:t>
            </a:r>
            <a:r>
              <a:rPr lang="en-US" sz="1400" dirty="0" err="1"/>
              <a:t>esta</a:t>
            </a:r>
            <a:r>
              <a:rPr lang="en-US" sz="1400" dirty="0"/>
              <a:t> </a:t>
            </a:r>
            <a:r>
              <a:rPr lang="en-US" sz="1400" dirty="0" err="1"/>
              <a:t>nego</a:t>
            </a:r>
            <a:r>
              <a:rPr lang="en-US" sz="1400" dirty="0"/>
              <a:t>[</a:t>
            </a:r>
            <a:r>
              <a:rPr lang="en-US" sz="1400" dirty="0" err="1"/>
              <a:t>cia</a:t>
            </a:r>
            <a:r>
              <a:rPr lang="en-US" sz="1400" dirty="0"/>
              <a:t>?]</a:t>
            </a:r>
            <a:r>
              <a:rPr lang="en-US" sz="1400" dirty="0" err="1"/>
              <a:t>cion</a:t>
            </a:r>
            <a:r>
              <a:rPr lang="en-US" sz="1400" dirty="0"/>
              <a:t> ; </a:t>
            </a:r>
            <a:r>
              <a:rPr lang="en-US" sz="1400" dirty="0" err="1"/>
              <a:t>por</a:t>
            </a:r>
            <a:r>
              <a:rPr lang="en-US" sz="1400" dirty="0"/>
              <a:t> lo </a:t>
            </a:r>
            <a:r>
              <a:rPr lang="en-US" sz="1400" dirty="0" err="1"/>
              <a:t>expuesto</a:t>
            </a:r>
            <a:r>
              <a:rPr lang="en-US" sz="1400" dirty="0"/>
              <a:t> se </a:t>
            </a:r>
            <a:r>
              <a:rPr lang="en-US" sz="1400" dirty="0" err="1"/>
              <a:t>comvence</a:t>
            </a:r>
            <a:r>
              <a:rPr lang="en-US" sz="1400" dirty="0"/>
              <a:t> la mala fee con </a:t>
            </a:r>
            <a:r>
              <a:rPr lang="en-US" sz="1400" dirty="0" err="1"/>
              <a:t>que</a:t>
            </a:r>
            <a:r>
              <a:rPr lang="en-US" sz="1400" dirty="0"/>
              <a:t> </a:t>
            </a:r>
            <a:r>
              <a:rPr lang="en-US" sz="1400" dirty="0" err="1"/>
              <a:t>procedio</a:t>
            </a:r>
            <a:r>
              <a:rPr lang="en-US" sz="1400" dirty="0"/>
              <a:t> la </a:t>
            </a:r>
            <a:r>
              <a:rPr lang="en-US" sz="1400" dirty="0" err="1"/>
              <a:t>suso</a:t>
            </a:r>
            <a:r>
              <a:rPr lang="en-US" sz="1400" dirty="0"/>
              <a:t> </a:t>
            </a:r>
            <a:r>
              <a:rPr lang="en-US" sz="1400" dirty="0" err="1"/>
              <a:t>dicha</a:t>
            </a:r>
            <a:r>
              <a:rPr lang="en-US" sz="1400" dirty="0"/>
              <a:t> Doña Maria, no </a:t>
            </a:r>
            <a:r>
              <a:rPr lang="en-US" sz="1400" dirty="0" err="1"/>
              <a:t>haviendo</a:t>
            </a:r>
            <a:r>
              <a:rPr lang="en-US" sz="1400" dirty="0"/>
              <a:t> </a:t>
            </a:r>
            <a:r>
              <a:rPr lang="en-US" sz="1400" dirty="0" err="1"/>
              <a:t>dejado</a:t>
            </a:r>
            <a:r>
              <a:rPr lang="en-US" sz="1400" dirty="0"/>
              <a:t> de </a:t>
            </a:r>
            <a:r>
              <a:rPr lang="en-US" sz="1400" dirty="0" err="1"/>
              <a:t>contribuir</a:t>
            </a:r>
            <a:r>
              <a:rPr lang="en-US" sz="1400" dirty="0"/>
              <a:t> </a:t>
            </a:r>
            <a:r>
              <a:rPr lang="en-US" sz="1400" dirty="0" err="1"/>
              <a:t>para</a:t>
            </a:r>
            <a:r>
              <a:rPr lang="en-US" sz="1400" dirty="0"/>
              <a:t> </a:t>
            </a:r>
            <a:r>
              <a:rPr lang="en-US" sz="1400" dirty="0" err="1"/>
              <a:t>esto</a:t>
            </a:r>
            <a:r>
              <a:rPr lang="en-US" sz="1400" dirty="0"/>
              <a:t> los </a:t>
            </a:r>
            <a:r>
              <a:rPr lang="en-US" sz="1400" dirty="0" err="1"/>
              <a:t>Yndividuos</a:t>
            </a:r>
            <a:r>
              <a:rPr lang="en-US" sz="1400" dirty="0"/>
              <a:t> con</a:t>
            </a:r>
            <a:r>
              <a:rPr lang="es-CL" sz="1400" dirty="0"/>
              <a:t> </a:t>
            </a:r>
            <a:r>
              <a:rPr lang="en-US" sz="1400" dirty="0" err="1"/>
              <a:t>quienes</a:t>
            </a:r>
            <a:r>
              <a:rPr lang="en-US" sz="1400" dirty="0"/>
              <a:t> se </a:t>
            </a:r>
            <a:r>
              <a:rPr lang="en-US" sz="1400" dirty="0" err="1"/>
              <a:t>verificaron</a:t>
            </a:r>
            <a:r>
              <a:rPr lang="en-US" sz="1400" dirty="0"/>
              <a:t> </a:t>
            </a:r>
            <a:r>
              <a:rPr lang="en-US" sz="1400" dirty="0" err="1"/>
              <a:t>aquellos</a:t>
            </a:r>
            <a:r>
              <a:rPr lang="en-US" sz="1400" dirty="0"/>
              <a:t> </a:t>
            </a:r>
            <a:r>
              <a:rPr lang="en-US" sz="1400" b="1" dirty="0" err="1"/>
              <a:t>dolosos</a:t>
            </a:r>
            <a:r>
              <a:rPr lang="en-US" sz="1400" b="1" dirty="0"/>
              <a:t> y </a:t>
            </a:r>
            <a:r>
              <a:rPr lang="en-US" sz="1400" b="1" dirty="0" err="1"/>
              <a:t>reprobados</a:t>
            </a:r>
            <a:r>
              <a:rPr lang="en-US" sz="1400" b="1" dirty="0"/>
              <a:t> </a:t>
            </a:r>
            <a:r>
              <a:rPr lang="en-US" sz="1400" b="1" dirty="0" err="1"/>
              <a:t>tratos</a:t>
            </a:r>
            <a:r>
              <a:rPr lang="en-US" sz="1400" dirty="0"/>
              <a:t>:…” </a:t>
            </a:r>
            <a:br>
              <a:rPr lang="en-US" sz="1400" dirty="0"/>
            </a:br>
            <a:r>
              <a:rPr lang="en-US" sz="1400" dirty="0" err="1"/>
              <a:t>ANHCh</a:t>
            </a:r>
            <a:r>
              <a:rPr lang="en-US" sz="1400" dirty="0"/>
              <a:t> RA vol, vol.1427, p.11, 1790-1793 </a:t>
            </a:r>
            <a:r>
              <a:rPr lang="es-CL" sz="1400" dirty="0"/>
              <a:t>El caso tiene dos piezas más, la última se extiende hasta 1802 (litiga por 12 años). </a:t>
            </a:r>
            <a:endParaRPr lang="es-ES" sz="1400" dirty="0"/>
          </a:p>
        </p:txBody>
      </p:sp>
      <p:pic>
        <p:nvPicPr>
          <p:cNvPr id="4" name="Marcador de contenido 3"/>
          <p:cNvPicPr>
            <a:picLocks noGrp="1" noChangeAspect="1"/>
          </p:cNvPicPr>
          <p:nvPr>
            <p:ph idx="1"/>
          </p:nvPr>
        </p:nvPicPr>
        <p:blipFill>
          <a:blip r:embed="rId2"/>
          <a:srcRect l="-71221" r="-71221"/>
          <a:stretch>
            <a:fillRect/>
          </a:stretch>
        </p:blipFill>
        <p:spPr>
          <a:xfrm>
            <a:off x="-2387600" y="406400"/>
            <a:ext cx="8928100" cy="6126163"/>
          </a:xfrm>
        </p:spPr>
      </p:pic>
    </p:spTree>
    <p:extLst>
      <p:ext uri="{BB962C8B-B14F-4D97-AF65-F5344CB8AC3E}">
        <p14:creationId xmlns:p14="http://schemas.microsoft.com/office/powerpoint/2010/main" val="2644512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6858001"/>
          </a:xfrm>
        </p:spPr>
        <p:txBody>
          <a:bodyPr>
            <a:normAutofit/>
          </a:bodyPr>
          <a:lstStyle/>
          <a:p>
            <a:pPr algn="l"/>
            <a:r>
              <a:rPr lang="es-ES" sz="1800" b="1" dirty="0"/>
              <a:t>INTERVENIR EL ARCHIVO COLONIAL: LAS DEMANDAS POR LIBERTAD DE MUJERES ESCLAVIZADAS </a:t>
            </a:r>
            <a:br>
              <a:rPr lang="es-ES" sz="1800" b="1" dirty="0"/>
            </a:br>
            <a:r>
              <a:rPr lang="es-ES" sz="1800" b="1" dirty="0"/>
              <a:t> </a:t>
            </a:r>
            <a:br>
              <a:rPr lang="es-ES" sz="1800" b="1" dirty="0"/>
            </a:br>
            <a:r>
              <a:rPr lang="es-ES" sz="1800" b="1" dirty="0"/>
              <a:t>-esclavitudes transitorias:</a:t>
            </a:r>
            <a:br>
              <a:rPr lang="es-ES" sz="1800" b="1" dirty="0"/>
            </a:br>
            <a:r>
              <a:rPr lang="es-ES" sz="1800" dirty="0"/>
              <a:t>naturaleza libre por razón de origen= las tensiones del </a:t>
            </a:r>
            <a:r>
              <a:rPr lang="es-ES" sz="1800" i="1" dirty="0" err="1"/>
              <a:t>partus</a:t>
            </a:r>
            <a:r>
              <a:rPr lang="es-ES" sz="1800" i="1" dirty="0"/>
              <a:t> </a:t>
            </a:r>
            <a:r>
              <a:rPr lang="es-ES" sz="1800" i="1" dirty="0" err="1"/>
              <a:t>sequitur</a:t>
            </a:r>
            <a:r>
              <a:rPr lang="es-ES" sz="1800" i="1" dirty="0"/>
              <a:t> </a:t>
            </a:r>
            <a:r>
              <a:rPr lang="es-ES" sz="1800" i="1" dirty="0" err="1"/>
              <a:t>ventrem</a:t>
            </a:r>
            <a:r>
              <a:rPr lang="es-ES" sz="1800" i="1" dirty="0"/>
              <a:t> </a:t>
            </a:r>
            <a:r>
              <a:rPr lang="es-ES" sz="1800" dirty="0"/>
              <a:t>y la inscripción de ascendencias maternas</a:t>
            </a:r>
            <a:br>
              <a:rPr lang="es-ES" sz="1800" b="1" dirty="0"/>
            </a:br>
            <a:br>
              <a:rPr lang="es-ES" sz="1800" b="1" dirty="0"/>
            </a:br>
            <a:r>
              <a:rPr lang="es-CL" sz="1800" b="1" dirty="0"/>
              <a:t>ARCHIVO PROPIO Y YUXTAPUESTO</a:t>
            </a:r>
            <a:br>
              <a:rPr lang="es-CL" sz="1800" b="1" dirty="0"/>
            </a:br>
            <a:br>
              <a:rPr lang="es-CL" sz="1800" b="1" dirty="0"/>
            </a:br>
            <a:r>
              <a:rPr lang="es-CL" sz="1800" b="1" dirty="0"/>
              <a:t>I.</a:t>
            </a:r>
            <a:r>
              <a:rPr lang="es-ES" sz="1800" b="1" dirty="0"/>
              <a:t>Tensionar la “</a:t>
            </a:r>
            <a:r>
              <a:rPr lang="es-ES" sz="1800" b="1" dirty="0" err="1"/>
              <a:t>colonialidad</a:t>
            </a:r>
            <a:r>
              <a:rPr lang="es-ES" sz="1800" b="1" dirty="0"/>
              <a:t> de género”: </a:t>
            </a:r>
            <a:r>
              <a:rPr lang="es-CL" sz="1800" b="1" dirty="0"/>
              <a:t>borradura legal, inscripción de una nueva </a:t>
            </a:r>
            <a:r>
              <a:rPr lang="es-CL" sz="1800" b="1" dirty="0" err="1"/>
              <a:t>genealogía</a:t>
            </a:r>
            <a:r>
              <a:rPr lang="es-ES" sz="1800" b="1" dirty="0"/>
              <a:t> en el archivo de/sobre mujeres esclavizadas </a:t>
            </a:r>
            <a:br>
              <a:rPr lang="es-ES" sz="1800" b="1" dirty="0"/>
            </a:br>
            <a:br>
              <a:rPr lang="es-ES" sz="1800" b="1" dirty="0"/>
            </a:br>
            <a:r>
              <a:rPr lang="es-ES" sz="1800" b="1" dirty="0"/>
              <a:t>-“</a:t>
            </a:r>
            <a:r>
              <a:rPr lang="es-ES" sz="1800" b="1" dirty="0" err="1"/>
              <a:t>colonialidad</a:t>
            </a:r>
            <a:r>
              <a:rPr lang="es-ES" sz="1800" b="1" dirty="0"/>
              <a:t> de género”: </a:t>
            </a:r>
            <a:r>
              <a:rPr lang="es-ES" sz="1800" dirty="0"/>
              <a:t>categoría propuesta por María Lugones: </a:t>
            </a:r>
            <a:r>
              <a:rPr lang="es-CL" sz="1800" dirty="0"/>
              <a:t> “no hay una </a:t>
            </a:r>
            <a:r>
              <a:rPr lang="es-CL" sz="1800" dirty="0" err="1"/>
              <a:t>separación</a:t>
            </a:r>
            <a:r>
              <a:rPr lang="es-CL" sz="1800" dirty="0"/>
              <a:t> de raza/</a:t>
            </a:r>
            <a:r>
              <a:rPr lang="es-CL" sz="1800" dirty="0" err="1"/>
              <a:t>género</a:t>
            </a:r>
            <a:r>
              <a:rPr lang="es-CL" sz="1800" dirty="0"/>
              <a:t>”, </a:t>
            </a:r>
            <a:r>
              <a:rPr lang="es-ES" sz="1800" dirty="0"/>
              <a:t>género y raza son un entramado o una fusión, por ende el género está “constituido por y constituyendo a la </a:t>
            </a:r>
            <a:r>
              <a:rPr lang="es-ES" sz="1800" dirty="0" err="1"/>
              <a:t>colonialidad</a:t>
            </a:r>
            <a:r>
              <a:rPr lang="es-ES" sz="1800" dirty="0"/>
              <a:t> del poder” (p.82)= </a:t>
            </a:r>
            <a:r>
              <a:rPr lang="es-ES" sz="1800" dirty="0" err="1"/>
              <a:t>colonialidad</a:t>
            </a:r>
            <a:r>
              <a:rPr lang="es-ES" sz="1800" dirty="0"/>
              <a:t> de género estructura todos los ámbitos de la vida.</a:t>
            </a:r>
            <a:br>
              <a:rPr lang="es-ES" sz="1800" dirty="0"/>
            </a:br>
            <a:r>
              <a:rPr lang="es-ES" sz="1800" dirty="0"/>
              <a:t>Las mujeres de color no son “mujeres” son </a:t>
            </a:r>
            <a:r>
              <a:rPr lang="es-ES" sz="1800" i="1" dirty="0"/>
              <a:t>mujeres negras, indias, mulatas</a:t>
            </a:r>
            <a:r>
              <a:rPr lang="es-ES" sz="1800" dirty="0"/>
              <a:t>, etc.</a:t>
            </a:r>
            <a:br>
              <a:rPr lang="es-ES" sz="1800" dirty="0"/>
            </a:br>
            <a:br>
              <a:rPr lang="es-ES" sz="1800" b="1" dirty="0"/>
            </a:br>
            <a:r>
              <a:rPr lang="es-ES" sz="1800" dirty="0"/>
              <a:t>-intervienen y evidencian la “</a:t>
            </a:r>
            <a:r>
              <a:rPr lang="es-ES" sz="1800" dirty="0" err="1"/>
              <a:t>colonialidad</a:t>
            </a:r>
            <a:r>
              <a:rPr lang="es-ES" sz="1800" dirty="0"/>
              <a:t> de género” (casos de Beatriz 1674 y Francisca Cartagena 1790)</a:t>
            </a:r>
            <a:br>
              <a:rPr lang="es-ES" sz="1800" dirty="0"/>
            </a:br>
            <a:br>
              <a:rPr lang="es-ES" sz="1800" dirty="0"/>
            </a:br>
            <a:br>
              <a:rPr lang="es-CL" sz="2000" i="1" dirty="0"/>
            </a:br>
            <a:endParaRPr lang="es-ES" sz="2000" b="1" dirty="0"/>
          </a:p>
        </p:txBody>
      </p:sp>
    </p:spTree>
    <p:extLst>
      <p:ext uri="{BB962C8B-B14F-4D97-AF65-F5344CB8AC3E}">
        <p14:creationId xmlns:p14="http://schemas.microsoft.com/office/powerpoint/2010/main" val="353668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9D484E7-2F39-40E9-7063-86699B439201}"/>
              </a:ext>
            </a:extLst>
          </p:cNvPr>
          <p:cNvSpPr txBox="1"/>
          <p:nvPr/>
        </p:nvSpPr>
        <p:spPr>
          <a:xfrm>
            <a:off x="1336446" y="111110"/>
            <a:ext cx="6617156" cy="523220"/>
          </a:xfrm>
          <a:prstGeom prst="rect">
            <a:avLst/>
          </a:prstGeom>
          <a:noFill/>
          <a:ln w="19050">
            <a:solidFill>
              <a:schemeClr val="tx1"/>
            </a:solidFill>
          </a:ln>
        </p:spPr>
        <p:txBody>
          <a:bodyPr wrap="square" rtlCol="0">
            <a:spAutoFit/>
          </a:bodyPr>
          <a:lstStyle/>
          <a:p>
            <a:r>
              <a:rPr lang="es-CL" sz="2800" b="1" dirty="0"/>
              <a:t>I n v e s t i g a c i o n e s esclavitud-libertad</a:t>
            </a:r>
          </a:p>
        </p:txBody>
      </p:sp>
      <p:sp>
        <p:nvSpPr>
          <p:cNvPr id="2" name="Título 1">
            <a:extLst>
              <a:ext uri="{FF2B5EF4-FFF2-40B4-BE49-F238E27FC236}">
                <a16:creationId xmlns:a16="http://schemas.microsoft.com/office/drawing/2014/main" id="{E865B8C5-3B01-FB6F-AA76-94D05FFD5EF4}"/>
              </a:ext>
            </a:extLst>
          </p:cNvPr>
          <p:cNvSpPr>
            <a:spLocks noGrp="1"/>
          </p:cNvSpPr>
          <p:nvPr>
            <p:ph type="title"/>
          </p:nvPr>
        </p:nvSpPr>
        <p:spPr>
          <a:xfrm>
            <a:off x="0" y="5815808"/>
            <a:ext cx="9144000" cy="1030992"/>
          </a:xfrm>
          <a:solidFill>
            <a:schemeClr val="accent3"/>
          </a:solidFill>
        </p:spPr>
        <p:txBody>
          <a:bodyPr anchor="t">
            <a:normAutofit fontScale="90000"/>
          </a:bodyPr>
          <a:lstStyle/>
          <a:p>
            <a:r>
              <a:rPr lang="es-ES" sz="3600" b="1" dirty="0"/>
              <a:t>Archivos género-racializados= </a:t>
            </a:r>
            <a:r>
              <a:rPr lang="es-CL" sz="3600" b="1" dirty="0"/>
              <a:t>Archivos coloniales y producción de verdad</a:t>
            </a:r>
            <a:br>
              <a:rPr lang="es-CL" sz="4400" b="1" dirty="0"/>
            </a:br>
            <a:endParaRPr lang="es-CL" dirty="0"/>
          </a:p>
        </p:txBody>
      </p:sp>
      <p:sp>
        <p:nvSpPr>
          <p:cNvPr id="3" name="Marcador de texto 2">
            <a:extLst>
              <a:ext uri="{FF2B5EF4-FFF2-40B4-BE49-F238E27FC236}">
                <a16:creationId xmlns:a16="http://schemas.microsoft.com/office/drawing/2014/main" id="{9CF6EB76-C8FD-2A28-1DAC-48823A4213C6}"/>
              </a:ext>
            </a:extLst>
          </p:cNvPr>
          <p:cNvSpPr>
            <a:spLocks noGrp="1"/>
          </p:cNvSpPr>
          <p:nvPr>
            <p:ph type="body" idx="1"/>
          </p:nvPr>
        </p:nvSpPr>
        <p:spPr>
          <a:xfrm>
            <a:off x="0" y="770129"/>
            <a:ext cx="4395788" cy="639762"/>
          </a:xfrm>
          <a:solidFill>
            <a:schemeClr val="tx2">
              <a:lumMod val="60000"/>
              <a:lumOff val="40000"/>
            </a:schemeClr>
          </a:solidFill>
        </p:spPr>
        <p:txBody>
          <a:bodyPr anchor="t">
            <a:normAutofit fontScale="77500" lnSpcReduction="20000"/>
          </a:bodyPr>
          <a:lstStyle/>
          <a:p>
            <a:pPr algn="ctr"/>
            <a:r>
              <a:rPr lang="es-ES" sz="2400" b="1" dirty="0">
                <a:solidFill>
                  <a:prstClr val="black"/>
                </a:solidFill>
                <a:ea typeface="+mj-ea"/>
                <a:cs typeface="+mj-cs"/>
              </a:rPr>
              <a:t>MANUMISIONES </a:t>
            </a:r>
          </a:p>
          <a:p>
            <a:pPr algn="ctr"/>
            <a:r>
              <a:rPr lang="es-ES" sz="2400" b="0" dirty="0">
                <a:solidFill>
                  <a:prstClr val="black"/>
                </a:solidFill>
                <a:ea typeface="+mj-ea"/>
                <a:cs typeface="+mj-cs"/>
              </a:rPr>
              <a:t>(</a:t>
            </a:r>
            <a:r>
              <a:rPr lang="es-CL" sz="2400" b="0" dirty="0">
                <a:effectLst/>
                <a:ea typeface="Times New Roman" panose="02020603050405020304" pitchFamily="18" charset="0"/>
                <a:cs typeface="Tahoma" panose="020B0604030504040204" pitchFamily="34" charset="0"/>
              </a:rPr>
              <a:t>otorgamiento legal de libertad</a:t>
            </a:r>
            <a:r>
              <a:rPr lang="es-CL" sz="2400" b="0" dirty="0">
                <a:effectLst/>
                <a:ea typeface="Times New Roman" panose="02020603050405020304" pitchFamily="18" charset="0"/>
                <a:cs typeface="Times New Roman" panose="02020603050405020304" pitchFamily="18" charset="0"/>
              </a:rPr>
              <a:t>)</a:t>
            </a:r>
            <a:endParaRPr lang="es-CL" b="0" dirty="0"/>
          </a:p>
        </p:txBody>
      </p:sp>
      <p:sp>
        <p:nvSpPr>
          <p:cNvPr id="4" name="Marcador de contenido 3">
            <a:extLst>
              <a:ext uri="{FF2B5EF4-FFF2-40B4-BE49-F238E27FC236}">
                <a16:creationId xmlns:a16="http://schemas.microsoft.com/office/drawing/2014/main" id="{7200E083-3587-8438-F711-C5F58716D7F2}"/>
              </a:ext>
            </a:extLst>
          </p:cNvPr>
          <p:cNvSpPr>
            <a:spLocks noGrp="1"/>
          </p:cNvSpPr>
          <p:nvPr>
            <p:ph sz="half" idx="2"/>
          </p:nvPr>
        </p:nvSpPr>
        <p:spPr>
          <a:xfrm>
            <a:off x="0" y="1420163"/>
            <a:ext cx="4395788" cy="4264983"/>
          </a:xfrm>
          <a:ln>
            <a:solidFill>
              <a:schemeClr val="accent1"/>
            </a:solidFill>
          </a:ln>
        </p:spPr>
        <p:txBody>
          <a:bodyPr>
            <a:normAutofit fontScale="40000" lnSpcReduction="20000"/>
          </a:bodyPr>
          <a:lstStyle/>
          <a:p>
            <a:pPr algn="just"/>
            <a:r>
              <a:rPr lang="es-CL" sz="3800" dirty="0">
                <a:effectLst/>
                <a:ea typeface="Times New Roman" panose="02020603050405020304" pitchFamily="18" charset="0"/>
                <a:cs typeface="Times New Roman" panose="02020603050405020304" pitchFamily="18" charset="0"/>
              </a:rPr>
              <a:t>formas de </a:t>
            </a:r>
            <a:r>
              <a:rPr lang="es-CL" sz="3800" b="1" dirty="0">
                <a:effectLst/>
                <a:ea typeface="Times New Roman" panose="02020603050405020304" pitchFamily="18" charset="0"/>
                <a:cs typeface="Times New Roman" panose="02020603050405020304" pitchFamily="18" charset="0"/>
              </a:rPr>
              <a:t>otorgamiento legal de la libertad </a:t>
            </a:r>
            <a:r>
              <a:rPr lang="es-CL" sz="3800" dirty="0">
                <a:effectLst/>
                <a:ea typeface="Times New Roman" panose="02020603050405020304" pitchFamily="18" charset="0"/>
                <a:cs typeface="Times New Roman" panose="02020603050405020304" pitchFamily="18" charset="0"/>
              </a:rPr>
              <a:t>en relación con la </a:t>
            </a:r>
            <a:r>
              <a:rPr lang="es-CL" sz="3800" b="1" dirty="0">
                <a:effectLst/>
                <a:ea typeface="Times New Roman" panose="02020603050405020304" pitchFamily="18" charset="0"/>
                <a:cs typeface="Times New Roman" panose="02020603050405020304" pitchFamily="18" charset="0"/>
              </a:rPr>
              <a:t>valoración del trabajo </a:t>
            </a:r>
            <a:r>
              <a:rPr lang="es-CL" sz="3800" dirty="0">
                <a:effectLst/>
                <a:ea typeface="Times New Roman" panose="02020603050405020304" pitchFamily="18" charset="0"/>
                <a:cs typeface="Times New Roman" panose="02020603050405020304" pitchFamily="18" charset="0"/>
              </a:rPr>
              <a:t>esclavizado de mujeres de origen africano (denominadas “negras”, “mulatas”, “zambas”, “morenas”), por medio de la descripción y análisis de </a:t>
            </a:r>
            <a:r>
              <a:rPr lang="es-CL" sz="3800" b="1" dirty="0">
                <a:effectLst/>
                <a:ea typeface="Times New Roman" panose="02020603050405020304" pitchFamily="18" charset="0"/>
                <a:cs typeface="Times New Roman" panose="02020603050405020304" pitchFamily="18" charset="0"/>
              </a:rPr>
              <a:t>manumisiones</a:t>
            </a:r>
            <a:r>
              <a:rPr lang="es-CL" sz="3800" dirty="0">
                <a:effectLst/>
                <a:ea typeface="Times New Roman" panose="02020603050405020304" pitchFamily="18" charset="0"/>
                <a:cs typeface="Times New Roman" panose="02020603050405020304" pitchFamily="18" charset="0"/>
              </a:rPr>
              <a:t> registradas en escribanías y </a:t>
            </a:r>
            <a:r>
              <a:rPr lang="es-CL" sz="3800" b="1" dirty="0">
                <a:effectLst/>
                <a:ea typeface="Times New Roman" panose="02020603050405020304" pitchFamily="18" charset="0"/>
                <a:cs typeface="Times New Roman" panose="02020603050405020304" pitchFamily="18" charset="0"/>
              </a:rPr>
              <a:t>demandas por libertad </a:t>
            </a:r>
            <a:r>
              <a:rPr lang="es-CL" sz="3800" dirty="0">
                <a:effectLst/>
                <a:ea typeface="Times New Roman" panose="02020603050405020304" pitchFamily="18" charset="0"/>
                <a:cs typeface="Times New Roman" panose="02020603050405020304" pitchFamily="18" charset="0"/>
              </a:rPr>
              <a:t>en tribunales de Santiago de Chile entre 1608 y 1823. </a:t>
            </a:r>
          </a:p>
          <a:p>
            <a:pPr marL="0" indent="0" algn="just">
              <a:buNone/>
            </a:pPr>
            <a:endParaRPr lang="es-CL" sz="3800" dirty="0">
              <a:effectLst/>
              <a:ea typeface="Times New Roman" panose="02020603050405020304" pitchFamily="18" charset="0"/>
              <a:cs typeface="Times New Roman" panose="02020603050405020304" pitchFamily="18" charset="0"/>
            </a:endParaRPr>
          </a:p>
          <a:p>
            <a:pPr algn="just"/>
            <a:r>
              <a:rPr lang="es-CL" sz="3800" dirty="0">
                <a:effectLst/>
                <a:ea typeface="Times New Roman" panose="02020603050405020304" pitchFamily="18" charset="0"/>
                <a:cs typeface="Times New Roman" panose="02020603050405020304" pitchFamily="18" charset="0"/>
              </a:rPr>
              <a:t>práctica habitual en las sociedades esclavistas iberoamericanas, también era un proceso </a:t>
            </a:r>
            <a:r>
              <a:rPr lang="es-CL" sz="3800" b="1" dirty="0">
                <a:effectLst/>
                <a:ea typeface="Times New Roman" panose="02020603050405020304" pitchFamily="18" charset="0"/>
                <a:cs typeface="Times New Roman" panose="02020603050405020304" pitchFamily="18" charset="0"/>
              </a:rPr>
              <a:t>inestable, condicionado y parcial</a:t>
            </a:r>
            <a:r>
              <a:rPr lang="es-CL" sz="3800" b="1" dirty="0">
                <a:ea typeface="Times New Roman" panose="02020603050405020304" pitchFamily="18" charset="0"/>
                <a:cs typeface="Times New Roman" panose="02020603050405020304" pitchFamily="18" charset="0"/>
              </a:rPr>
              <a:t>:</a:t>
            </a:r>
            <a:r>
              <a:rPr lang="es-CL" sz="3800" b="1" dirty="0">
                <a:effectLst/>
                <a:ea typeface="Times New Roman" panose="02020603050405020304" pitchFamily="18" charset="0"/>
                <a:cs typeface="Times New Roman" panose="02020603050405020304" pitchFamily="18" charset="0"/>
              </a:rPr>
              <a:t> </a:t>
            </a:r>
            <a:r>
              <a:rPr lang="es-CL" sz="3800" b="1" dirty="0">
                <a:effectLst/>
                <a:ea typeface="Times New Roman" panose="02020603050405020304" pitchFamily="18" charset="0"/>
                <a:cs typeface="Tahoma" panose="020B0604030504040204" pitchFamily="34" charset="0"/>
              </a:rPr>
              <a:t>ambigüedades e intereses vinculados a la valoración del trabajo esclavizado. </a:t>
            </a:r>
          </a:p>
          <a:p>
            <a:pPr marL="0" indent="0" algn="just">
              <a:buNone/>
            </a:pPr>
            <a:endParaRPr lang="es-CL" sz="3800" b="1" dirty="0">
              <a:effectLst/>
              <a:ea typeface="Times New Roman" panose="02020603050405020304" pitchFamily="18" charset="0"/>
              <a:cs typeface="Tahoma" panose="020B0604030504040204" pitchFamily="34" charset="0"/>
            </a:endParaRPr>
          </a:p>
          <a:p>
            <a:pPr algn="just"/>
            <a:r>
              <a:rPr lang="es-CL" sz="3800" b="1" dirty="0">
                <a:effectLst/>
                <a:ea typeface="Times New Roman" panose="02020603050405020304" pitchFamily="18" charset="0"/>
                <a:cs typeface="Times New Roman" panose="02020603050405020304" pitchFamily="18" charset="0"/>
              </a:rPr>
              <a:t>la dimensión </a:t>
            </a:r>
            <a:r>
              <a:rPr lang="es-CL" sz="3800" b="1" dirty="0" err="1">
                <a:effectLst/>
                <a:ea typeface="Times New Roman" panose="02020603050405020304" pitchFamily="18" charset="0"/>
                <a:cs typeface="Times New Roman" panose="02020603050405020304" pitchFamily="18" charset="0"/>
              </a:rPr>
              <a:t>generizada</a:t>
            </a:r>
            <a:r>
              <a:rPr lang="es-CL" sz="3800" b="1" dirty="0">
                <a:effectLst/>
                <a:ea typeface="Times New Roman" panose="02020603050405020304" pitchFamily="18" charset="0"/>
                <a:cs typeface="Times New Roman" panose="02020603050405020304" pitchFamily="18" charset="0"/>
              </a:rPr>
              <a:t> de la esclavitud es fundamental para comprender las formas de otorgamiento legal de libertad.</a:t>
            </a:r>
          </a:p>
          <a:p>
            <a:pPr algn="just"/>
            <a:endParaRPr lang="es-CL" sz="3800" b="1" dirty="0">
              <a:cs typeface="Times New Roman" panose="02020603050405020304" pitchFamily="18" charset="0"/>
            </a:endParaRPr>
          </a:p>
          <a:p>
            <a:pPr algn="just"/>
            <a:r>
              <a:rPr lang="es-CL" sz="3800" b="1" dirty="0">
                <a:cs typeface="Times New Roman" panose="02020603050405020304" pitchFamily="18" charset="0"/>
              </a:rPr>
              <a:t>AUTOCOMPRA</a:t>
            </a:r>
            <a:endParaRPr lang="es-ES_tradnl" sz="3800" dirty="0"/>
          </a:p>
          <a:p>
            <a:pPr algn="just"/>
            <a:endParaRPr lang="es-CL" sz="3200" b="1" dirty="0">
              <a:effectLst/>
              <a:ea typeface="Times New Roman" panose="02020603050405020304" pitchFamily="18" charset="0"/>
              <a:cs typeface="Tahoma" panose="020B0604030504040204" pitchFamily="34" charset="0"/>
            </a:endParaRPr>
          </a:p>
          <a:p>
            <a:endParaRPr lang="es-ES" sz="3200" b="1" dirty="0">
              <a:ea typeface="+mj-ea"/>
              <a:cs typeface="+mj-cs"/>
            </a:endParaRPr>
          </a:p>
          <a:p>
            <a:endParaRPr lang="es-CL" dirty="0"/>
          </a:p>
        </p:txBody>
      </p:sp>
      <p:sp>
        <p:nvSpPr>
          <p:cNvPr id="5" name="Marcador de texto 4">
            <a:extLst>
              <a:ext uri="{FF2B5EF4-FFF2-40B4-BE49-F238E27FC236}">
                <a16:creationId xmlns:a16="http://schemas.microsoft.com/office/drawing/2014/main" id="{F7B591B8-43CB-3907-DE69-B885DD07B3DF}"/>
              </a:ext>
            </a:extLst>
          </p:cNvPr>
          <p:cNvSpPr>
            <a:spLocks noGrp="1"/>
          </p:cNvSpPr>
          <p:nvPr>
            <p:ph type="body" sz="quarter" idx="3"/>
          </p:nvPr>
        </p:nvSpPr>
        <p:spPr>
          <a:xfrm>
            <a:off x="4645024" y="764993"/>
            <a:ext cx="4498976" cy="639762"/>
          </a:xfrm>
          <a:solidFill>
            <a:schemeClr val="accent2"/>
          </a:solidFill>
        </p:spPr>
        <p:txBody>
          <a:bodyPr anchor="t">
            <a:normAutofit fontScale="77500" lnSpcReduction="20000"/>
          </a:bodyPr>
          <a:lstStyle/>
          <a:p>
            <a:pPr algn="ctr"/>
            <a:r>
              <a:rPr lang="es-ES" sz="2400" b="1" dirty="0">
                <a:solidFill>
                  <a:prstClr val="black"/>
                </a:solidFill>
                <a:ea typeface="+mj-ea"/>
                <a:cs typeface="+mj-cs"/>
              </a:rPr>
              <a:t>USOS DE LA JUSTICIA: DEMANDAS DE LIBERTAD</a:t>
            </a:r>
          </a:p>
          <a:p>
            <a:endParaRPr lang="es-CL" dirty="0"/>
          </a:p>
        </p:txBody>
      </p:sp>
      <p:sp>
        <p:nvSpPr>
          <p:cNvPr id="6" name="Marcador de contenido 5">
            <a:extLst>
              <a:ext uri="{FF2B5EF4-FFF2-40B4-BE49-F238E27FC236}">
                <a16:creationId xmlns:a16="http://schemas.microsoft.com/office/drawing/2014/main" id="{DB649933-539E-66D7-F309-71EA950D1E88}"/>
              </a:ext>
            </a:extLst>
          </p:cNvPr>
          <p:cNvSpPr>
            <a:spLocks noGrp="1"/>
          </p:cNvSpPr>
          <p:nvPr>
            <p:ph sz="quarter" idx="4"/>
          </p:nvPr>
        </p:nvSpPr>
        <p:spPr>
          <a:xfrm>
            <a:off x="4645024" y="1409891"/>
            <a:ext cx="4498976" cy="4275254"/>
          </a:xfrm>
          <a:ln>
            <a:solidFill>
              <a:srgbClr val="C00000"/>
            </a:solidFill>
          </a:ln>
        </p:spPr>
        <p:txBody>
          <a:bodyPr>
            <a:normAutofit fontScale="40000" lnSpcReduction="20000"/>
          </a:bodyPr>
          <a:lstStyle/>
          <a:p>
            <a:pPr algn="just"/>
            <a:r>
              <a:rPr lang="es-ES_tradnl" sz="3600" dirty="0"/>
              <a:t>De la </a:t>
            </a:r>
            <a:r>
              <a:rPr lang="es-ES_tradnl" sz="3600" b="1" dirty="0"/>
              <a:t>comparación</a:t>
            </a:r>
            <a:r>
              <a:rPr lang="es-ES_tradnl" sz="3600" dirty="0"/>
              <a:t> de un centenar de causas judiciales elevadas por hombres y mujeres en condición de esclavitud, se evidencia que las mujeres esclavizadas (36%) registraron sus historias y demandas de forma diferente y más profusa que los hombres. También más manumisiones de mujeres y por </a:t>
            </a:r>
            <a:r>
              <a:rPr lang="es-ES_tradnl" sz="3600" dirty="0" err="1"/>
              <a:t>autocompra</a:t>
            </a:r>
            <a:r>
              <a:rPr lang="es-ES_tradnl" sz="3600" dirty="0"/>
              <a:t> </a:t>
            </a:r>
            <a:endParaRPr lang="es-ES" sz="3600" b="1" dirty="0">
              <a:solidFill>
                <a:prstClr val="black"/>
              </a:solidFill>
              <a:ea typeface="+mj-ea"/>
              <a:cs typeface="+mj-cs"/>
            </a:endParaRPr>
          </a:p>
          <a:p>
            <a:pPr algn="just"/>
            <a:endParaRPr lang="es-ES" sz="3600" b="1" dirty="0">
              <a:solidFill>
                <a:prstClr val="black"/>
              </a:solidFill>
              <a:ea typeface="+mj-ea"/>
              <a:cs typeface="+mj-cs"/>
            </a:endParaRPr>
          </a:p>
          <a:p>
            <a:pPr algn="just"/>
            <a:r>
              <a:rPr lang="es-ES_tradnl" sz="3600" dirty="0"/>
              <a:t>¿</a:t>
            </a:r>
            <a:r>
              <a:rPr lang="es-ES_tradnl" sz="3600" b="1" dirty="0"/>
              <a:t>Por qué </a:t>
            </a:r>
            <a:r>
              <a:rPr lang="es-ES_tradnl" sz="3600" dirty="0"/>
              <a:t>las mujeres esclavizadas registraron sus historias y demandas de manera más profusa y heterogénea en sus narrativas y argumentos? </a:t>
            </a:r>
            <a:r>
              <a:rPr lang="es-ES_tradnl" sz="3600" b="1" dirty="0"/>
              <a:t> </a:t>
            </a:r>
          </a:p>
          <a:p>
            <a:pPr algn="just"/>
            <a:endParaRPr lang="es-ES_tradnl" sz="3600" b="1" dirty="0"/>
          </a:p>
          <a:p>
            <a:pPr algn="just"/>
            <a:r>
              <a:rPr lang="es-ES_tradnl" sz="3600" dirty="0"/>
              <a:t>la gestión del principio jurídico </a:t>
            </a:r>
            <a:r>
              <a:rPr lang="es-ES_tradnl" sz="3600" b="1" i="1" dirty="0" err="1"/>
              <a:t>partus</a:t>
            </a:r>
            <a:r>
              <a:rPr lang="es-ES_tradnl" sz="3600" b="1" i="1" dirty="0"/>
              <a:t> </a:t>
            </a:r>
            <a:r>
              <a:rPr lang="es-ES_tradnl" sz="3600" b="1" i="1" dirty="0" err="1"/>
              <a:t>sequitur</a:t>
            </a:r>
            <a:r>
              <a:rPr lang="es-ES_tradnl" sz="3600" b="1" i="1" dirty="0"/>
              <a:t> </a:t>
            </a:r>
            <a:r>
              <a:rPr lang="es-ES_tradnl" sz="3600" b="1" i="1" dirty="0" err="1"/>
              <a:t>ventrem</a:t>
            </a:r>
            <a:r>
              <a:rPr lang="es-ES_tradnl" sz="3600" b="1" dirty="0"/>
              <a:t> </a:t>
            </a:r>
            <a:r>
              <a:rPr lang="es-ES_tradnl" sz="3600" dirty="0"/>
              <a:t>haya sido fundamental. </a:t>
            </a:r>
            <a:r>
              <a:rPr lang="es-ES" sz="3600" dirty="0">
                <a:solidFill>
                  <a:prstClr val="black"/>
                </a:solidFill>
                <a:ea typeface="+mj-ea"/>
                <a:cs typeface="+mj-cs"/>
              </a:rPr>
              <a:t>En ese sentido, el “deseo de libertarse” de las mujeres evidencia que </a:t>
            </a:r>
            <a:r>
              <a:rPr lang="es-ES_tradnl" sz="3600" b="1" dirty="0"/>
              <a:t>solicitar la libertad implica una negociación de sentidos y prácticas tanto de la esclavitud como de los marcadores género-racializados que la sostenían. </a:t>
            </a:r>
          </a:p>
          <a:p>
            <a:pPr algn="just"/>
            <a:endParaRPr lang="es-ES_tradnl" sz="3600" b="1" dirty="0"/>
          </a:p>
          <a:p>
            <a:pPr algn="just"/>
            <a:r>
              <a:rPr lang="es-ES_tradnl" sz="3600" b="1" dirty="0"/>
              <a:t>ESCLAVITUDES TRANSITORIAS: REINVENCION DE LA ASCENDENCIA MATERNA</a:t>
            </a:r>
            <a:endParaRPr lang="es-ES_tradnl" sz="2400" b="1" dirty="0"/>
          </a:p>
          <a:p>
            <a:pPr algn="just"/>
            <a:endParaRPr lang="es-ES_tradnl" sz="3600" b="1" dirty="0"/>
          </a:p>
          <a:p>
            <a:endParaRPr lang="es-CL" dirty="0"/>
          </a:p>
        </p:txBody>
      </p:sp>
    </p:spTree>
    <p:extLst>
      <p:ext uri="{BB962C8B-B14F-4D97-AF65-F5344CB8AC3E}">
        <p14:creationId xmlns:p14="http://schemas.microsoft.com/office/powerpoint/2010/main" val="926046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FA5F48F-0E17-EE49-9044-4300355774B3}"/>
              </a:ext>
            </a:extLst>
          </p:cNvPr>
          <p:cNvSpPr txBox="1"/>
          <p:nvPr/>
        </p:nvSpPr>
        <p:spPr>
          <a:xfrm>
            <a:off x="0" y="2162432"/>
            <a:ext cx="8903970" cy="2123658"/>
          </a:xfrm>
          <a:prstGeom prst="rect">
            <a:avLst/>
          </a:prstGeom>
          <a:noFill/>
        </p:spPr>
        <p:txBody>
          <a:bodyPr wrap="square" rtlCol="0">
            <a:spAutoFit/>
          </a:bodyPr>
          <a:lstStyle/>
          <a:p>
            <a:r>
              <a:rPr lang="es-CL" sz="2400" b="1" dirty="0"/>
              <a:t>-Archivos coloniales y producción de verdad:</a:t>
            </a:r>
          </a:p>
          <a:p>
            <a:endParaRPr lang="es-CL" b="1" dirty="0"/>
          </a:p>
          <a:p>
            <a:r>
              <a:rPr lang="es-CL" dirty="0"/>
              <a:t>·</a:t>
            </a:r>
            <a:r>
              <a:rPr lang="es-CL" b="1" i="1" dirty="0"/>
              <a:t>Registros con poder ontológico </a:t>
            </a:r>
            <a:r>
              <a:rPr lang="es-CL" dirty="0"/>
              <a:t>(Nancy Van </a:t>
            </a:r>
            <a:r>
              <a:rPr lang="es-CL" dirty="0" err="1"/>
              <a:t>Deusen</a:t>
            </a:r>
            <a:r>
              <a:rPr lang="es-CL" dirty="0"/>
              <a:t>)</a:t>
            </a:r>
          </a:p>
          <a:p>
            <a:r>
              <a:rPr lang="es-CL" b="1" dirty="0"/>
              <a:t>·Archivo propio y yuxtapuesto al archivo colonial                     } archivos género-</a:t>
            </a:r>
            <a:r>
              <a:rPr lang="es-CL" b="1" dirty="0" err="1"/>
              <a:t>racializados</a:t>
            </a:r>
            <a:endParaRPr lang="es-CL" dirty="0"/>
          </a:p>
          <a:p>
            <a:r>
              <a:rPr lang="es-CL" b="1" dirty="0"/>
              <a:t>·disputar “el” saber de los “archivos coloniales” </a:t>
            </a:r>
          </a:p>
          <a:p>
            <a:r>
              <a:rPr lang="es-CL" dirty="0"/>
              <a:t>(Ann Laura </a:t>
            </a:r>
            <a:r>
              <a:rPr lang="es-CL" dirty="0" err="1"/>
              <a:t>Stoler</a:t>
            </a:r>
            <a:r>
              <a:rPr lang="es-CL" dirty="0"/>
              <a:t>)</a:t>
            </a:r>
          </a:p>
          <a:p>
            <a:endParaRPr lang="es-CL" dirty="0"/>
          </a:p>
        </p:txBody>
      </p:sp>
    </p:spTree>
    <p:extLst>
      <p:ext uri="{BB962C8B-B14F-4D97-AF65-F5344CB8AC3E}">
        <p14:creationId xmlns:p14="http://schemas.microsoft.com/office/powerpoint/2010/main" val="1123170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CAF1AE-83BA-054A-82F1-64A9A5974D6A}"/>
              </a:ext>
            </a:extLst>
          </p:cNvPr>
          <p:cNvSpPr txBox="1"/>
          <p:nvPr/>
        </p:nvSpPr>
        <p:spPr>
          <a:xfrm>
            <a:off x="-1" y="0"/>
            <a:ext cx="9137385" cy="1908215"/>
          </a:xfrm>
          <a:prstGeom prst="rect">
            <a:avLst/>
          </a:prstGeom>
          <a:solidFill>
            <a:schemeClr val="accent3"/>
          </a:solidFill>
        </p:spPr>
        <p:txBody>
          <a:bodyPr wrap="square" rtlCol="0">
            <a:spAutoFit/>
          </a:bodyPr>
          <a:lstStyle/>
          <a:p>
            <a:pPr algn="ctr"/>
            <a:r>
              <a:rPr lang="es-ES" sz="3200" b="1" dirty="0"/>
              <a:t> </a:t>
            </a:r>
          </a:p>
          <a:p>
            <a:pPr algn="ctr"/>
            <a:r>
              <a:rPr lang="es-ES" sz="3200" b="1" dirty="0"/>
              <a:t>B. ARCHIVOS GÉNERO-RACIALIZADOS</a:t>
            </a:r>
          </a:p>
          <a:p>
            <a:endParaRPr lang="es-ES" b="1" dirty="0"/>
          </a:p>
          <a:p>
            <a:r>
              <a:rPr lang="es-ES" b="1" dirty="0"/>
              <a:t> </a:t>
            </a:r>
          </a:p>
          <a:p>
            <a:r>
              <a:rPr lang="es-ES" b="1" dirty="0"/>
              <a:t>                                                          </a:t>
            </a:r>
            <a:endParaRPr lang="es-ES" b="1" i="1" dirty="0"/>
          </a:p>
        </p:txBody>
      </p:sp>
      <p:sp>
        <p:nvSpPr>
          <p:cNvPr id="5" name="CuadroTexto 4">
            <a:extLst>
              <a:ext uri="{FF2B5EF4-FFF2-40B4-BE49-F238E27FC236}">
                <a16:creationId xmlns:a16="http://schemas.microsoft.com/office/drawing/2014/main" id="{2440B627-7A2A-B543-984F-B1C7478447B7}"/>
              </a:ext>
            </a:extLst>
          </p:cNvPr>
          <p:cNvSpPr txBox="1"/>
          <p:nvPr/>
        </p:nvSpPr>
        <p:spPr>
          <a:xfrm>
            <a:off x="6289589" y="1569308"/>
            <a:ext cx="184731" cy="369332"/>
          </a:xfrm>
          <a:prstGeom prst="rect">
            <a:avLst/>
          </a:prstGeom>
          <a:noFill/>
        </p:spPr>
        <p:txBody>
          <a:bodyPr wrap="none" rtlCol="0">
            <a:spAutoFit/>
          </a:bodyPr>
          <a:lstStyle/>
          <a:p>
            <a:endParaRPr lang="es-CL" dirty="0"/>
          </a:p>
        </p:txBody>
      </p:sp>
      <p:pic>
        <p:nvPicPr>
          <p:cNvPr id="9" name="Imagen 8">
            <a:extLst>
              <a:ext uri="{FF2B5EF4-FFF2-40B4-BE49-F238E27FC236}">
                <a16:creationId xmlns:a16="http://schemas.microsoft.com/office/drawing/2014/main" id="{9F5726B5-651B-DA44-A3D2-FBF14199A158}"/>
              </a:ext>
            </a:extLst>
          </p:cNvPr>
          <p:cNvPicPr>
            <a:picLocks noChangeAspect="1"/>
          </p:cNvPicPr>
          <p:nvPr/>
        </p:nvPicPr>
        <p:blipFill>
          <a:blip r:embed="rId2"/>
          <a:stretch>
            <a:fillRect/>
          </a:stretch>
        </p:blipFill>
        <p:spPr>
          <a:xfrm>
            <a:off x="3329680" y="2316439"/>
            <a:ext cx="5807705" cy="4432133"/>
          </a:xfrm>
          <a:prstGeom prst="rect">
            <a:avLst/>
          </a:prstGeom>
        </p:spPr>
      </p:pic>
      <p:sp>
        <p:nvSpPr>
          <p:cNvPr id="12" name="CuadroTexto 11">
            <a:extLst>
              <a:ext uri="{FF2B5EF4-FFF2-40B4-BE49-F238E27FC236}">
                <a16:creationId xmlns:a16="http://schemas.microsoft.com/office/drawing/2014/main" id="{7E7EFB4C-CE6C-2542-A23A-B7DCC581D137}"/>
              </a:ext>
            </a:extLst>
          </p:cNvPr>
          <p:cNvSpPr txBox="1"/>
          <p:nvPr/>
        </p:nvSpPr>
        <p:spPr>
          <a:xfrm>
            <a:off x="117479" y="5462832"/>
            <a:ext cx="3119616" cy="1077218"/>
          </a:xfrm>
          <a:prstGeom prst="rect">
            <a:avLst/>
          </a:prstGeom>
          <a:noFill/>
        </p:spPr>
        <p:txBody>
          <a:bodyPr wrap="square" rtlCol="0">
            <a:spAutoFit/>
          </a:bodyPr>
          <a:lstStyle/>
          <a:p>
            <a:r>
              <a:rPr lang="es-CL" sz="1600" dirty="0" err="1"/>
              <a:t>ANHCh</a:t>
            </a:r>
            <a:r>
              <a:rPr lang="es-CL" sz="1600" dirty="0"/>
              <a:t>, Real Audiencia, vol.1427, p.1, 1790-1793. El caso tiene dos piezas más, la última se extiende hasta 1802</a:t>
            </a:r>
          </a:p>
        </p:txBody>
      </p:sp>
      <p:sp>
        <p:nvSpPr>
          <p:cNvPr id="13" name="CuadroTexto 12">
            <a:extLst>
              <a:ext uri="{FF2B5EF4-FFF2-40B4-BE49-F238E27FC236}">
                <a16:creationId xmlns:a16="http://schemas.microsoft.com/office/drawing/2014/main" id="{4B6AAA2E-5766-5C45-92B6-649B7A328212}"/>
              </a:ext>
            </a:extLst>
          </p:cNvPr>
          <p:cNvSpPr txBox="1"/>
          <p:nvPr/>
        </p:nvSpPr>
        <p:spPr>
          <a:xfrm>
            <a:off x="222422" y="2698454"/>
            <a:ext cx="3107258" cy="2862322"/>
          </a:xfrm>
          <a:prstGeom prst="rect">
            <a:avLst/>
          </a:prstGeom>
          <a:noFill/>
        </p:spPr>
        <p:txBody>
          <a:bodyPr wrap="square" rtlCol="0">
            <a:spAutoFit/>
          </a:bodyPr>
          <a:lstStyle/>
          <a:p>
            <a:r>
              <a:rPr lang="es-CL" dirty="0"/>
              <a:t>“Autos que sigue María Francisca Cartagena y </a:t>
            </a:r>
            <a:r>
              <a:rPr lang="es-CL" dirty="0" err="1"/>
              <a:t>demas</a:t>
            </a:r>
            <a:r>
              <a:rPr lang="es-CL" dirty="0"/>
              <a:t> </a:t>
            </a:r>
            <a:r>
              <a:rPr lang="es-CL" dirty="0" err="1"/>
              <a:t>desendientes</a:t>
            </a:r>
            <a:r>
              <a:rPr lang="es-CL" dirty="0"/>
              <a:t> de Juana Cartagena sobre su </a:t>
            </a:r>
            <a:r>
              <a:rPr lang="es-CL" dirty="0" err="1"/>
              <a:t>livertad</a:t>
            </a:r>
            <a:r>
              <a:rPr lang="es-CL" dirty="0"/>
              <a:t> con los  herederos de Doña María Cartagena en f101</a:t>
            </a:r>
          </a:p>
          <a:p>
            <a:r>
              <a:rPr lang="es-CL" dirty="0"/>
              <a:t>Años 1790 hasta 1793”.</a:t>
            </a:r>
          </a:p>
          <a:p>
            <a:br>
              <a:rPr lang="es-CL" dirty="0"/>
            </a:br>
            <a:br>
              <a:rPr lang="es-CL" dirty="0"/>
            </a:br>
            <a:endParaRPr lang="es-CL" dirty="0"/>
          </a:p>
        </p:txBody>
      </p:sp>
      <p:sp>
        <p:nvSpPr>
          <p:cNvPr id="15" name="CuadroTexto 14">
            <a:extLst>
              <a:ext uri="{FF2B5EF4-FFF2-40B4-BE49-F238E27FC236}">
                <a16:creationId xmlns:a16="http://schemas.microsoft.com/office/drawing/2014/main" id="{624539ED-A0DE-AA42-A291-5F4111828BAF}"/>
              </a:ext>
            </a:extLst>
          </p:cNvPr>
          <p:cNvSpPr txBox="1"/>
          <p:nvPr/>
        </p:nvSpPr>
        <p:spPr>
          <a:xfrm>
            <a:off x="6615" y="1665875"/>
            <a:ext cx="5948136" cy="646331"/>
          </a:xfrm>
          <a:prstGeom prst="rect">
            <a:avLst/>
          </a:prstGeom>
          <a:noFill/>
        </p:spPr>
        <p:txBody>
          <a:bodyPr wrap="square">
            <a:spAutoFit/>
          </a:bodyPr>
          <a:lstStyle/>
          <a:p>
            <a:endParaRPr lang="es-ES" b="1" dirty="0"/>
          </a:p>
          <a:p>
            <a:r>
              <a:rPr lang="es-ES" b="1" dirty="0"/>
              <a:t>-Sonidos en el archivo: “molestosas cantinelas” </a:t>
            </a:r>
            <a:r>
              <a:rPr lang="es-ES" sz="1800" dirty="0"/>
              <a:t> </a:t>
            </a:r>
            <a:endParaRPr lang="es-CL" dirty="0"/>
          </a:p>
        </p:txBody>
      </p:sp>
    </p:spTree>
    <p:extLst>
      <p:ext uri="{BB962C8B-B14F-4D97-AF65-F5344CB8AC3E}">
        <p14:creationId xmlns:p14="http://schemas.microsoft.com/office/powerpoint/2010/main" val="324439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B768B48-98BA-E225-132A-80193C1F467F}"/>
              </a:ext>
            </a:extLst>
          </p:cNvPr>
          <p:cNvSpPr txBox="1"/>
          <p:nvPr/>
        </p:nvSpPr>
        <p:spPr>
          <a:xfrm>
            <a:off x="378177" y="1399821"/>
            <a:ext cx="8387645" cy="2862322"/>
          </a:xfrm>
          <a:prstGeom prst="rect">
            <a:avLst/>
          </a:prstGeom>
          <a:noFill/>
          <a:ln>
            <a:solidFill>
              <a:schemeClr val="accent1"/>
            </a:solidFill>
          </a:ln>
        </p:spPr>
        <p:txBody>
          <a:bodyPr wrap="square" rtlCol="0">
            <a:spAutoFit/>
          </a:bodyPr>
          <a:lstStyle/>
          <a:p>
            <a:pPr algn="just"/>
            <a:r>
              <a:rPr lang="es-ES_tradnl" b="1" dirty="0"/>
              <a:t>Jennifer Morgan</a:t>
            </a:r>
            <a:r>
              <a:rPr lang="es-ES_tradnl" dirty="0"/>
              <a:t>, historiadora afroamericana y feminista, ha insistido en que </a:t>
            </a:r>
            <a:r>
              <a:rPr lang="es-ES" dirty="0"/>
              <a:t>la esclavitud Atlántica se basaba en la noción de lo heredable (</a:t>
            </a:r>
            <a:r>
              <a:rPr lang="es-ES" i="1" dirty="0" err="1"/>
              <a:t>heritability</a:t>
            </a:r>
            <a:r>
              <a:rPr lang="es-ES" dirty="0"/>
              <a:t>) y por lo tanto:</a:t>
            </a:r>
          </a:p>
          <a:p>
            <a:pPr algn="just"/>
            <a:endParaRPr lang="es-ES" dirty="0"/>
          </a:p>
          <a:p>
            <a:pPr marL="0" indent="0" algn="just">
              <a:buNone/>
            </a:pPr>
            <a:r>
              <a:rPr lang="es-ES" dirty="0"/>
              <a:t> “las mujeres y sus experiencias de esclavitud arrojan </a:t>
            </a:r>
            <a:r>
              <a:rPr lang="es-ES" b="1" dirty="0"/>
              <a:t>una luz crítica</a:t>
            </a:r>
            <a:r>
              <a:rPr lang="es-ES" dirty="0"/>
              <a:t> sobre lo que </a:t>
            </a:r>
            <a:r>
              <a:rPr lang="es-ES" b="1" dirty="0"/>
              <a:t>significaba ser un persona esclavizada o libre </a:t>
            </a:r>
            <a:r>
              <a:rPr lang="es-ES" dirty="0"/>
              <a:t>en el mundo del Atlántico moderno. Independientemente de la tasa de reproducción entre los esclavos la </a:t>
            </a:r>
            <a:r>
              <a:rPr lang="es-ES" b="1" dirty="0"/>
              <a:t>solidez ideológica</a:t>
            </a:r>
            <a:r>
              <a:rPr lang="es-ES" dirty="0"/>
              <a:t> de esas </a:t>
            </a:r>
            <a:r>
              <a:rPr lang="es-ES" b="1" dirty="0"/>
              <a:t>sociedades esclavistas necesitaban mujeres que [se/la] reprodujeran</a:t>
            </a:r>
            <a:r>
              <a:rPr lang="es-ES" dirty="0"/>
              <a:t>. Construir un sistema de </a:t>
            </a:r>
            <a:r>
              <a:rPr lang="es-ES" b="1" dirty="0"/>
              <a:t>esclavitud racial </a:t>
            </a:r>
            <a:r>
              <a:rPr lang="es-ES" dirty="0"/>
              <a:t>basado en la noción de herencia requería un entendimiento claro de que las mujeres esclavizadas daban a luz a niños esclavizados”*. </a:t>
            </a:r>
          </a:p>
          <a:p>
            <a:endParaRPr lang="es-CL" dirty="0"/>
          </a:p>
        </p:txBody>
      </p:sp>
      <p:sp>
        <p:nvSpPr>
          <p:cNvPr id="3" name="CuadroTexto 2">
            <a:extLst>
              <a:ext uri="{FF2B5EF4-FFF2-40B4-BE49-F238E27FC236}">
                <a16:creationId xmlns:a16="http://schemas.microsoft.com/office/drawing/2014/main" id="{EEB78F9A-9C9F-7B58-1477-3D3C2691981B}"/>
              </a:ext>
            </a:extLst>
          </p:cNvPr>
          <p:cNvSpPr txBox="1"/>
          <p:nvPr/>
        </p:nvSpPr>
        <p:spPr>
          <a:xfrm>
            <a:off x="0" y="6028267"/>
            <a:ext cx="7994496" cy="538609"/>
          </a:xfrm>
          <a:prstGeom prst="rect">
            <a:avLst/>
          </a:prstGeom>
          <a:noFill/>
        </p:spPr>
        <p:txBody>
          <a:bodyPr wrap="none" rtlCol="0">
            <a:spAutoFit/>
          </a:bodyPr>
          <a:lstStyle/>
          <a:p>
            <a:r>
              <a:rPr lang="es-ES_tradnl" sz="1100" dirty="0"/>
              <a:t>*Jennifer Morgan, “</a:t>
            </a:r>
            <a:r>
              <a:rPr lang="es-ES" sz="1100" i="1" dirty="0" err="1"/>
              <a:t>Partus</a:t>
            </a:r>
            <a:r>
              <a:rPr lang="es-ES" sz="1100" i="1" dirty="0"/>
              <a:t> </a:t>
            </a:r>
            <a:r>
              <a:rPr lang="es-ES" sz="1100" i="1" dirty="0" err="1"/>
              <a:t>sequitur</a:t>
            </a:r>
            <a:r>
              <a:rPr lang="es-ES" sz="1100" i="1" dirty="0"/>
              <a:t> </a:t>
            </a:r>
            <a:r>
              <a:rPr lang="es-ES" sz="1100" i="1" dirty="0" err="1"/>
              <a:t>ventrem</a:t>
            </a:r>
            <a:r>
              <a:rPr lang="es-ES" sz="1100" dirty="0"/>
              <a:t>: </a:t>
            </a:r>
            <a:r>
              <a:rPr lang="es-ES" sz="1100" dirty="0" err="1"/>
              <a:t>Law</a:t>
            </a:r>
            <a:r>
              <a:rPr lang="es-ES" sz="1100" dirty="0"/>
              <a:t>, </a:t>
            </a:r>
            <a:r>
              <a:rPr lang="es-ES" sz="1100" dirty="0" err="1"/>
              <a:t>Race</a:t>
            </a:r>
            <a:r>
              <a:rPr lang="es-ES" sz="1100" dirty="0"/>
              <a:t>, and </a:t>
            </a:r>
            <a:r>
              <a:rPr lang="es-ES" sz="1100" dirty="0" err="1"/>
              <a:t>Reproduction</a:t>
            </a:r>
            <a:r>
              <a:rPr lang="es-ES" sz="1100" dirty="0"/>
              <a:t> in Colonial </a:t>
            </a:r>
            <a:r>
              <a:rPr lang="es-ES" sz="1100" dirty="0" err="1"/>
              <a:t>Slavery</a:t>
            </a:r>
            <a:r>
              <a:rPr lang="es-ES" sz="1100" dirty="0"/>
              <a:t>”, </a:t>
            </a:r>
            <a:r>
              <a:rPr lang="es-ES" sz="1100" i="1" dirty="0"/>
              <a:t>Small </a:t>
            </a:r>
            <a:r>
              <a:rPr lang="es-ES" sz="1100" i="1" dirty="0" err="1"/>
              <a:t>Axe</a:t>
            </a:r>
            <a:r>
              <a:rPr lang="es-ES" sz="1100" dirty="0"/>
              <a:t>, nº22 (2018): 1 (traducción mía)</a:t>
            </a:r>
            <a:endParaRPr lang="es-CL" sz="1100" dirty="0"/>
          </a:p>
          <a:p>
            <a:endParaRPr lang="es-CL" dirty="0"/>
          </a:p>
        </p:txBody>
      </p:sp>
      <p:sp>
        <p:nvSpPr>
          <p:cNvPr id="4" name="CuadroTexto 3">
            <a:extLst>
              <a:ext uri="{FF2B5EF4-FFF2-40B4-BE49-F238E27FC236}">
                <a16:creationId xmlns:a16="http://schemas.microsoft.com/office/drawing/2014/main" id="{7E14F7F6-CE40-050D-5AF2-0554278C9B84}"/>
              </a:ext>
            </a:extLst>
          </p:cNvPr>
          <p:cNvSpPr txBox="1"/>
          <p:nvPr/>
        </p:nvSpPr>
        <p:spPr>
          <a:xfrm>
            <a:off x="378177" y="4575366"/>
            <a:ext cx="8387645" cy="830997"/>
          </a:xfrm>
          <a:prstGeom prst="rect">
            <a:avLst/>
          </a:prstGeom>
          <a:solidFill>
            <a:schemeClr val="accent3"/>
          </a:solidFill>
          <a:ln>
            <a:solidFill>
              <a:schemeClr val="accent1"/>
            </a:solidFill>
          </a:ln>
        </p:spPr>
        <p:txBody>
          <a:bodyPr wrap="square" rtlCol="0">
            <a:spAutoFit/>
          </a:bodyPr>
          <a:lstStyle/>
          <a:p>
            <a:pPr algn="ctr"/>
            <a:r>
              <a:rPr lang="es-ES" sz="2400" b="1" dirty="0"/>
              <a:t>¿Cómo escuchar la episteme de las mujeres esclavizadas, encriptada bajo esas “molestosas cantinelas”?</a:t>
            </a:r>
            <a:endParaRPr lang="es-CL" sz="2400" dirty="0"/>
          </a:p>
        </p:txBody>
      </p:sp>
      <p:sp>
        <p:nvSpPr>
          <p:cNvPr id="5" name="CuadroTexto 4">
            <a:extLst>
              <a:ext uri="{FF2B5EF4-FFF2-40B4-BE49-F238E27FC236}">
                <a16:creationId xmlns:a16="http://schemas.microsoft.com/office/drawing/2014/main" id="{C9568E70-F67F-3600-5D71-CC989D768E90}"/>
              </a:ext>
            </a:extLst>
          </p:cNvPr>
          <p:cNvSpPr txBox="1"/>
          <p:nvPr/>
        </p:nvSpPr>
        <p:spPr>
          <a:xfrm>
            <a:off x="778933" y="440267"/>
            <a:ext cx="6527749" cy="646331"/>
          </a:xfrm>
          <a:prstGeom prst="rect">
            <a:avLst/>
          </a:prstGeom>
          <a:noFill/>
        </p:spPr>
        <p:txBody>
          <a:bodyPr wrap="none" rtlCol="0">
            <a:spAutoFit/>
          </a:bodyPr>
          <a:lstStyle/>
          <a:p>
            <a:r>
              <a:rPr lang="es-ES" b="1" dirty="0"/>
              <a:t>-</a:t>
            </a:r>
            <a:r>
              <a:rPr lang="es-ES" b="1" i="1" dirty="0"/>
              <a:t>En</a:t>
            </a:r>
            <a:r>
              <a:rPr lang="es-ES" b="1" dirty="0"/>
              <a:t> compañía de archivos judiciales de/sobre mujeres esclavizadas</a:t>
            </a:r>
          </a:p>
          <a:p>
            <a:endParaRPr lang="es-CL" dirty="0"/>
          </a:p>
        </p:txBody>
      </p:sp>
    </p:spTree>
    <p:extLst>
      <p:ext uri="{BB962C8B-B14F-4D97-AF65-F5344CB8AC3E}">
        <p14:creationId xmlns:p14="http://schemas.microsoft.com/office/powerpoint/2010/main" val="4256178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2CFDC4B-5408-8D4B-A902-B177429730E1}"/>
              </a:ext>
            </a:extLst>
          </p:cNvPr>
          <p:cNvSpPr txBox="1"/>
          <p:nvPr/>
        </p:nvSpPr>
        <p:spPr>
          <a:xfrm>
            <a:off x="0" y="308610"/>
            <a:ext cx="3981864" cy="4462760"/>
          </a:xfrm>
          <a:prstGeom prst="rect">
            <a:avLst/>
          </a:prstGeom>
          <a:noFill/>
        </p:spPr>
        <p:txBody>
          <a:bodyPr wrap="square" rtlCol="0">
            <a:spAutoFit/>
          </a:bodyPr>
          <a:lstStyle/>
          <a:p>
            <a:r>
              <a:rPr lang="es-CL" b="1" dirty="0"/>
              <a:t>“La </a:t>
            </a:r>
            <a:r>
              <a:rPr lang="es-CL" b="1" dirty="0">
                <a:solidFill>
                  <a:srgbClr val="C00000"/>
                </a:solidFill>
              </a:rPr>
              <a:t>molestosa cantinela</a:t>
            </a:r>
            <a:r>
              <a:rPr lang="es-CL" dirty="0">
                <a:solidFill>
                  <a:srgbClr val="C00000"/>
                </a:solidFill>
              </a:rPr>
              <a:t> </a:t>
            </a:r>
            <a:r>
              <a:rPr lang="es-CL" dirty="0"/>
              <a:t>que desde el principio de esta </a:t>
            </a:r>
            <a:r>
              <a:rPr lang="es-CL" dirty="0" err="1"/>
              <a:t>cauza</a:t>
            </a:r>
            <a:r>
              <a:rPr lang="es-CL" dirty="0"/>
              <a:t>, han tomado por fundamento [para su] solicitud, ha sido </a:t>
            </a:r>
            <a:r>
              <a:rPr lang="es-CL" dirty="0" err="1"/>
              <a:t>haver</a:t>
            </a:r>
            <a:r>
              <a:rPr lang="es-CL" dirty="0"/>
              <a:t> </a:t>
            </a:r>
            <a:r>
              <a:rPr lang="es-CL" dirty="0" err="1"/>
              <a:t>oido</a:t>
            </a:r>
            <a:r>
              <a:rPr lang="es-CL" dirty="0"/>
              <a:t> decir que la Autora de [don]de estos </a:t>
            </a:r>
            <a:r>
              <a:rPr lang="es-CL" dirty="0" err="1"/>
              <a:t>esclabos</a:t>
            </a:r>
            <a:r>
              <a:rPr lang="es-CL" dirty="0"/>
              <a:t> </a:t>
            </a:r>
            <a:r>
              <a:rPr lang="es-CL" dirty="0" err="1"/>
              <a:t>desienden</a:t>
            </a:r>
            <a:r>
              <a:rPr lang="es-CL" dirty="0"/>
              <a:t> en </a:t>
            </a:r>
            <a:r>
              <a:rPr lang="es-CL" dirty="0" err="1"/>
              <a:t>algun</a:t>
            </a:r>
            <a:r>
              <a:rPr lang="es-CL" dirty="0"/>
              <a:t> tiempo fue libre, y sin mas principio que este y la </a:t>
            </a:r>
            <a:r>
              <a:rPr lang="es-CL" b="1" dirty="0"/>
              <a:t>voluntaria </a:t>
            </a:r>
            <a:r>
              <a:rPr lang="es-CL" b="1" dirty="0" err="1"/>
              <a:t>adequacion</a:t>
            </a:r>
            <a:r>
              <a:rPr lang="es-CL" b="1" dirty="0"/>
              <a:t> que </a:t>
            </a:r>
            <a:r>
              <a:rPr lang="es-CL" b="1" dirty="0" err="1"/>
              <a:t>hazen</a:t>
            </a:r>
            <a:r>
              <a:rPr lang="es-CL" b="1" dirty="0"/>
              <a:t> de las Leyes</a:t>
            </a:r>
            <a:r>
              <a:rPr lang="es-CL" dirty="0"/>
              <a:t> que tratan de la libertad, quieren se </a:t>
            </a:r>
            <a:r>
              <a:rPr lang="es-CL" b="1" dirty="0"/>
              <a:t>Declaren por libres aquellos que nunca lo han sido, ni por si, ni por su origen,</a:t>
            </a:r>
            <a:r>
              <a:rPr lang="es-CL" dirty="0"/>
              <a:t> pues aunque en </a:t>
            </a:r>
            <a:r>
              <a:rPr lang="es-CL" dirty="0" err="1"/>
              <a:t>algun</a:t>
            </a:r>
            <a:r>
              <a:rPr lang="es-CL" dirty="0"/>
              <a:t> tiempo lo fue su Autora Juana Cartagena pero como lo fuese </a:t>
            </a:r>
            <a:r>
              <a:rPr lang="es-CL" dirty="0" err="1"/>
              <a:t>despues</a:t>
            </a:r>
            <a:r>
              <a:rPr lang="es-CL" dirty="0"/>
              <a:t> de dada </a:t>
            </a:r>
            <a:r>
              <a:rPr lang="es-CL" dirty="0" err="1"/>
              <a:t>â</a:t>
            </a:r>
            <a:r>
              <a:rPr lang="es-CL" dirty="0"/>
              <a:t> </a:t>
            </a:r>
            <a:r>
              <a:rPr lang="es-CL" dirty="0" err="1"/>
              <a:t>lus</a:t>
            </a:r>
            <a:r>
              <a:rPr lang="es-CL" dirty="0"/>
              <a:t> toda su </a:t>
            </a:r>
            <a:r>
              <a:rPr lang="es-CL" dirty="0" err="1"/>
              <a:t>desendencia</a:t>
            </a:r>
            <a:r>
              <a:rPr lang="es-CL" dirty="0"/>
              <a:t>…” </a:t>
            </a:r>
            <a:r>
              <a:rPr lang="es-CL" sz="1400" dirty="0" err="1"/>
              <a:t>ANHCh</a:t>
            </a:r>
            <a:r>
              <a:rPr lang="es-CL" sz="1400" dirty="0"/>
              <a:t>, R.A. v. 1427, p.1, 1790-1793, f.83</a:t>
            </a:r>
          </a:p>
        </p:txBody>
      </p:sp>
      <p:pic>
        <p:nvPicPr>
          <p:cNvPr id="4" name="Imagen 3">
            <a:extLst>
              <a:ext uri="{FF2B5EF4-FFF2-40B4-BE49-F238E27FC236}">
                <a16:creationId xmlns:a16="http://schemas.microsoft.com/office/drawing/2014/main" id="{97C3BFBA-A5E5-6C44-B908-25295F1A2583}"/>
              </a:ext>
            </a:extLst>
          </p:cNvPr>
          <p:cNvPicPr>
            <a:picLocks noChangeAspect="1"/>
          </p:cNvPicPr>
          <p:nvPr/>
        </p:nvPicPr>
        <p:blipFill>
          <a:blip r:embed="rId2"/>
          <a:stretch>
            <a:fillRect/>
          </a:stretch>
        </p:blipFill>
        <p:spPr>
          <a:xfrm>
            <a:off x="3981864" y="0"/>
            <a:ext cx="516213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Entrada de lápiz 5">
                <a:extLst>
                  <a:ext uri="{FF2B5EF4-FFF2-40B4-BE49-F238E27FC236}">
                    <a16:creationId xmlns:a16="http://schemas.microsoft.com/office/drawing/2014/main" id="{B6C9827E-D2E7-0D40-926C-BA0EF991D871}"/>
                  </a:ext>
                </a:extLst>
              </p14:cNvPr>
              <p14:cNvContentPartPr/>
              <p14:nvPr/>
            </p14:nvContentPartPr>
            <p14:xfrm>
              <a:off x="6053490" y="3262950"/>
              <a:ext cx="1514880" cy="11880"/>
            </p14:xfrm>
          </p:contentPart>
        </mc:Choice>
        <mc:Fallback xmlns="">
          <p:pic>
            <p:nvPicPr>
              <p:cNvPr id="6" name="Entrada de lápiz 5">
                <a:extLst>
                  <a:ext uri="{FF2B5EF4-FFF2-40B4-BE49-F238E27FC236}">
                    <a16:creationId xmlns:a16="http://schemas.microsoft.com/office/drawing/2014/main" id="{B6C9827E-D2E7-0D40-926C-BA0EF991D871}"/>
                  </a:ext>
                </a:extLst>
              </p:cNvPr>
              <p:cNvPicPr/>
              <p:nvPr/>
            </p:nvPicPr>
            <p:blipFill>
              <a:blip r:embed="rId4"/>
              <a:stretch>
                <a:fillRect/>
              </a:stretch>
            </p:blipFill>
            <p:spPr>
              <a:xfrm>
                <a:off x="6044490" y="3253950"/>
                <a:ext cx="1532520" cy="29520"/>
              </a:xfrm>
              <a:prstGeom prst="rect">
                <a:avLst/>
              </a:prstGeom>
            </p:spPr>
          </p:pic>
        </mc:Fallback>
      </mc:AlternateContent>
    </p:spTree>
    <p:extLst>
      <p:ext uri="{BB962C8B-B14F-4D97-AF65-F5344CB8AC3E}">
        <p14:creationId xmlns:p14="http://schemas.microsoft.com/office/powerpoint/2010/main" val="1993754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3999" cy="7494359"/>
          </a:xfrm>
          <a:prstGeom prst="rect">
            <a:avLst/>
          </a:prstGeom>
          <a:no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CL" b="1" dirty="0">
                <a:solidFill>
                  <a:schemeClr val="tx1"/>
                </a:solidFill>
              </a:rPr>
              <a:t>ARCHIVOS E HISTORIOGRAFÍA: ENFOQUES ANTIRRACISTAS Y FEMINISTAS</a:t>
            </a:r>
          </a:p>
          <a:p>
            <a:pPr algn="ctr"/>
            <a:endParaRPr lang="es-CL" dirty="0">
              <a:solidFill>
                <a:schemeClr val="tx1"/>
              </a:solidFill>
            </a:endParaRPr>
          </a:p>
          <a:p>
            <a:r>
              <a:rPr lang="es-CL" dirty="0">
                <a:solidFill>
                  <a:schemeClr val="tx1"/>
                </a:solidFill>
              </a:rPr>
              <a:t>-</a:t>
            </a:r>
            <a:r>
              <a:rPr lang="es-CL" b="1" dirty="0" err="1">
                <a:solidFill>
                  <a:schemeClr val="tx1"/>
                </a:solidFill>
              </a:rPr>
              <a:t>Saidiya</a:t>
            </a:r>
            <a:r>
              <a:rPr lang="es-CL" b="1" dirty="0">
                <a:solidFill>
                  <a:schemeClr val="tx1"/>
                </a:solidFill>
              </a:rPr>
              <a:t> Hartman: </a:t>
            </a:r>
            <a:r>
              <a:rPr lang="es-CL" b="1" i="1" dirty="0">
                <a:solidFill>
                  <a:schemeClr val="tx1"/>
                </a:solidFill>
              </a:rPr>
              <a:t>Fabulación crítica</a:t>
            </a:r>
            <a:endParaRPr lang="es-CL" dirty="0">
              <a:solidFill>
                <a:schemeClr val="tx1"/>
              </a:solidFill>
            </a:endParaRPr>
          </a:p>
          <a:p>
            <a:endParaRPr lang="es-CL" dirty="0">
              <a:solidFill>
                <a:schemeClr val="tx1"/>
              </a:solidFill>
            </a:endParaRPr>
          </a:p>
          <a:p>
            <a:r>
              <a:rPr lang="es-ES" b="1" dirty="0">
                <a:solidFill>
                  <a:schemeClr val="tx1"/>
                </a:solidFill>
              </a:rPr>
              <a:t>-Marisa J. Fuentes: ¿cómo narramos dentro del archivo tradicional? </a:t>
            </a:r>
          </a:p>
          <a:p>
            <a:r>
              <a:rPr lang="es-ES" dirty="0">
                <a:solidFill>
                  <a:schemeClr val="tx1"/>
                </a:solidFill>
              </a:rPr>
              <a:t>en su libro sobre la esclavitud de las mujeres en Barbados:</a:t>
            </a:r>
          </a:p>
          <a:p>
            <a:pPr algn="just"/>
            <a:r>
              <a:rPr lang="es-ES" dirty="0">
                <a:solidFill>
                  <a:schemeClr val="tx1"/>
                </a:solidFill>
              </a:rPr>
              <a:t> “… construye relatos históricos de la esclavitud urbana del Caribe desde las </a:t>
            </a:r>
            <a:r>
              <a:rPr lang="es-ES" b="1" dirty="0">
                <a:solidFill>
                  <a:schemeClr val="tx1"/>
                </a:solidFill>
              </a:rPr>
              <a:t>posiciones y perspectivas de las mujeres esclavizadas dentro del archivo tradicional</a:t>
            </a:r>
            <a:r>
              <a:rPr lang="es-ES" dirty="0">
                <a:solidFill>
                  <a:schemeClr val="tx1"/>
                </a:solidFill>
              </a:rPr>
              <a:t>… </a:t>
            </a:r>
            <a:r>
              <a:rPr lang="es-ES" b="1" dirty="0">
                <a:solidFill>
                  <a:schemeClr val="tx1"/>
                </a:solidFill>
              </a:rPr>
              <a:t>¿Cómo narramos los fugaces vislumbres de sujetos esclavizados en los archivos y satisfacemos las demandas disciplinarias de la historia que nos obligan a construir relatos imparciales a partir de estos mismos documentos? … ¿Cómo confrontamos críticamente o reproducimos estos relatos para abrir posibilidades de </a:t>
            </a:r>
            <a:r>
              <a:rPr lang="es-ES" b="1" dirty="0" err="1">
                <a:solidFill>
                  <a:schemeClr val="tx1"/>
                </a:solidFill>
              </a:rPr>
              <a:t>historizar</a:t>
            </a:r>
            <a:r>
              <a:rPr lang="es-ES" b="1" dirty="0">
                <a:solidFill>
                  <a:schemeClr val="tx1"/>
                </a:solidFill>
              </a:rPr>
              <a:t>, lamentar, recordar y escuchar la condición de las mujeres esclavizadas?</a:t>
            </a:r>
            <a:endParaRPr lang="es-CL" b="1" dirty="0">
              <a:solidFill>
                <a:schemeClr val="tx1"/>
              </a:solidFill>
            </a:endParaRPr>
          </a:p>
          <a:p>
            <a:endParaRPr lang="es-CL" dirty="0">
              <a:solidFill>
                <a:schemeClr val="tx1"/>
              </a:solidFill>
            </a:endParaRPr>
          </a:p>
          <a:p>
            <a:r>
              <a:rPr lang="es-CL" dirty="0">
                <a:solidFill>
                  <a:schemeClr val="tx1"/>
                </a:solidFill>
              </a:rPr>
              <a:t>-</a:t>
            </a:r>
            <a:r>
              <a:rPr lang="es-CL" b="1" dirty="0">
                <a:solidFill>
                  <a:schemeClr val="tx1"/>
                </a:solidFill>
              </a:rPr>
              <a:t>Joan Scott: </a:t>
            </a:r>
            <a:r>
              <a:rPr lang="es-CL" b="1" i="1" dirty="0">
                <a:solidFill>
                  <a:schemeClr val="tx1"/>
                </a:solidFill>
              </a:rPr>
              <a:t>El “eco de la fantasía”= </a:t>
            </a:r>
            <a:r>
              <a:rPr lang="es-CL" dirty="0">
                <a:solidFill>
                  <a:schemeClr val="tx1"/>
                </a:solidFill>
              </a:rPr>
              <a:t>psicoanálisis, herramienta útil para la Historia. </a:t>
            </a:r>
            <a:r>
              <a:rPr lang="es-CL" dirty="0" err="1">
                <a:solidFill>
                  <a:schemeClr val="tx1"/>
                </a:solidFill>
              </a:rPr>
              <a:t>Lxs</a:t>
            </a:r>
            <a:r>
              <a:rPr lang="es-CL" dirty="0">
                <a:solidFill>
                  <a:schemeClr val="tx1"/>
                </a:solidFill>
              </a:rPr>
              <a:t> </a:t>
            </a:r>
            <a:r>
              <a:rPr lang="es-CL" dirty="0" err="1">
                <a:solidFill>
                  <a:schemeClr val="tx1"/>
                </a:solidFill>
              </a:rPr>
              <a:t>historiadrxs</a:t>
            </a:r>
            <a:r>
              <a:rPr lang="es-CL" dirty="0">
                <a:solidFill>
                  <a:schemeClr val="tx1"/>
                </a:solidFill>
              </a:rPr>
              <a:t> como “analistas de la identidad” (Scott, p.137). Así, el eco de la fantasía: “conjunto de operaciones mentales por las cuales</a:t>
            </a:r>
            <a:r>
              <a:rPr lang="es-CL" b="1" dirty="0">
                <a:solidFill>
                  <a:schemeClr val="tx1"/>
                </a:solidFill>
              </a:rPr>
              <a:t> ciertas categorías de identidad son construidas para borrar las diferencias históricas y crear continuidades aparentes</a:t>
            </a:r>
            <a:r>
              <a:rPr lang="es-CL" dirty="0">
                <a:solidFill>
                  <a:schemeClr val="tx1"/>
                </a:solidFill>
              </a:rPr>
              <a:t>” (Scott, 138). El eco de la fantasía es “una </a:t>
            </a:r>
            <a:r>
              <a:rPr lang="es-CL" b="1" dirty="0">
                <a:solidFill>
                  <a:schemeClr val="tx1"/>
                </a:solidFill>
              </a:rPr>
              <a:t>herramienta</a:t>
            </a:r>
            <a:r>
              <a:rPr lang="es-CL" dirty="0">
                <a:solidFill>
                  <a:schemeClr val="tx1"/>
                </a:solidFill>
              </a:rPr>
              <a:t> para los analistas de los movimientos políticos y sociales </a:t>
            </a:r>
            <a:r>
              <a:rPr lang="es-CL" b="1" dirty="0">
                <a:solidFill>
                  <a:schemeClr val="tx1"/>
                </a:solidFill>
              </a:rPr>
              <a:t>cuando estudian los materiales históricos</a:t>
            </a:r>
            <a:r>
              <a:rPr lang="es-CL" dirty="0">
                <a:solidFill>
                  <a:schemeClr val="tx1"/>
                </a:solidFill>
              </a:rPr>
              <a:t> en su especificidad y particularidad” (p.138). Es decir, el archivo.</a:t>
            </a:r>
          </a:p>
          <a:p>
            <a:endParaRPr lang="es-CL" dirty="0"/>
          </a:p>
          <a:p>
            <a:pPr algn="just"/>
            <a:endParaRPr lang="es-ES" dirty="0">
              <a:solidFill>
                <a:prstClr val="black"/>
              </a:solidFill>
              <a:ea typeface="+mj-ea"/>
              <a:cs typeface="+mj-cs"/>
            </a:endParaRPr>
          </a:p>
          <a:p>
            <a:endParaRPr lang="es-ES_tradnl" dirty="0"/>
          </a:p>
          <a:p>
            <a:r>
              <a:rPr lang="es-ES" sz="3100" dirty="0">
                <a:solidFill>
                  <a:prstClr val="black"/>
                </a:solidFill>
                <a:ea typeface="+mj-ea"/>
                <a:cs typeface="+mj-cs"/>
              </a:rPr>
              <a:t> </a:t>
            </a:r>
            <a:endParaRPr lang="es-ES" dirty="0"/>
          </a:p>
        </p:txBody>
      </p:sp>
    </p:spTree>
    <p:extLst>
      <p:ext uri="{BB962C8B-B14F-4D97-AF65-F5344CB8AC3E}">
        <p14:creationId xmlns:p14="http://schemas.microsoft.com/office/powerpoint/2010/main" val="223560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A114A17-8558-5AC0-1C33-C3DDB573CDAE}"/>
              </a:ext>
            </a:extLst>
          </p:cNvPr>
          <p:cNvSpPr txBox="1"/>
          <p:nvPr/>
        </p:nvSpPr>
        <p:spPr>
          <a:xfrm rot="10800000" flipV="1">
            <a:off x="39029" y="378997"/>
            <a:ext cx="9065941" cy="5940088"/>
          </a:xfrm>
          <a:prstGeom prst="rect">
            <a:avLst/>
          </a:prstGeom>
          <a:noFill/>
        </p:spPr>
        <p:txBody>
          <a:bodyPr wrap="square" rtlCol="0">
            <a:spAutoFit/>
          </a:bodyPr>
          <a:lstStyle/>
          <a:p>
            <a:r>
              <a:rPr lang="es-CL" sz="2000" b="1" dirty="0"/>
              <a:t>-LA CUESTIÓN DE LA RECUPERACIÓN </a:t>
            </a:r>
            <a:r>
              <a:rPr lang="es-CL" sz="2000" dirty="0"/>
              <a:t>(numero especial, </a:t>
            </a:r>
            <a:r>
              <a:rPr lang="es-CL" sz="2000" i="1" dirty="0"/>
              <a:t>Social Text </a:t>
            </a:r>
            <a:r>
              <a:rPr lang="es-CL" sz="2000" dirty="0"/>
              <a:t>2015):  tensión entre la recuperación histórica de la historia de personas de origen africano y formas de reparación a la borradura = preguntas sobre la estructura y las posibilidades del archivo.</a:t>
            </a:r>
          </a:p>
          <a:p>
            <a:endParaRPr lang="es-CL" sz="2000" dirty="0"/>
          </a:p>
          <a:p>
            <a:r>
              <a:rPr lang="es-CL" sz="2000" dirty="0"/>
              <a:t>Esclavitud y libertad no son solo “reliquias” de archivo sino una historia viva, aun en el presente con dimensiones éticas que requieren atención (p.7). </a:t>
            </a:r>
          </a:p>
          <a:p>
            <a:endParaRPr lang="es-CL" sz="2000" b="1" i="1" dirty="0"/>
          </a:p>
          <a:p>
            <a:r>
              <a:rPr lang="es-CL" sz="2000" b="1" i="1" dirty="0"/>
              <a:t>¿Cuál tiempo?:</a:t>
            </a:r>
          </a:p>
          <a:p>
            <a:r>
              <a:rPr lang="es-CL" sz="2000" dirty="0"/>
              <a:t>Desarrollar nuevos enfoques sobre la recuperación del archivo que pueda iluminar formas de políticas negras más allá de narrativas de redención radical o inclusión liberal (la fantasía de la abolición y la linealidad del trayecto esclavitud y libertad) (p.8, 9)</a:t>
            </a:r>
          </a:p>
          <a:p>
            <a:r>
              <a:rPr lang="es-CL" sz="2000" b="1" dirty="0"/>
              <a:t>Historia dubitativa</a:t>
            </a:r>
            <a:r>
              <a:rPr lang="es-CL" sz="2000" dirty="0"/>
              <a:t>: Lisa </a:t>
            </a:r>
            <a:r>
              <a:rPr lang="es-CL" sz="2000" dirty="0" err="1"/>
              <a:t>Lowe</a:t>
            </a:r>
            <a:r>
              <a:rPr lang="es-CL" sz="2000" dirty="0"/>
              <a:t>= esclavitud como sistema ideológico, cultural, económico que aseguraron, suscribieron, historias que no se clasifican usualmente como “negras” o “africanas”, ni “Atlánticas”; de ahí la importancia de enfatizar en las </a:t>
            </a:r>
            <a:r>
              <a:rPr lang="es-CL" sz="2000" b="1" dirty="0"/>
              <a:t>historias entrelazadas </a:t>
            </a:r>
            <a:r>
              <a:rPr lang="es-CL" sz="2000" dirty="0"/>
              <a:t>del trabajo de dependencias asimétricas y esclavo. Para esto </a:t>
            </a:r>
            <a:r>
              <a:rPr lang="es-CL" sz="2000" b="1" dirty="0"/>
              <a:t>no es el propósito llenar vacíos  </a:t>
            </a:r>
            <a:r>
              <a:rPr lang="es-CL" sz="2000" dirty="0"/>
              <a:t>sino advertir resonancias en las historias entrelazadas y comparadas. </a:t>
            </a:r>
            <a:endParaRPr lang="es-CL" sz="2000" b="1" dirty="0"/>
          </a:p>
        </p:txBody>
      </p:sp>
    </p:spTree>
    <p:extLst>
      <p:ext uri="{BB962C8B-B14F-4D97-AF65-F5344CB8AC3E}">
        <p14:creationId xmlns:p14="http://schemas.microsoft.com/office/powerpoint/2010/main" val="704017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CE225-A8C3-BE86-26FB-380D1EEF8E2E}"/>
              </a:ext>
            </a:extLst>
          </p:cNvPr>
          <p:cNvSpPr txBox="1"/>
          <p:nvPr/>
        </p:nvSpPr>
        <p:spPr>
          <a:xfrm>
            <a:off x="4447822" y="2889956"/>
            <a:ext cx="497252" cy="369332"/>
          </a:xfrm>
          <a:prstGeom prst="rect">
            <a:avLst/>
          </a:prstGeom>
          <a:noFill/>
        </p:spPr>
        <p:txBody>
          <a:bodyPr wrap="none" rtlCol="0">
            <a:spAutoFit/>
          </a:bodyPr>
          <a:lstStyle/>
          <a:p>
            <a:r>
              <a:rPr lang="es-CL" dirty="0"/>
              <a:t>FIN</a:t>
            </a:r>
          </a:p>
        </p:txBody>
      </p:sp>
    </p:spTree>
    <p:extLst>
      <p:ext uri="{BB962C8B-B14F-4D97-AF65-F5344CB8AC3E}">
        <p14:creationId xmlns:p14="http://schemas.microsoft.com/office/powerpoint/2010/main" val="2734777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381290-3A37-058D-D5AE-7E639D4A978E}"/>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B80DA366-70F0-CB8C-2C98-592060C45051}"/>
              </a:ext>
            </a:extLst>
          </p:cNvPr>
          <p:cNvSpPr>
            <a:spLocks noGrp="1"/>
          </p:cNvSpPr>
          <p:nvPr>
            <p:ph idx="1"/>
          </p:nvPr>
        </p:nvSpPr>
        <p:spPr>
          <a:xfrm>
            <a:off x="457200" y="1166018"/>
            <a:ext cx="8229600" cy="4525963"/>
          </a:xfrm>
          <a:solidFill>
            <a:schemeClr val="accent1"/>
          </a:solidFill>
          <a:ln>
            <a:solidFill>
              <a:srgbClr val="0070C0"/>
            </a:solidFill>
          </a:ln>
        </p:spPr>
        <p:txBody>
          <a:bodyPr anchor="ctr">
            <a:normAutofit/>
          </a:bodyPr>
          <a:lstStyle/>
          <a:p>
            <a:pPr marL="0" indent="0" algn="ctr">
              <a:buNone/>
            </a:pPr>
            <a:r>
              <a:rPr lang="es-CL" sz="4000" b="1" dirty="0"/>
              <a:t>A.ESCLAVITUD- LIBERTAD</a:t>
            </a:r>
          </a:p>
          <a:p>
            <a:pPr marL="0" indent="0" algn="ctr">
              <a:buNone/>
            </a:pPr>
            <a:r>
              <a:rPr lang="es-CL" sz="3600" b="1" dirty="0"/>
              <a:t>1. MANUMISIONES</a:t>
            </a:r>
          </a:p>
        </p:txBody>
      </p:sp>
    </p:spTree>
    <p:extLst>
      <p:ext uri="{BB962C8B-B14F-4D97-AF65-F5344CB8AC3E}">
        <p14:creationId xmlns:p14="http://schemas.microsoft.com/office/powerpoint/2010/main" val="1185675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EC4400D-79C2-7346-8937-DFBC068DCAFE}"/>
              </a:ext>
            </a:extLst>
          </p:cNvPr>
          <p:cNvSpPr txBox="1"/>
          <p:nvPr/>
        </p:nvSpPr>
        <p:spPr>
          <a:xfrm>
            <a:off x="112889" y="1264356"/>
            <a:ext cx="8952090" cy="4801314"/>
          </a:xfrm>
          <a:prstGeom prst="rect">
            <a:avLst/>
          </a:prstGeom>
          <a:noFill/>
        </p:spPr>
        <p:txBody>
          <a:bodyPr wrap="square" rtlCol="0">
            <a:spAutoFit/>
          </a:bodyPr>
          <a:lstStyle/>
          <a:p>
            <a:r>
              <a:rPr lang="es-CL"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L</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ibertades bajo condición: manumisión por gracias </a:t>
            </a:r>
            <a:r>
              <a:rPr lang="es-CL" sz="1800" b="1" i="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post mortem</a:t>
            </a:r>
          </a:p>
          <a:p>
            <a:endParaRPr lang="es-CL" dirty="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r>
              <a:rPr lang="es-CL" b="1" i="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INÉS, ANGOLA</a:t>
            </a:r>
          </a:p>
          <a:p>
            <a:endParaRPr lang="es-CL" dirty="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r>
              <a:rPr lang="es-CL"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·O</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torgamiento de la libertad a </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Inés "negra esclava… de casta Angola” </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en </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Santiago de Chile en 1622 </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por la beata Beatriz Soto, quien se la otorgaba por “gracia y condición” después de su muerte: </a:t>
            </a:r>
          </a:p>
          <a:p>
            <a:endParaRPr lang="es-CL" dirty="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“por el </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buen servicio y obras </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que de ella he recibido que </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después de mi fallecimiento </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mis albaceas </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la entreguen </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al hermano mayor del </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hospital</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de los pobres de esta ciudad para </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que en él sirva en tiempo de dos años … </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y </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cumplidos</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que los haya en el dicho servicio … es mi voluntad que </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mis albaceas le den carta de libertad que yo </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por la presente después de mi fallecimiento habiendo cumplido los dos años del dicho servicio</a:t>
            </a:r>
            <a:r>
              <a:rPr lang="es-CL" sz="18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se la doy para que como persona libre disponga y haga lo que quisiere</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(ANHCH, escribanos </a:t>
            </a:r>
            <a:r>
              <a:rPr lang="es-CL" sz="1800" dirty="0" err="1">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Stgo</a:t>
            </a:r>
            <a:r>
              <a:rPr lang="es-CL"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vol. 87, 112-113v., 1622). </a:t>
            </a:r>
            <a:endParaRPr lang="es-CL" sz="1800" dirty="0">
              <a:effectLst/>
              <a:latin typeface="Courier" pitchFamily="2" charset="0"/>
              <a:ea typeface="Times New Roman" panose="02020603050405020304" pitchFamily="18" charset="0"/>
              <a:cs typeface="Times New Roman" panose="02020603050405020304" pitchFamily="18" charset="0"/>
            </a:endParaRPr>
          </a:p>
          <a:p>
            <a:endParaRPr lang="es-CL" dirty="0"/>
          </a:p>
        </p:txBody>
      </p:sp>
    </p:spTree>
    <p:extLst>
      <p:ext uri="{BB962C8B-B14F-4D97-AF65-F5344CB8AC3E}">
        <p14:creationId xmlns:p14="http://schemas.microsoft.com/office/powerpoint/2010/main" val="2156210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44966"/>
            <a:ext cx="8229600" cy="955675"/>
          </a:xfrm>
        </p:spPr>
        <p:txBody>
          <a:bodyPr rtlCol="0">
            <a:normAutofit fontScale="90000"/>
          </a:bodyPr>
          <a:lstStyle/>
          <a:p>
            <a:pPr fontAlgn="auto">
              <a:spcAft>
                <a:spcPts val="0"/>
              </a:spcAft>
              <a:defRPr/>
            </a:pPr>
            <a:r>
              <a:rPr lang="es-ES" sz="1600" b="1" dirty="0">
                <a:ea typeface="+mj-ea"/>
                <a:cs typeface="+mj-cs"/>
              </a:rPr>
              <a:t>CARTAS DE LIBERTAD: 117 cartas (1760-1823)</a:t>
            </a:r>
            <a:br>
              <a:rPr lang="es-ES" sz="1600" b="1" dirty="0">
                <a:ea typeface="+mj-ea"/>
                <a:cs typeface="+mj-cs"/>
              </a:rPr>
            </a:br>
            <a:r>
              <a:rPr lang="es-ES" sz="1600" b="1" dirty="0">
                <a:ea typeface="+mj-ea"/>
                <a:cs typeface="+mj-cs"/>
              </a:rPr>
              <a:t>Carta de libertad por disposición testamentaria para otorgarla después de muerte ama/o con condición (31 cartas)</a:t>
            </a:r>
            <a:br>
              <a:rPr lang="es-ES" sz="1600" b="1" dirty="0">
                <a:ea typeface="+mj-ea"/>
                <a:cs typeface="+mj-cs"/>
              </a:rPr>
            </a:br>
            <a:r>
              <a:rPr lang="es-ES" sz="1600" dirty="0">
                <a:ea typeface="+mj-ea"/>
                <a:cs typeface="+mj-cs"/>
              </a:rPr>
              <a:t>Carta de libertad de Rosa, mulata, 40 años, 1763 (escribanía 1 Justo de Águila): </a:t>
            </a:r>
            <a:r>
              <a:rPr lang="es-ES" sz="1600" dirty="0" err="1">
                <a:ea typeface="+mj-ea"/>
                <a:cs typeface="+mj-cs"/>
              </a:rPr>
              <a:t>ANHCh</a:t>
            </a:r>
            <a:r>
              <a:rPr lang="es-ES" sz="1600" dirty="0">
                <a:ea typeface="+mj-ea"/>
                <a:cs typeface="+mj-cs"/>
              </a:rPr>
              <a:t>, Fondo Escribanos Vol. 805, </a:t>
            </a:r>
            <a:r>
              <a:rPr lang="es-ES" sz="1600" dirty="0" err="1">
                <a:ea typeface="+mj-ea"/>
                <a:cs typeface="+mj-cs"/>
              </a:rPr>
              <a:t>fj</a:t>
            </a:r>
            <a:r>
              <a:rPr lang="es-ES" sz="1600" dirty="0">
                <a:ea typeface="+mj-ea"/>
                <a:cs typeface="+mj-cs"/>
              </a:rPr>
              <a:t> 152va-153</a:t>
            </a:r>
          </a:p>
        </p:txBody>
      </p:sp>
      <p:sp>
        <p:nvSpPr>
          <p:cNvPr id="4" name="Marcador de contenido 3"/>
          <p:cNvSpPr>
            <a:spLocks noGrp="1"/>
          </p:cNvSpPr>
          <p:nvPr>
            <p:ph sz="half" idx="2"/>
          </p:nvPr>
        </p:nvSpPr>
        <p:spPr>
          <a:xfrm>
            <a:off x="5302250" y="955675"/>
            <a:ext cx="3841750" cy="5902325"/>
          </a:xfrm>
        </p:spPr>
        <p:txBody>
          <a:bodyPr rtlCol="0">
            <a:noAutofit/>
          </a:bodyPr>
          <a:lstStyle/>
          <a:p>
            <a:pPr marL="0" indent="0" algn="just" fontAlgn="auto">
              <a:spcAft>
                <a:spcPts val="0"/>
              </a:spcAft>
              <a:buFont typeface="Arial"/>
              <a:buNone/>
              <a:defRPr/>
            </a:pPr>
            <a:r>
              <a:rPr lang="es-CL" sz="1000" dirty="0">
                <a:ea typeface="+mn-ea"/>
                <a:cs typeface="+mn-cs"/>
              </a:rPr>
              <a:t>En la Ciudad de Santiago de Chille en trese días del mes de Julio de mil setecientos sesenta y cinco años ante mi el escribano y testigo parecieron Dn Joseph Zumeta de la una parte, y de la otra Da Antonia de Valensuela como tutora y curadora de las personas y vienes de sus menores hijos nietos de Da Ana de Soto como lo es igualmte este otorgte Dn Joseph  [de la Cruz] a los quales doy fee que conozco, y con intervención de el Mre de Campo Dn Juan Joseph de Santa Cruz y Silva y dijeron que por quanto </a:t>
            </a:r>
            <a:r>
              <a:rPr lang="es-CL" sz="1000" b="1" dirty="0">
                <a:ea typeface="+mn-ea"/>
                <a:cs typeface="+mn-cs"/>
              </a:rPr>
              <a:t>en el testamto que otorgó la dha Da Ana</a:t>
            </a:r>
            <a:r>
              <a:rPr lang="es-CL" sz="1000" dirty="0">
                <a:ea typeface="+mn-ea"/>
                <a:cs typeface="+mn-cs"/>
              </a:rPr>
              <a:t> por ante mi el preste escribano su fha catorce de julio del año pasado de mil setecientos sesenta y dos a f6 vta de el quaderno perteneciente a dho año </a:t>
            </a:r>
            <a:r>
              <a:rPr lang="es-CL" sz="1000" b="1" dirty="0">
                <a:ea typeface="+mn-ea"/>
                <a:cs typeface="+mn-cs"/>
              </a:rPr>
              <a:t>declaró</a:t>
            </a:r>
            <a:r>
              <a:rPr lang="es-CL" sz="1000" dirty="0">
                <a:ea typeface="+mn-ea"/>
                <a:cs typeface="+mn-cs"/>
              </a:rPr>
              <a:t> por sus vienes </a:t>
            </a:r>
            <a:r>
              <a:rPr lang="es-CL" sz="1000" b="1" dirty="0">
                <a:ea typeface="+mn-ea"/>
                <a:cs typeface="+mn-cs"/>
              </a:rPr>
              <a:t>una mulata nombrada Rosa de edad de quarenta años</a:t>
            </a:r>
            <a:r>
              <a:rPr lang="es-CL" sz="1000" dirty="0">
                <a:ea typeface="+mn-ea"/>
                <a:cs typeface="+mn-cs"/>
              </a:rPr>
              <a:t> con la </a:t>
            </a:r>
            <a:r>
              <a:rPr lang="es-CL" sz="1000" b="1" dirty="0">
                <a:ea typeface="+mn-ea"/>
                <a:cs typeface="+mn-cs"/>
              </a:rPr>
              <a:t>calidad y condición de que despues de su fallecimto</a:t>
            </a:r>
            <a:r>
              <a:rPr lang="es-CL" sz="1000" dirty="0">
                <a:ea typeface="+mn-ea"/>
                <a:cs typeface="+mn-cs"/>
              </a:rPr>
              <a:t> y </a:t>
            </a:r>
            <a:r>
              <a:rPr lang="es-CL" sz="1000" b="1" dirty="0">
                <a:ea typeface="+mn-ea"/>
                <a:cs typeface="+mn-cs"/>
              </a:rPr>
              <a:t>el del Dr Dn Domingo Zumeta </a:t>
            </a:r>
            <a:r>
              <a:rPr lang="es-CL" sz="1000" dirty="0">
                <a:ea typeface="+mn-ea"/>
                <a:cs typeface="+mn-cs"/>
              </a:rPr>
              <a:t>Clerigo presvitero Cura que fue de la Parrochia del Sr S Isi(dro) </a:t>
            </a:r>
            <a:r>
              <a:rPr lang="es-CL" sz="1000" b="1" dirty="0">
                <a:ea typeface="+mn-ea"/>
                <a:cs typeface="+mn-cs"/>
              </a:rPr>
              <a:t>quedase libre</a:t>
            </a:r>
            <a:r>
              <a:rPr lang="es-CL" sz="1000" dirty="0">
                <a:ea typeface="+mn-ea"/>
                <a:cs typeface="+mn-cs"/>
              </a:rPr>
              <a:t> </a:t>
            </a:r>
            <a:r>
              <a:rPr lang="es-CL" sz="1000" b="1" dirty="0">
                <a:ea typeface="+mn-ea"/>
                <a:cs typeface="+mn-cs"/>
              </a:rPr>
              <a:t>y ahora de toda esclavitud y servidumbre por todos los días de su vida</a:t>
            </a:r>
            <a:r>
              <a:rPr lang="es-CL" sz="1000" dirty="0">
                <a:ea typeface="+mn-ea"/>
                <a:cs typeface="+mn-cs"/>
              </a:rPr>
              <a:t>, y </a:t>
            </a:r>
            <a:r>
              <a:rPr lang="es-CL" sz="1000" b="1" dirty="0">
                <a:ea typeface="+mn-ea"/>
                <a:cs typeface="+mn-cs"/>
              </a:rPr>
              <a:t>que habiendo fallecido </a:t>
            </a:r>
            <a:r>
              <a:rPr lang="es-CL" sz="1000" dirty="0">
                <a:ea typeface="+mn-ea"/>
                <a:cs typeface="+mn-cs"/>
              </a:rPr>
              <a:t>asi la dha Da Ana su ama </a:t>
            </a:r>
            <a:r>
              <a:rPr lang="es-CL" sz="1000" b="1" dirty="0">
                <a:ea typeface="+mn-ea"/>
                <a:cs typeface="+mn-cs"/>
              </a:rPr>
              <a:t>posterior al expresado Dr Don Domingo, que murió mas hace de un año: en estos términos que cumpliendo con la voluntad de la dha Da Ana, otorgan en su nombre por el thenor de la presente</a:t>
            </a:r>
            <a:r>
              <a:rPr lang="es-CL" sz="1000" dirty="0">
                <a:ea typeface="+mn-ea"/>
                <a:cs typeface="+mn-cs"/>
              </a:rPr>
              <a:t> </a:t>
            </a:r>
            <a:r>
              <a:rPr lang="es-CL" sz="1000" b="1" dirty="0">
                <a:ea typeface="+mn-ea"/>
                <a:cs typeface="+mn-cs"/>
              </a:rPr>
              <a:t>que aorran de toda esclavitud a la dha Rosa mulata</a:t>
            </a:r>
            <a:r>
              <a:rPr lang="es-CL" sz="1000" dirty="0">
                <a:ea typeface="+mn-ea"/>
                <a:cs typeface="+mn-cs"/>
              </a:rPr>
              <a:t>, y en su consecuencia </a:t>
            </a:r>
            <a:r>
              <a:rPr lang="es-CL" sz="1000" b="1" dirty="0">
                <a:ea typeface="+mn-ea"/>
                <a:cs typeface="+mn-cs"/>
              </a:rPr>
              <a:t>la declaran por libre y dueña de su Persona y voluntad, para q como tal aga todos los actos que las personas libres executan, mudándose de un Reyno a otro haciendo su testmto constituyendo herederos, y pareciendo en juicio, si necesario le fuere</a:t>
            </a:r>
            <a:r>
              <a:rPr lang="es-CL" sz="1000" dirty="0">
                <a:ea typeface="+mn-ea"/>
                <a:cs typeface="+mn-cs"/>
              </a:rPr>
              <a:t>, que para todo quedan y otorgan </a:t>
            </a:r>
            <a:r>
              <a:rPr lang="es-CL" sz="1000" b="1" dirty="0">
                <a:ea typeface="+mn-ea"/>
                <a:cs typeface="+mn-cs"/>
              </a:rPr>
              <a:t>esta carta que le sirva de titulo de su libertad en forma</a:t>
            </a:r>
            <a:r>
              <a:rPr lang="es-CL" sz="1000" dirty="0">
                <a:ea typeface="+mn-ea"/>
                <a:cs typeface="+mn-cs"/>
              </a:rPr>
              <a:t>; Y a su firmesa y cumplimiento se obligaron en la mas bastante cumplida forma que por dro pueden y deven ser obligados; Y lo firmaron los que supieron y por la que no, un testigo a su ruego que lo fueron prestentes Pablo de Gongora y </a:t>
            </a:r>
            <a:r>
              <a:rPr lang="es-CL" sz="1000" b="1" dirty="0">
                <a:ea typeface="+mn-ea"/>
                <a:cs typeface="+mn-cs"/>
              </a:rPr>
              <a:t>Claudio Mena</a:t>
            </a:r>
            <a:r>
              <a:rPr lang="es-CL" sz="1000" dirty="0">
                <a:ea typeface="+mn-ea"/>
                <a:cs typeface="+mn-cs"/>
              </a:rPr>
              <a:t>=</a:t>
            </a:r>
          </a:p>
          <a:p>
            <a:pPr marL="0" indent="0" algn="r" fontAlgn="auto">
              <a:spcAft>
                <a:spcPts val="0"/>
              </a:spcAft>
              <a:buFont typeface="Arial"/>
              <a:buNone/>
              <a:defRPr/>
            </a:pPr>
            <a:r>
              <a:rPr lang="es-CL" sz="1000" dirty="0">
                <a:ea typeface="+mn-ea"/>
                <a:cs typeface="+mn-cs"/>
              </a:rPr>
              <a:t>A ruego de Da Ant Balensuela y por testigo</a:t>
            </a:r>
          </a:p>
          <a:p>
            <a:pPr marL="0" indent="0" algn="r" fontAlgn="auto">
              <a:spcAft>
                <a:spcPts val="0"/>
              </a:spcAft>
              <a:buFont typeface="Arial"/>
              <a:buNone/>
              <a:defRPr/>
            </a:pPr>
            <a:r>
              <a:rPr lang="es-CL" sz="1000" dirty="0">
                <a:ea typeface="+mn-ea"/>
                <a:cs typeface="+mn-cs"/>
              </a:rPr>
              <a:t> Pablo de Gongora</a:t>
            </a:r>
          </a:p>
          <a:p>
            <a:pPr marL="0" indent="0" fontAlgn="auto">
              <a:spcAft>
                <a:spcPts val="0"/>
              </a:spcAft>
              <a:buFont typeface="Arial"/>
              <a:buNone/>
              <a:defRPr/>
            </a:pPr>
            <a:r>
              <a:rPr lang="es-CL" sz="1000" dirty="0">
                <a:ea typeface="+mn-ea"/>
                <a:cs typeface="+mn-cs"/>
              </a:rPr>
              <a:t>Joseph Zumeta</a:t>
            </a:r>
          </a:p>
          <a:p>
            <a:pPr marL="0" indent="0" fontAlgn="auto">
              <a:spcAft>
                <a:spcPts val="0"/>
              </a:spcAft>
              <a:buFont typeface="Arial"/>
              <a:buNone/>
              <a:defRPr/>
            </a:pPr>
            <a:r>
              <a:rPr lang="es-CL" sz="1000" dirty="0">
                <a:ea typeface="+mn-ea"/>
                <a:cs typeface="+mn-cs"/>
              </a:rPr>
              <a:t>Juan Joseph de la Cruz</a:t>
            </a:r>
          </a:p>
          <a:p>
            <a:pPr marL="0" indent="0" algn="r" fontAlgn="auto">
              <a:spcAft>
                <a:spcPts val="0"/>
              </a:spcAft>
              <a:buFont typeface="Arial"/>
              <a:buNone/>
              <a:defRPr/>
            </a:pPr>
            <a:r>
              <a:rPr lang="es-CL" sz="1000" dirty="0">
                <a:ea typeface="+mn-ea"/>
                <a:cs typeface="+mn-cs"/>
              </a:rPr>
              <a:t>Ante mi</a:t>
            </a:r>
          </a:p>
          <a:p>
            <a:pPr marL="0" indent="0" algn="r" fontAlgn="auto">
              <a:spcAft>
                <a:spcPts val="0"/>
              </a:spcAft>
              <a:buFont typeface="Arial"/>
              <a:buNone/>
              <a:defRPr/>
            </a:pPr>
            <a:r>
              <a:rPr lang="es-CL" sz="1000" dirty="0">
                <a:ea typeface="+mn-ea"/>
                <a:cs typeface="+mn-cs"/>
              </a:rPr>
              <a:t>Justo del Aguilar</a:t>
            </a:r>
          </a:p>
          <a:p>
            <a:pPr marL="0" indent="0" algn="r" fontAlgn="auto">
              <a:spcAft>
                <a:spcPts val="0"/>
              </a:spcAft>
              <a:buFont typeface="Arial"/>
              <a:buNone/>
              <a:defRPr/>
            </a:pPr>
            <a:r>
              <a:rPr lang="es-CL" sz="1000" dirty="0">
                <a:ea typeface="+mn-ea"/>
                <a:cs typeface="+mn-cs"/>
              </a:rPr>
              <a:t>Esso Puco y de Cav</a:t>
            </a:r>
          </a:p>
          <a:p>
            <a:pPr marL="0" indent="0" algn="just" fontAlgn="auto">
              <a:spcAft>
                <a:spcPts val="0"/>
              </a:spcAft>
              <a:buFont typeface="Arial"/>
              <a:buNone/>
              <a:defRPr/>
            </a:pPr>
            <a:endParaRPr lang="es-CL" sz="1000" dirty="0">
              <a:ea typeface="+mn-ea"/>
              <a:cs typeface="+mn-cs"/>
            </a:endParaRPr>
          </a:p>
          <a:p>
            <a:pPr fontAlgn="auto">
              <a:spcAft>
                <a:spcPts val="0"/>
              </a:spcAft>
              <a:buFont typeface="Arial"/>
              <a:buChar char="•"/>
              <a:defRPr/>
            </a:pPr>
            <a:endParaRPr lang="es-CL" sz="1000" dirty="0">
              <a:ea typeface="+mn-ea"/>
              <a:cs typeface="+mn-cs"/>
            </a:endParaRPr>
          </a:p>
          <a:p>
            <a:pPr fontAlgn="auto">
              <a:spcAft>
                <a:spcPts val="0"/>
              </a:spcAft>
              <a:buFont typeface="Arial"/>
              <a:buChar char="•"/>
              <a:defRPr/>
            </a:pPr>
            <a:endParaRPr lang="es-ES" sz="1000" dirty="0">
              <a:ea typeface="+mn-ea"/>
              <a:cs typeface="+mn-cs"/>
            </a:endParaRPr>
          </a:p>
        </p:txBody>
      </p:sp>
      <p:pic>
        <p:nvPicPr>
          <p:cNvPr id="12291" name="Marcador de contenido 8" descr="SAM_3198.JPG"/>
          <p:cNvPicPr>
            <a:picLocks noGrp="1" noChangeAspect="1"/>
          </p:cNvPicPr>
          <p:nvPr>
            <p:ph sz="half" idx="1"/>
          </p:nvPr>
        </p:nvPicPr>
        <p:blipFill>
          <a:blip r:embed="rId2">
            <a:extLst>
              <a:ext uri="{28A0092B-C50C-407E-A947-70E740481C1C}">
                <a14:useLocalDpi xmlns:a14="http://schemas.microsoft.com/office/drawing/2010/main" val="0"/>
              </a:ext>
            </a:extLst>
          </a:blip>
          <a:srcRect l="3333" t="-9100" r="1904" b="-9100"/>
          <a:stretch>
            <a:fillRect/>
          </a:stretch>
        </p:blipFill>
        <p:spPr>
          <a:xfrm>
            <a:off x="0" y="1250950"/>
            <a:ext cx="5211763" cy="4875213"/>
          </a:xfrm>
        </p:spPr>
      </p:pic>
    </p:spTree>
    <p:extLst>
      <p:ext uri="{BB962C8B-B14F-4D97-AF65-F5344CB8AC3E}">
        <p14:creationId xmlns:p14="http://schemas.microsoft.com/office/powerpoint/2010/main" val="371895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5299"/>
            <a:ext cx="9144000" cy="955675"/>
          </a:xfrm>
        </p:spPr>
        <p:txBody>
          <a:bodyPr rtlCol="0">
            <a:normAutofit fontScale="90000"/>
          </a:bodyPr>
          <a:lstStyle/>
          <a:p>
            <a:pPr fontAlgn="auto">
              <a:spcAft>
                <a:spcPts val="0"/>
              </a:spcAft>
              <a:defRPr/>
            </a:pPr>
            <a:br>
              <a:rPr lang="es-ES" sz="1600" b="1" dirty="0">
                <a:ea typeface="+mj-ea"/>
                <a:cs typeface="+mj-cs"/>
              </a:rPr>
            </a:br>
            <a:r>
              <a:rPr lang="es-ES" sz="2000" b="1" dirty="0">
                <a:ea typeface="+mj-ea"/>
                <a:cs typeface="+mj-cs"/>
              </a:rPr>
              <a:t>Cartas de libertad por </a:t>
            </a:r>
            <a:r>
              <a:rPr lang="es-ES" sz="2000" b="1" dirty="0" err="1">
                <a:ea typeface="+mj-ea"/>
                <a:cs typeface="+mj-cs"/>
              </a:rPr>
              <a:t>autocompra</a:t>
            </a:r>
            <a:r>
              <a:rPr lang="es-ES" sz="2000" b="1" dirty="0">
                <a:ea typeface="+mj-ea"/>
                <a:cs typeface="+mj-cs"/>
              </a:rPr>
              <a:t> (57 cartas de un total de 117)</a:t>
            </a:r>
            <a:br>
              <a:rPr lang="es-ES" sz="2000" b="1" dirty="0">
                <a:ea typeface="+mj-ea"/>
                <a:cs typeface="+mj-cs"/>
              </a:rPr>
            </a:br>
            <a:br>
              <a:rPr lang="es-ES" sz="2000" b="1" dirty="0">
                <a:ea typeface="+mj-ea"/>
                <a:cs typeface="+mj-cs"/>
              </a:rPr>
            </a:br>
            <a:r>
              <a:rPr lang="es-ES" sz="2000" dirty="0">
                <a:ea typeface="+mj-ea"/>
                <a:cs typeface="+mj-cs"/>
              </a:rPr>
              <a:t>Carta de libertad de </a:t>
            </a:r>
            <a:r>
              <a:rPr lang="es-CL" sz="2000" dirty="0"/>
              <a:t>"</a:t>
            </a:r>
            <a:r>
              <a:rPr lang="es-CL" sz="2000" b="1" dirty="0"/>
              <a:t>Livertad dn Andres Ahumada a favor de su criada Dolores Garcia y su hija</a:t>
            </a:r>
            <a:r>
              <a:rPr lang="es-CL" sz="2000" dirty="0"/>
              <a:t>", </a:t>
            </a:r>
            <a:r>
              <a:rPr lang="es-CL" sz="2000" b="1" dirty="0">
                <a:highlight>
                  <a:srgbClr val="00FF00"/>
                </a:highlight>
              </a:rPr>
              <a:t>a cambio de 370 pesos</a:t>
            </a:r>
            <a:r>
              <a:rPr lang="es-CL" sz="2000" dirty="0"/>
              <a:t>, en Notarios de Santiago v. 11, foja 437v. , 1802</a:t>
            </a:r>
            <a:endParaRPr lang="es-ES" sz="2000" dirty="0">
              <a:ea typeface="+mj-ea"/>
              <a:cs typeface="+mj-cs"/>
            </a:endParaRPr>
          </a:p>
        </p:txBody>
      </p:sp>
      <p:sp>
        <p:nvSpPr>
          <p:cNvPr id="4" name="Marcador de contenido 3"/>
          <p:cNvSpPr>
            <a:spLocks noGrp="1"/>
          </p:cNvSpPr>
          <p:nvPr>
            <p:ph sz="half" idx="2"/>
          </p:nvPr>
        </p:nvSpPr>
        <p:spPr>
          <a:xfrm>
            <a:off x="6009864" y="1181459"/>
            <a:ext cx="3134136" cy="5676541"/>
          </a:xfrm>
        </p:spPr>
        <p:txBody>
          <a:bodyPr rtlCol="0">
            <a:noAutofit/>
          </a:bodyPr>
          <a:lstStyle/>
          <a:p>
            <a:pPr marL="0" indent="0" algn="just" fontAlgn="auto">
              <a:spcAft>
                <a:spcPts val="0"/>
              </a:spcAft>
              <a:buFont typeface="Arial"/>
              <a:buNone/>
              <a:defRPr/>
            </a:pPr>
            <a:endParaRPr lang="es-CL" sz="1000" dirty="0">
              <a:ea typeface="+mn-ea"/>
              <a:cs typeface="+mn-cs"/>
            </a:endParaRPr>
          </a:p>
          <a:p>
            <a:pPr fontAlgn="auto">
              <a:spcAft>
                <a:spcPts val="0"/>
              </a:spcAft>
              <a:buFont typeface="Arial"/>
              <a:buChar char="•"/>
              <a:defRPr/>
            </a:pPr>
            <a:endParaRPr lang="es-CL" sz="1000" dirty="0">
              <a:ea typeface="+mn-ea"/>
              <a:cs typeface="+mn-cs"/>
            </a:endParaRPr>
          </a:p>
          <a:p>
            <a:pPr fontAlgn="auto">
              <a:spcAft>
                <a:spcPts val="0"/>
              </a:spcAft>
              <a:buFont typeface="Arial"/>
              <a:buChar char="•"/>
              <a:defRPr/>
            </a:pPr>
            <a:endParaRPr lang="es-ES" sz="1000" dirty="0">
              <a:ea typeface="+mn-ea"/>
              <a:cs typeface="+mn-cs"/>
            </a:endParaRPr>
          </a:p>
        </p:txBody>
      </p:sp>
      <p:pic>
        <p:nvPicPr>
          <p:cNvPr id="7" name="Imagen 6" descr="SAM_8486.JPG"/>
          <p:cNvPicPr>
            <a:picLocks noChangeAspect="1"/>
          </p:cNvPicPr>
          <p:nvPr/>
        </p:nvPicPr>
        <p:blipFill rotWithShape="1">
          <a:blip r:embed="rId2">
            <a:extLst>
              <a:ext uri="{28A0092B-C50C-407E-A947-70E740481C1C}">
                <a14:useLocalDpi xmlns:a14="http://schemas.microsoft.com/office/drawing/2010/main" val="0"/>
              </a:ext>
            </a:extLst>
          </a:blip>
          <a:srcRect l="8398" t="6675" r="3270" b="5464"/>
          <a:stretch/>
        </p:blipFill>
        <p:spPr>
          <a:xfrm>
            <a:off x="520860" y="1181459"/>
            <a:ext cx="7532856" cy="5619414"/>
          </a:xfrm>
          <a:prstGeom prst="rect">
            <a:avLst/>
          </a:prstGeom>
        </p:spPr>
      </p:pic>
    </p:spTree>
    <p:extLst>
      <p:ext uri="{BB962C8B-B14F-4D97-AF65-F5344CB8AC3E}">
        <p14:creationId xmlns:p14="http://schemas.microsoft.com/office/powerpoint/2010/main" val="3918961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0-02 a la(s) 0.40.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03" y="3923440"/>
            <a:ext cx="7570959" cy="2358645"/>
          </a:xfrm>
          <a:prstGeom prst="rect">
            <a:avLst/>
          </a:prstGeom>
        </p:spPr>
      </p:pic>
      <p:sp>
        <p:nvSpPr>
          <p:cNvPr id="4" name="CuadroTexto 3"/>
          <p:cNvSpPr txBox="1"/>
          <p:nvPr/>
        </p:nvSpPr>
        <p:spPr>
          <a:xfrm>
            <a:off x="79406" y="6265348"/>
            <a:ext cx="8948347" cy="523220"/>
          </a:xfrm>
          <a:prstGeom prst="rect">
            <a:avLst/>
          </a:prstGeom>
          <a:noFill/>
        </p:spPr>
        <p:txBody>
          <a:bodyPr wrap="square" rtlCol="0">
            <a:spAutoFit/>
          </a:bodyPr>
          <a:lstStyle/>
          <a:p>
            <a:r>
              <a:rPr lang="es-ES" sz="1400" dirty="0"/>
              <a:t>*Al señalar mujeres y hombres se refiere a cantidad de personas liberadas, no a cantidad de cartas de libertad. Una carta de libertad puede contener a más de una persona manumitida.</a:t>
            </a:r>
          </a:p>
        </p:txBody>
      </p:sp>
      <p:sp>
        <p:nvSpPr>
          <p:cNvPr id="5" name="CuadroTexto 4"/>
          <p:cNvSpPr txBox="1"/>
          <p:nvPr/>
        </p:nvSpPr>
        <p:spPr>
          <a:xfrm>
            <a:off x="5798416" y="1226916"/>
            <a:ext cx="3229337" cy="1754326"/>
          </a:xfrm>
          <a:prstGeom prst="rect">
            <a:avLst/>
          </a:prstGeom>
          <a:noFill/>
          <a:ln>
            <a:solidFill>
              <a:srgbClr val="002060"/>
            </a:solidFill>
          </a:ln>
        </p:spPr>
        <p:txBody>
          <a:bodyPr wrap="square" rtlCol="0">
            <a:spAutoFit/>
          </a:bodyPr>
          <a:lstStyle/>
          <a:p>
            <a:r>
              <a:rPr lang="es-ES" b="1" dirty="0"/>
              <a:t>Manumisiones: 117 cartas de libertad en escribanías según género por personas manumitidas (1760-1823): 5 escribanías (se revisaron 33 vols.) Total 137 personas.</a:t>
            </a:r>
          </a:p>
        </p:txBody>
      </p:sp>
      <p:graphicFrame>
        <p:nvGraphicFramePr>
          <p:cNvPr id="6" name="Gráfico 5"/>
          <p:cNvGraphicFramePr>
            <a:graphicFrameLocks/>
          </p:cNvGraphicFramePr>
          <p:nvPr/>
        </p:nvGraphicFramePr>
        <p:xfrm>
          <a:off x="79406" y="92597"/>
          <a:ext cx="5557465" cy="35935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5033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5143500" cy="6858000"/>
          </a:xfrm>
          <a:prstGeom prst="rect">
            <a:avLst/>
          </a:prstGeom>
        </p:spPr>
      </p:pic>
      <p:sp>
        <p:nvSpPr>
          <p:cNvPr id="3" name="Rectángulo 2"/>
          <p:cNvSpPr/>
          <p:nvPr/>
        </p:nvSpPr>
        <p:spPr>
          <a:xfrm>
            <a:off x="5143500" y="43788"/>
            <a:ext cx="4000499" cy="6955750"/>
          </a:xfrm>
          <a:prstGeom prst="rect">
            <a:avLst/>
          </a:prstGeom>
        </p:spPr>
        <p:txBody>
          <a:bodyPr wrap="square">
            <a:spAutoFit/>
          </a:bodyPr>
          <a:lstStyle/>
          <a:p>
            <a:pPr algn="just"/>
            <a:r>
              <a:rPr lang="es-ES" sz="1400" b="1" dirty="0"/>
              <a:t>DEMANDA JUDICIAL</a:t>
            </a:r>
          </a:p>
          <a:p>
            <a:pPr algn="just"/>
            <a:endParaRPr lang="es-ES" sz="1400" b="1" dirty="0"/>
          </a:p>
          <a:p>
            <a:pPr algn="just"/>
            <a:r>
              <a:rPr lang="es-ES" sz="1400" b="1" dirty="0"/>
              <a:t>MARIA JOSEPHA PASTENE </a:t>
            </a:r>
          </a:p>
          <a:p>
            <a:pPr algn="ctr"/>
            <a:r>
              <a:rPr lang="es-ES" sz="1400" b="1" dirty="0"/>
              <a:t>Redención del cautiverio:  pago de rescate=</a:t>
            </a:r>
          </a:p>
          <a:p>
            <a:pPr algn="ctr"/>
            <a:r>
              <a:rPr lang="es-ES" sz="1400" b="1" dirty="0" err="1"/>
              <a:t>Autocompra</a:t>
            </a:r>
            <a:r>
              <a:rPr lang="es-ES" sz="1400" b="1" dirty="0"/>
              <a:t> </a:t>
            </a:r>
          </a:p>
          <a:p>
            <a:pPr algn="ctr"/>
            <a:r>
              <a:rPr lang="es-ES" sz="1400" b="1" dirty="0"/>
              <a:t>Las mujeres y la gestión de la libertad:</a:t>
            </a:r>
          </a:p>
          <a:p>
            <a:pPr algn="just"/>
            <a:r>
              <a:rPr lang="es-ES" sz="1400" b="1" dirty="0">
                <a:highlight>
                  <a:srgbClr val="00FF00"/>
                </a:highlight>
              </a:rPr>
              <a:t>“</a:t>
            </a:r>
            <a:r>
              <a:rPr lang="es-ES" sz="1400" b="1" dirty="0" err="1">
                <a:highlight>
                  <a:srgbClr val="00FF00"/>
                </a:highlight>
              </a:rPr>
              <a:t>consegui</a:t>
            </a:r>
            <a:r>
              <a:rPr lang="es-ES" sz="1400" b="1" dirty="0">
                <a:highlight>
                  <a:srgbClr val="00FF00"/>
                </a:highlight>
              </a:rPr>
              <a:t> mi libertad por escritura”</a:t>
            </a:r>
          </a:p>
          <a:p>
            <a:pPr algn="just"/>
            <a:endParaRPr lang="es-ES" sz="1400" dirty="0">
              <a:highlight>
                <a:srgbClr val="00FF00"/>
              </a:highlight>
            </a:endParaRPr>
          </a:p>
          <a:p>
            <a:pPr algn="just"/>
            <a:r>
              <a:rPr lang="es-ES_tradnl" sz="1400" dirty="0" err="1"/>
              <a:t>Maria</a:t>
            </a:r>
            <a:r>
              <a:rPr lang="es-ES_tradnl" sz="1400" dirty="0"/>
              <a:t> </a:t>
            </a:r>
            <a:r>
              <a:rPr lang="es-ES_tradnl" sz="1400" dirty="0" err="1"/>
              <a:t>Josepha</a:t>
            </a:r>
            <a:r>
              <a:rPr lang="es-ES_tradnl" sz="1400" dirty="0"/>
              <a:t> Mulata libre </a:t>
            </a:r>
            <a:r>
              <a:rPr lang="es-ES_tradnl" sz="1400" dirty="0" err="1"/>
              <a:t>paresco</a:t>
            </a:r>
            <a:r>
              <a:rPr lang="es-ES_tradnl" sz="1400" dirty="0"/>
              <a:t> ante VA como mas </a:t>
            </a:r>
            <a:r>
              <a:rPr lang="es-ES_tradnl" sz="1400" dirty="0" err="1"/>
              <a:t>haia</a:t>
            </a:r>
            <a:r>
              <a:rPr lang="es-ES_tradnl" sz="1400" dirty="0"/>
              <a:t> lugar en </a:t>
            </a:r>
            <a:r>
              <a:rPr lang="es-ES_tradnl" sz="1400" dirty="0" err="1"/>
              <a:t>Dro</a:t>
            </a:r>
            <a:r>
              <a:rPr lang="es-ES_tradnl" sz="1400" dirty="0"/>
              <a:t>, y en virtud del </a:t>
            </a:r>
            <a:r>
              <a:rPr lang="es-ES_tradnl" sz="1400" b="1" dirty="0"/>
              <a:t>notorio caso de corte</a:t>
            </a:r>
            <a:r>
              <a:rPr lang="es-ES_tradnl" sz="1400" dirty="0"/>
              <a:t> que me compete por </a:t>
            </a:r>
            <a:r>
              <a:rPr lang="es-ES_tradnl" sz="1400" b="1" dirty="0"/>
              <a:t>pobre miserable</a:t>
            </a:r>
            <a:r>
              <a:rPr lang="es-ES_tradnl" sz="1400" dirty="0"/>
              <a:t>, y Digo que por el año pasado de setecientos </a:t>
            </a:r>
            <a:r>
              <a:rPr lang="es-ES_tradnl" sz="1400" dirty="0" err="1"/>
              <a:t>sinquenta</a:t>
            </a:r>
            <a:r>
              <a:rPr lang="es-ES_tradnl" sz="1400" dirty="0"/>
              <a:t>, y </a:t>
            </a:r>
            <a:r>
              <a:rPr lang="es-ES_tradnl" sz="1400" dirty="0" err="1"/>
              <a:t>sinco</a:t>
            </a:r>
            <a:r>
              <a:rPr lang="es-ES_tradnl" sz="1400" dirty="0"/>
              <a:t> prestó Dª Ana </a:t>
            </a:r>
            <a:r>
              <a:rPr lang="es-ES_tradnl" sz="1400" dirty="0" err="1"/>
              <a:t>Josepha</a:t>
            </a:r>
            <a:r>
              <a:rPr lang="es-ES_tradnl" sz="1400" dirty="0"/>
              <a:t> Morales Doscientos pesos </a:t>
            </a:r>
            <a:r>
              <a:rPr lang="es-ES_tradnl" sz="1400" dirty="0" err="1"/>
              <a:t>â</a:t>
            </a:r>
            <a:r>
              <a:rPr lang="es-ES_tradnl" sz="1400" dirty="0"/>
              <a:t> </a:t>
            </a:r>
            <a:r>
              <a:rPr lang="es-ES_tradnl" sz="1400" dirty="0" err="1"/>
              <a:t>Maria</a:t>
            </a:r>
            <a:r>
              <a:rPr lang="es-ES_tradnl" sz="1400" dirty="0"/>
              <a:t> francisca Pasten mi Abuela para que con ellos </a:t>
            </a:r>
            <a:r>
              <a:rPr lang="es-ES_tradnl" sz="1400" b="1" dirty="0"/>
              <a:t>me redimiese de la servidumbre</a:t>
            </a:r>
            <a:r>
              <a:rPr lang="es-ES_tradnl" sz="1400" dirty="0"/>
              <a:t> en que estaba a favor de Dª </a:t>
            </a:r>
            <a:r>
              <a:rPr lang="es-ES_tradnl" sz="1400" dirty="0" err="1"/>
              <a:t>Maria</a:t>
            </a:r>
            <a:r>
              <a:rPr lang="es-ES_tradnl" sz="1400" dirty="0"/>
              <a:t> Pasten, mediante lo que </a:t>
            </a:r>
            <a:r>
              <a:rPr lang="es-ES_tradnl" sz="1400" b="1" dirty="0" err="1">
                <a:highlight>
                  <a:srgbClr val="00FF00"/>
                </a:highlight>
              </a:rPr>
              <a:t>consegui</a:t>
            </a:r>
            <a:r>
              <a:rPr lang="es-ES_tradnl" sz="1400" b="1" dirty="0">
                <a:highlight>
                  <a:srgbClr val="00FF00"/>
                </a:highlight>
              </a:rPr>
              <a:t> mi libertad por escritura </a:t>
            </a:r>
            <a:r>
              <a:rPr lang="es-ES_tradnl" sz="1400" dirty="0"/>
              <a:t>otorgada ante D Juan Morales Melgarejo escribano Publico y Real… este </a:t>
            </a:r>
            <a:r>
              <a:rPr lang="es-ES_tradnl" sz="1400" b="1" dirty="0"/>
              <a:t>préstamo fue sin </a:t>
            </a:r>
            <a:r>
              <a:rPr lang="es-ES_tradnl" sz="1400" b="1" dirty="0" err="1"/>
              <a:t>ynteres</a:t>
            </a:r>
            <a:r>
              <a:rPr lang="es-ES_tradnl" sz="1400" b="1" dirty="0"/>
              <a:t> alguno</a:t>
            </a:r>
            <a:r>
              <a:rPr lang="es-ES_tradnl" sz="1400" dirty="0"/>
              <a:t>, y solo con la calidad de que </a:t>
            </a:r>
            <a:r>
              <a:rPr lang="es-ES_tradnl" sz="1400" dirty="0" err="1"/>
              <a:t>dha</a:t>
            </a:r>
            <a:r>
              <a:rPr lang="es-ES_tradnl" sz="1400" dirty="0"/>
              <a:t> mi Abuela </a:t>
            </a:r>
            <a:r>
              <a:rPr lang="es-ES_tradnl" sz="1400" dirty="0" err="1"/>
              <a:t>havia</a:t>
            </a:r>
            <a:r>
              <a:rPr lang="es-ES_tradnl" sz="1400" dirty="0"/>
              <a:t> de </a:t>
            </a:r>
            <a:r>
              <a:rPr lang="es-ES_tradnl" sz="1400" b="1" dirty="0" err="1"/>
              <a:t>debengarla</a:t>
            </a:r>
            <a:r>
              <a:rPr lang="es-ES_tradnl" sz="1400" b="1" dirty="0"/>
              <a:t> con su servicio Personal a </a:t>
            </a:r>
            <a:r>
              <a:rPr lang="es-ES_tradnl" sz="1400" b="1" dirty="0" err="1"/>
              <a:t>rason</a:t>
            </a:r>
            <a:r>
              <a:rPr lang="es-ES_tradnl" sz="1400" b="1" dirty="0"/>
              <a:t> de tres pesos al mes y en su defecto Yo desde la </a:t>
            </a:r>
            <a:r>
              <a:rPr lang="es-ES_tradnl" sz="1400" b="1" dirty="0" err="1"/>
              <a:t>hedad</a:t>
            </a:r>
            <a:r>
              <a:rPr lang="es-ES_tradnl" sz="1400" b="1" dirty="0"/>
              <a:t> de diez, y ocho años por el mismo salario quedando como quedé desde entonces que me hallaba en la edad de </a:t>
            </a:r>
            <a:r>
              <a:rPr lang="es-ES_tradnl" sz="1400" b="1" dirty="0" err="1"/>
              <a:t>ôcho</a:t>
            </a:r>
            <a:r>
              <a:rPr lang="es-ES_tradnl" sz="1400" b="1" dirty="0"/>
              <a:t> años en casa de la expr</a:t>
            </a:r>
            <a:r>
              <a:rPr lang="es-ES_tradnl" sz="1400" dirty="0"/>
              <a:t>esada Dª Ana </a:t>
            </a:r>
            <a:r>
              <a:rPr lang="es-ES_tradnl" sz="1400" dirty="0" err="1"/>
              <a:t>Josepha</a:t>
            </a:r>
            <a:r>
              <a:rPr lang="es-ES_tradnl" sz="1400" dirty="0"/>
              <a:t> sirviendo en los destinos que </a:t>
            </a:r>
            <a:r>
              <a:rPr lang="es-ES_tradnl" sz="1400" dirty="0" err="1"/>
              <a:t>pemitia</a:t>
            </a:r>
            <a:r>
              <a:rPr lang="es-ES_tradnl" sz="1400" dirty="0"/>
              <a:t> </a:t>
            </a:r>
            <a:r>
              <a:rPr lang="es-ES_tradnl" sz="1400" dirty="0" err="1"/>
              <a:t>dha</a:t>
            </a:r>
            <a:r>
              <a:rPr lang="es-ES_tradnl" sz="1400" dirty="0"/>
              <a:t> edad como </a:t>
            </a:r>
            <a:r>
              <a:rPr lang="es-ES_tradnl" sz="1400" b="1" dirty="0"/>
              <a:t>todo consta de la escriptura</a:t>
            </a:r>
            <a:r>
              <a:rPr lang="es-ES_tradnl" sz="1400" dirty="0"/>
              <a:t> que presento de </a:t>
            </a:r>
            <a:r>
              <a:rPr lang="es-ES_tradnl" sz="1400" dirty="0" err="1"/>
              <a:t>devida</a:t>
            </a:r>
            <a:r>
              <a:rPr lang="es-ES_tradnl" sz="1400" dirty="0"/>
              <a:t> forma</a:t>
            </a:r>
            <a:r>
              <a:rPr lang="es-CL" sz="1400" dirty="0"/>
              <a:t> </a:t>
            </a:r>
            <a:r>
              <a:rPr lang="es-ES_tradnl" sz="1400" b="1" dirty="0"/>
              <a:t>en que se relaciona</a:t>
            </a:r>
            <a:r>
              <a:rPr lang="es-ES_tradnl" sz="1400" dirty="0"/>
              <a:t> igualmente de que se otorgó a favor de mi </a:t>
            </a:r>
            <a:r>
              <a:rPr lang="es-ES_tradnl" sz="1400" dirty="0" err="1"/>
              <a:t>livertad</a:t>
            </a:r>
            <a:r>
              <a:rPr lang="es-ES_tradnl" sz="1400" dirty="0"/>
              <a:t>.</a:t>
            </a:r>
            <a:endParaRPr lang="es-CL" sz="1400" dirty="0"/>
          </a:p>
          <a:p>
            <a:pPr algn="just"/>
            <a:r>
              <a:rPr lang="es-ES_tradnl" sz="1400" dirty="0"/>
              <a:t>	A consecuencia de esto </a:t>
            </a:r>
            <a:r>
              <a:rPr lang="es-ES_tradnl" sz="1400" b="1" dirty="0" err="1"/>
              <a:t>quedè</a:t>
            </a:r>
            <a:r>
              <a:rPr lang="es-ES_tradnl" sz="1400" b="1" dirty="0"/>
              <a:t> </a:t>
            </a:r>
            <a:r>
              <a:rPr lang="es-ES_tradnl" sz="1400" b="1" dirty="0" err="1"/>
              <a:t>efectibamente</a:t>
            </a:r>
            <a:r>
              <a:rPr lang="es-ES_tradnl" sz="1400" b="1" dirty="0"/>
              <a:t> libre…” (</a:t>
            </a:r>
            <a:r>
              <a:rPr lang="es-ES_tradnl" sz="1200" dirty="0"/>
              <a:t>Fondo Real Audiencia, vol. 1765, p.3, 1773)</a:t>
            </a:r>
            <a:endParaRPr lang="es-ES" sz="1200" dirty="0"/>
          </a:p>
        </p:txBody>
      </p:sp>
    </p:spTree>
    <p:extLst>
      <p:ext uri="{BB962C8B-B14F-4D97-AF65-F5344CB8AC3E}">
        <p14:creationId xmlns:p14="http://schemas.microsoft.com/office/powerpoint/2010/main" val="3965992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C847B64-0372-5304-08C0-DFD09AA4073D}"/>
              </a:ext>
            </a:extLst>
          </p:cNvPr>
          <p:cNvSpPr txBox="1"/>
          <p:nvPr/>
        </p:nvSpPr>
        <p:spPr>
          <a:xfrm>
            <a:off x="4572000" y="0"/>
            <a:ext cx="4572001" cy="7263527"/>
          </a:xfrm>
          <a:prstGeom prst="rect">
            <a:avLst/>
          </a:prstGeom>
          <a:solidFill>
            <a:schemeClr val="accent3"/>
          </a:solidFill>
        </p:spPr>
        <p:txBody>
          <a:bodyPr wrap="square" rtlCol="0">
            <a:spAutoFit/>
          </a:bodyPr>
          <a:lstStyle/>
          <a:p>
            <a:r>
              <a:rPr lang="en-US" sz="1600" b="1" dirty="0">
                <a:effectLst/>
                <a:latin typeface="Arial" panose="020B0604020202020204" pitchFamily="34" charset="0"/>
                <a:ea typeface="Calibri" panose="020F0502020204030204" pitchFamily="34" charset="0"/>
                <a:cs typeface="Arial" panose="020B0604020202020204" pitchFamily="34" charset="0"/>
              </a:rPr>
              <a:t>DEMANDA DE MARÍA JOSEPHA, O JOSEFA, PASTENE (SANTIAGO DE CHILE, 1773)</a:t>
            </a:r>
          </a:p>
          <a:p>
            <a:endParaRPr lang="en-US" sz="1600" dirty="0">
              <a:effectLst/>
              <a:latin typeface="Arial" panose="020B0604020202020204" pitchFamily="34" charset="0"/>
              <a:ea typeface="Calibri" panose="020F0502020204030204" pitchFamily="34" charset="0"/>
              <a:cs typeface="Arial" panose="020B0604020202020204" pitchFamily="34" charset="0"/>
            </a:endParaRPr>
          </a:p>
          <a:p>
            <a:r>
              <a:rPr lang="en-US" sz="1600" dirty="0">
                <a:effectLst/>
                <a:latin typeface="Arial" panose="020B0604020202020204" pitchFamily="34" charset="0"/>
                <a:ea typeface="Calibri" panose="020F0502020204030204" pitchFamily="34" charset="0"/>
                <a:cs typeface="Arial" panose="020B0604020202020204" pitchFamily="34" charset="0"/>
              </a:rPr>
              <a:t>-Maria Josefa </a:t>
            </a:r>
            <a:r>
              <a:rPr lang="en-US" sz="1600" dirty="0" err="1">
                <a:effectLst/>
                <a:latin typeface="Arial" panose="020B0604020202020204" pitchFamily="34" charset="0"/>
                <a:ea typeface="Calibri" panose="020F0502020204030204" pitchFamily="34" charset="0"/>
                <a:cs typeface="Arial" panose="020B0604020202020204" pitchFamily="34" charset="0"/>
              </a:rPr>
              <a:t>Pastene</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i="1" dirty="0" err="1">
                <a:effectLst/>
                <a:latin typeface="Arial" panose="020B0604020202020204" pitchFamily="34" charset="0"/>
                <a:ea typeface="Calibri" panose="020F0502020204030204" pitchFamily="34" charset="0"/>
                <a:cs typeface="Arial" panose="020B0604020202020204" pitchFamily="34" charset="0"/>
              </a:rPr>
              <a:t>mulata</a:t>
            </a:r>
            <a:r>
              <a:rPr lang="en-US" sz="1600" dirty="0">
                <a:effectLst/>
                <a:latin typeface="Arial" panose="020B0604020202020204" pitchFamily="34" charset="0"/>
                <a:ea typeface="Calibri" panose="020F0502020204030204" pitchFamily="34" charset="0"/>
                <a:cs typeface="Arial" panose="020B0604020202020204" pitchFamily="34" charset="0"/>
              </a:rPr>
              <a:t> libre, 27 </a:t>
            </a:r>
            <a:r>
              <a:rPr lang="en-US" sz="1600" dirty="0" err="1">
                <a:effectLst/>
                <a:latin typeface="Arial" panose="020B0604020202020204" pitchFamily="34" charset="0"/>
                <a:ea typeface="Calibri" panose="020F0502020204030204" pitchFamily="34" charset="0"/>
                <a:cs typeface="Arial" panose="020B0604020202020204" pitchFamily="34" charset="0"/>
              </a:rPr>
              <a:t>años</a:t>
            </a:r>
            <a:r>
              <a:rPr lang="en-US" sz="1600" dirty="0">
                <a:effectLst/>
                <a:latin typeface="Arial" panose="020B0604020202020204" pitchFamily="34" charset="0"/>
                <a:ea typeface="Calibri" panose="020F0502020204030204" pitchFamily="34" charset="0"/>
                <a:cs typeface="Arial" panose="020B0604020202020204" pitchFamily="34" charset="0"/>
              </a:rPr>
              <a:t>, 6 </a:t>
            </a:r>
            <a:r>
              <a:rPr lang="en-US" sz="1600" dirty="0" err="1">
                <a:effectLst/>
                <a:latin typeface="Arial" panose="020B0604020202020204" pitchFamily="34" charset="0"/>
                <a:ea typeface="Calibri" panose="020F0502020204030204" pitchFamily="34" charset="0"/>
                <a:cs typeface="Arial" panose="020B0604020202020204" pitchFamily="34" charset="0"/>
              </a:rPr>
              <a:t>hijos</a:t>
            </a:r>
            <a:r>
              <a:rPr lang="en-US" sz="1600" dirty="0">
                <a:effectLst/>
                <a:latin typeface="Arial" panose="020B0604020202020204" pitchFamily="34" charset="0"/>
                <a:ea typeface="Calibri" panose="020F0502020204030204" pitchFamily="34" charset="0"/>
                <a:cs typeface="Arial" panose="020B0604020202020204" pitchFamily="34" charset="0"/>
              </a:rPr>
              <a:t> (4 </a:t>
            </a:r>
            <a:r>
              <a:rPr lang="en-US" sz="1600" dirty="0" err="1">
                <a:effectLst/>
                <a:latin typeface="Arial" panose="020B0604020202020204" pitchFamily="34" charset="0"/>
                <a:ea typeface="Calibri" panose="020F0502020204030204" pitchFamily="34" charset="0"/>
                <a:cs typeface="Arial" panose="020B0604020202020204" pitchFamily="34" charset="0"/>
              </a:rPr>
              <a:t>fallecidos</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También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nombrada</a:t>
            </a:r>
            <a:r>
              <a:rPr lang="en-US" sz="1600" dirty="0">
                <a:effectLst/>
                <a:latin typeface="Arial" panose="020B0604020202020204" pitchFamily="34" charset="0"/>
                <a:ea typeface="Calibri" panose="020F0502020204030204" pitchFamily="34" charset="0"/>
                <a:cs typeface="Arial" panose="020B0604020202020204" pitchFamily="34" charset="0"/>
              </a:rPr>
              <a:t>: Maria Josepha </a:t>
            </a:r>
            <a:r>
              <a:rPr lang="en-US" sz="1600" dirty="0" err="1">
                <a:effectLst/>
                <a:latin typeface="Arial" panose="020B0604020202020204" pitchFamily="34" charset="0"/>
                <a:ea typeface="Calibri" panose="020F0502020204030204" pitchFamily="34" charset="0"/>
                <a:cs typeface="Arial" panose="020B0604020202020204" pitchFamily="34" charset="0"/>
              </a:rPr>
              <a:t>Silveria</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esclava</a:t>
            </a:r>
            <a:r>
              <a:rPr lang="en-US" sz="1600" dirty="0">
                <a:effectLst/>
                <a:latin typeface="Arial" panose="020B0604020202020204" pitchFamily="34" charset="0"/>
                <a:ea typeface="Calibri" panose="020F0502020204030204" pitchFamily="34" charset="0"/>
                <a:cs typeface="Arial" panose="020B0604020202020204" pitchFamily="34" charset="0"/>
              </a:rPr>
              <a:t> (acta </a:t>
            </a:r>
            <a:r>
              <a:rPr lang="en-US" sz="1600" dirty="0" err="1">
                <a:effectLst/>
                <a:latin typeface="Arial" panose="020B0604020202020204" pitchFamily="34" charset="0"/>
                <a:ea typeface="Calibri" panose="020F0502020204030204" pitchFamily="34" charset="0"/>
                <a:cs typeface="Arial" panose="020B0604020202020204" pitchFamily="34" charset="0"/>
              </a:rPr>
              <a:t>bautismo</a:t>
            </a:r>
            <a:r>
              <a:rPr lang="en-US" sz="1600" dirty="0">
                <a:effectLst/>
                <a:latin typeface="Arial" panose="020B0604020202020204" pitchFamily="34" charset="0"/>
                <a:ea typeface="Calibri" panose="020F0502020204030204" pitchFamily="34" charset="0"/>
                <a:cs typeface="Arial" panose="020B0604020202020204" pitchFamily="34" charset="0"/>
              </a:rPr>
              <a:t>, 1746).</a:t>
            </a:r>
          </a:p>
          <a:p>
            <a:endParaRPr lang="en-US" sz="1600" dirty="0">
              <a:effectLst/>
              <a:latin typeface="Arial" panose="020B0604020202020204" pitchFamily="34" charset="0"/>
              <a:ea typeface="Calibri" panose="020F0502020204030204" pitchFamily="34" charset="0"/>
              <a:cs typeface="Arial" panose="020B0604020202020204" pitchFamily="34" charset="0"/>
            </a:endParaRPr>
          </a:p>
          <a:p>
            <a:r>
              <a:rPr lang="en-US" sz="1600" dirty="0">
                <a:effectLst/>
                <a:latin typeface="Arial" panose="020B0604020202020204" pitchFamily="34" charset="0"/>
                <a:ea typeface="Calibri" panose="020F0502020204030204" pitchFamily="34" charset="0"/>
                <a:cs typeface="Arial" panose="020B0604020202020204" pitchFamily="34" charset="0"/>
              </a:rPr>
              <a:t>-María Francisca </a:t>
            </a:r>
            <a:r>
              <a:rPr lang="en-US" sz="1600" dirty="0" err="1">
                <a:effectLst/>
                <a:latin typeface="Arial" panose="020B0604020202020204" pitchFamily="34" charset="0"/>
                <a:ea typeface="Calibri" panose="020F0502020204030204" pitchFamily="34" charset="0"/>
                <a:cs typeface="Arial" panose="020B0604020202020204" pitchFamily="34" charset="0"/>
              </a:rPr>
              <a:t>Pasten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i="1" dirty="0" err="1">
                <a:effectLst/>
                <a:latin typeface="Arial" panose="020B0604020202020204" pitchFamily="34" charset="0"/>
                <a:ea typeface="Calibri" panose="020F0502020204030204" pitchFamily="34" charset="0"/>
                <a:cs typeface="Arial" panose="020B0604020202020204" pitchFamily="34" charset="0"/>
              </a:rPr>
              <a:t>mulata</a:t>
            </a:r>
            <a:r>
              <a:rPr lang="en-US" sz="1600" dirty="0">
                <a:effectLst/>
                <a:latin typeface="Arial" panose="020B0604020202020204" pitchFamily="34" charset="0"/>
                <a:ea typeface="Calibri" panose="020F0502020204030204" pitchFamily="34" charset="0"/>
                <a:cs typeface="Arial" panose="020B0604020202020204" pitchFamily="34" charset="0"/>
              </a:rPr>
              <a:t> libre o </a:t>
            </a:r>
            <a:r>
              <a:rPr lang="en-US" sz="1600" i="1" dirty="0" err="1">
                <a:effectLst/>
                <a:latin typeface="Arial" panose="020B0604020202020204" pitchFamily="34" charset="0"/>
                <a:ea typeface="Calibri" panose="020F0502020204030204" pitchFamily="34" charset="0"/>
                <a:cs typeface="Arial" panose="020B0604020202020204" pitchFamily="34" charset="0"/>
              </a:rPr>
              <a:t>parda</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libre,</a:t>
            </a:r>
            <a:r>
              <a:rPr lang="en-US" sz="1600" dirty="0">
                <a:effectLst/>
                <a:latin typeface="Arial" panose="020B0604020202020204" pitchFamily="34" charset="0"/>
                <a:ea typeface="Calibri" panose="020F0502020204030204" pitchFamily="34" charset="0"/>
                <a:cs typeface="Arial" panose="020B0604020202020204" pitchFamily="34" charset="0"/>
              </a:rPr>
              <a:t> abuela de Josefa (</a:t>
            </a:r>
            <a:r>
              <a:rPr lang="en-US" sz="1600" dirty="0" err="1">
                <a:effectLst/>
                <a:latin typeface="Arial" panose="020B0604020202020204" pitchFamily="34" charset="0"/>
                <a:ea typeface="Calibri" panose="020F0502020204030204" pitchFamily="34" charset="0"/>
                <a:cs typeface="Arial" panose="020B0604020202020204" pitchFamily="34" charset="0"/>
              </a:rPr>
              <a:t>también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nombrada</a:t>
            </a:r>
            <a:r>
              <a:rPr lang="en-US" sz="1600" dirty="0">
                <a:effectLst/>
                <a:latin typeface="Arial" panose="020B0604020202020204" pitchFamily="34" charset="0"/>
                <a:ea typeface="Calibri" panose="020F0502020204030204" pitchFamily="34" charset="0"/>
                <a:cs typeface="Arial" panose="020B0604020202020204" pitchFamily="34" charset="0"/>
              </a:rPr>
              <a:t> Francisca </a:t>
            </a:r>
            <a:r>
              <a:rPr lang="en-US" sz="1600" dirty="0" err="1">
                <a:effectLst/>
                <a:latin typeface="Arial" panose="020B0604020202020204" pitchFamily="34" charset="0"/>
                <a:ea typeface="Calibri" panose="020F0502020204030204" pitchFamily="34" charset="0"/>
                <a:cs typeface="Arial" panose="020B0604020202020204" pitchFamily="34" charset="0"/>
              </a:rPr>
              <a:t>Crusate</a:t>
            </a:r>
            <a:r>
              <a:rPr lang="en-US" sz="1600" dirty="0">
                <a:effectLst/>
                <a:latin typeface="Arial" panose="020B0604020202020204" pitchFamily="34" charset="0"/>
                <a:ea typeface="Calibri" panose="020F0502020204030204" pitchFamily="34" charset="0"/>
                <a:cs typeface="Arial" panose="020B0604020202020204" pitchFamily="34" charset="0"/>
              </a:rPr>
              <a:t>)</a:t>
            </a:r>
          </a:p>
          <a:p>
            <a:endParaRPr lang="en-US" sz="1600" dirty="0">
              <a:effectLst/>
              <a:latin typeface="Arial" panose="020B0604020202020204" pitchFamily="34" charset="0"/>
              <a:ea typeface="Calibri" panose="020F0502020204030204" pitchFamily="34" charset="0"/>
              <a:cs typeface="Arial" panose="020B0604020202020204" pitchFamily="34" charset="0"/>
            </a:endParaRPr>
          </a:p>
          <a:p>
            <a:r>
              <a:rPr lang="en-US" sz="1600" dirty="0">
                <a:effectLst/>
                <a:latin typeface="Arial" panose="020B0604020202020204" pitchFamily="34" charset="0"/>
                <a:ea typeface="Calibri" panose="020F0502020204030204" pitchFamily="34" charset="0"/>
                <a:cs typeface="Arial" panose="020B0604020202020204" pitchFamily="34" charset="0"/>
              </a:rPr>
              <a:t>-María del Rosario </a:t>
            </a:r>
            <a:r>
              <a:rPr lang="en-US" sz="1600" dirty="0" err="1">
                <a:effectLst/>
                <a:latin typeface="Arial" panose="020B0604020202020204" pitchFamily="34" charset="0"/>
                <a:ea typeface="Calibri" panose="020F0502020204030204" pitchFamily="34" charset="0"/>
                <a:cs typeface="Arial" panose="020B0604020202020204" pitchFamily="34" charset="0"/>
              </a:rPr>
              <a:t>Pasten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madre</a:t>
            </a:r>
            <a:r>
              <a:rPr lang="en-US" sz="1600" dirty="0">
                <a:effectLst/>
                <a:latin typeface="Arial" panose="020B0604020202020204" pitchFamily="34" charset="0"/>
                <a:ea typeface="Calibri" panose="020F0502020204030204" pitchFamily="34" charset="0"/>
                <a:cs typeface="Arial" panose="020B0604020202020204" pitchFamily="34" charset="0"/>
              </a:rPr>
              <a:t> de Josefa</a:t>
            </a:r>
          </a:p>
          <a:p>
            <a:endParaRPr lang="en-US" sz="1600" dirty="0">
              <a:effectLst/>
              <a:latin typeface="Arial" panose="020B0604020202020204" pitchFamily="34" charset="0"/>
              <a:ea typeface="Calibri" panose="020F0502020204030204" pitchFamily="34" charset="0"/>
              <a:cs typeface="Arial" panose="020B0604020202020204" pitchFamily="34" charset="0"/>
            </a:endParaRPr>
          </a:p>
          <a:p>
            <a:r>
              <a:rPr lang="en-US" sz="1600" dirty="0">
                <a:effectLst/>
                <a:latin typeface="Arial" panose="020B0604020202020204" pitchFamily="34" charset="0"/>
                <a:ea typeface="Calibri" panose="020F0502020204030204" pitchFamily="34" charset="0"/>
                <a:cs typeface="Arial" panose="020B0604020202020204" pitchFamily="34" charset="0"/>
              </a:rPr>
              <a:t>-Doña María </a:t>
            </a:r>
            <a:r>
              <a:rPr lang="en-US" sz="1600" dirty="0" err="1">
                <a:effectLst/>
                <a:latin typeface="Arial" panose="020B0604020202020204" pitchFamily="34" charset="0"/>
                <a:ea typeface="Calibri" panose="020F0502020204030204" pitchFamily="34" charset="0"/>
                <a:cs typeface="Arial" panose="020B0604020202020204" pitchFamily="34" charset="0"/>
              </a:rPr>
              <a:t>Pasten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antigua</a:t>
            </a:r>
            <a:r>
              <a:rPr lang="en-US" sz="1600" dirty="0">
                <a:effectLst/>
                <a:latin typeface="Arial" panose="020B0604020202020204" pitchFamily="34" charset="0"/>
                <a:ea typeface="Calibri" panose="020F0502020204030204" pitchFamily="34" charset="0"/>
                <a:cs typeface="Arial" panose="020B0604020202020204" pitchFamily="34" charset="0"/>
              </a:rPr>
              <a:t> ama de Josefa (hasta 1755).</a:t>
            </a:r>
          </a:p>
          <a:p>
            <a:endParaRPr lang="en-US" sz="1600" dirty="0">
              <a:effectLst/>
              <a:latin typeface="Arial" panose="020B0604020202020204" pitchFamily="34" charset="0"/>
              <a:ea typeface="Calibri" panose="020F0502020204030204" pitchFamily="34" charset="0"/>
              <a:cs typeface="Arial" panose="020B0604020202020204" pitchFamily="34" charset="0"/>
            </a:endParaRPr>
          </a:p>
          <a:p>
            <a:r>
              <a:rPr lang="en-US" sz="1600" dirty="0">
                <a:effectLst/>
                <a:latin typeface="Arial" panose="020B0604020202020204" pitchFamily="34" charset="0"/>
                <a:ea typeface="Calibri" panose="020F0502020204030204" pitchFamily="34" charset="0"/>
                <a:cs typeface="Arial" panose="020B0604020202020204" pitchFamily="34" charset="0"/>
              </a:rPr>
              <a:t>-Doña Ana Josefa de Morales </a:t>
            </a:r>
            <a:r>
              <a:rPr lang="en-US" sz="1600" dirty="0" err="1">
                <a:effectLst/>
                <a:latin typeface="Arial" panose="020B0604020202020204" pitchFamily="34" charset="0"/>
                <a:ea typeface="Calibri" panose="020F0502020204030204" pitchFamily="34" charset="0"/>
                <a:cs typeface="Arial" panose="020B0604020202020204" pitchFamily="34" charset="0"/>
              </a:rPr>
              <a:t>Melgarejo</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quien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presta</a:t>
            </a:r>
            <a:r>
              <a:rPr lang="en-US" sz="1600" dirty="0">
                <a:effectLst/>
                <a:latin typeface="Arial" panose="020B0604020202020204" pitchFamily="34" charset="0"/>
                <a:ea typeface="Calibri" panose="020F0502020204030204" pitchFamily="34" charset="0"/>
                <a:cs typeface="Arial" panose="020B0604020202020204" pitchFamily="34" charset="0"/>
              </a:rPr>
              <a:t> 200 pesos </a:t>
            </a:r>
            <a:r>
              <a:rPr lang="en-US" sz="1600" dirty="0" err="1">
                <a:effectLst/>
                <a:latin typeface="Arial" panose="020B0604020202020204" pitchFamily="34" charset="0"/>
                <a:ea typeface="Calibri" panose="020F0502020204030204" pitchFamily="34" charset="0"/>
                <a:cs typeface="Arial" panose="020B0604020202020204" pitchFamily="34" charset="0"/>
              </a:rPr>
              <a:t>en</a:t>
            </a:r>
            <a:r>
              <a:rPr lang="en-US" sz="1600" dirty="0">
                <a:effectLst/>
                <a:latin typeface="Arial" panose="020B0604020202020204" pitchFamily="34" charset="0"/>
                <a:ea typeface="Calibri" panose="020F0502020204030204" pitchFamily="34" charset="0"/>
                <a:cs typeface="Arial" panose="020B0604020202020204" pitchFamily="34" charset="0"/>
              </a:rPr>
              <a:t> 1755 a María Francisca, </a:t>
            </a:r>
            <a:r>
              <a:rPr lang="en-US" sz="1600" dirty="0" err="1">
                <a:effectLst/>
                <a:latin typeface="Arial" panose="020B0604020202020204" pitchFamily="34" charset="0"/>
                <a:ea typeface="Calibri" panose="020F0502020204030204" pitchFamily="34" charset="0"/>
                <a:cs typeface="Arial" panose="020B0604020202020204" pitchFamily="34" charset="0"/>
              </a:rPr>
              <a:t>hermana</a:t>
            </a:r>
            <a:r>
              <a:rPr lang="en-US" sz="1600" dirty="0">
                <a:effectLst/>
                <a:latin typeface="Arial" panose="020B0604020202020204" pitchFamily="34" charset="0"/>
                <a:ea typeface="Calibri" panose="020F0502020204030204" pitchFamily="34" charset="0"/>
                <a:cs typeface="Arial" panose="020B0604020202020204" pitchFamily="34" charset="0"/>
              </a:rPr>
              <a:t> de don Juan de Morales y </a:t>
            </a:r>
            <a:r>
              <a:rPr lang="en-US" sz="1600" dirty="0" err="1">
                <a:effectLst/>
                <a:latin typeface="Arial" panose="020B0604020202020204" pitchFamily="34" charset="0"/>
                <a:ea typeface="Calibri" panose="020F0502020204030204" pitchFamily="34" charset="0"/>
                <a:cs typeface="Arial" panose="020B0604020202020204" pitchFamily="34" charset="0"/>
              </a:rPr>
              <a:t>Melgarejo</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notario</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en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cuya</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oficina</a:t>
            </a:r>
            <a:r>
              <a:rPr lang="en-US" sz="1600" dirty="0">
                <a:effectLst/>
                <a:latin typeface="Arial" panose="020B0604020202020204" pitchFamily="34" charset="0"/>
                <a:ea typeface="Calibri" panose="020F0502020204030204" pitchFamily="34" charset="0"/>
                <a:cs typeface="Arial" panose="020B0604020202020204" pitchFamily="34" charset="0"/>
              </a:rPr>
              <a:t> se </a:t>
            </a:r>
            <a:r>
              <a:rPr lang="en-US" sz="1600" dirty="0" err="1">
                <a:effectLst/>
                <a:latin typeface="Arial" panose="020B0604020202020204" pitchFamily="34" charset="0"/>
                <a:ea typeface="Calibri" panose="020F0502020204030204" pitchFamily="34" charset="0"/>
                <a:cs typeface="Arial" panose="020B0604020202020204" pitchFamily="34" charset="0"/>
              </a:rPr>
              <a:t>registró</a:t>
            </a:r>
            <a:r>
              <a:rPr lang="en-US" sz="1600" dirty="0">
                <a:effectLst/>
                <a:latin typeface="Arial" panose="020B0604020202020204" pitchFamily="34" charset="0"/>
                <a:ea typeface="Calibri" panose="020F0502020204030204" pitchFamily="34" charset="0"/>
                <a:cs typeface="Arial" panose="020B0604020202020204" pitchFamily="34" charset="0"/>
              </a:rPr>
              <a:t> la manumission de Josefa </a:t>
            </a:r>
            <a:r>
              <a:rPr lang="en-US" sz="1600" dirty="0" err="1">
                <a:effectLst/>
                <a:latin typeface="Arial" panose="020B0604020202020204" pitchFamily="34" charset="0"/>
                <a:ea typeface="Calibri" panose="020F0502020204030204" pitchFamily="34" charset="0"/>
                <a:cs typeface="Arial" panose="020B0604020202020204" pitchFamily="34" charset="0"/>
              </a:rPr>
              <a:t>Pasten</a:t>
            </a:r>
            <a:r>
              <a:rPr lang="en-US" sz="1600" dirty="0">
                <a:effectLst/>
                <a:latin typeface="Arial" panose="020B0604020202020204" pitchFamily="34" charset="0"/>
                <a:ea typeface="Calibri" panose="020F0502020204030204" pitchFamily="34" charset="0"/>
                <a:cs typeface="Arial" panose="020B0604020202020204" pitchFamily="34" charset="0"/>
              </a:rPr>
              <a:t>. PERO </a:t>
            </a:r>
            <a:r>
              <a:rPr lang="en-US" sz="1600" dirty="0" err="1">
                <a:effectLst/>
                <a:latin typeface="Arial" panose="020B0604020202020204" pitchFamily="34" charset="0"/>
                <a:ea typeface="Calibri" panose="020F0502020204030204" pitchFamily="34" charset="0"/>
                <a:cs typeface="Arial" panose="020B0604020202020204" pitchFamily="34" charset="0"/>
              </a:rPr>
              <a:t>en</a:t>
            </a:r>
            <a:r>
              <a:rPr lang="en-US" sz="1600" dirty="0">
                <a:effectLst/>
                <a:latin typeface="Arial" panose="020B0604020202020204" pitchFamily="34" charset="0"/>
                <a:ea typeface="Calibri" panose="020F0502020204030204" pitchFamily="34" charset="0"/>
                <a:cs typeface="Arial" panose="020B0604020202020204" pitchFamily="34" charset="0"/>
              </a:rPr>
              <a:t> principio la </a:t>
            </a:r>
            <a:r>
              <a:rPr lang="en-US" sz="1600" dirty="0" err="1">
                <a:effectLst/>
                <a:latin typeface="Arial" panose="020B0604020202020204" pitchFamily="34" charset="0"/>
                <a:ea typeface="Calibri" panose="020F0502020204030204" pitchFamily="34" charset="0"/>
                <a:cs typeface="Arial" panose="020B0604020202020204" pitchFamily="34" charset="0"/>
              </a:rPr>
              <a:t>deuda</a:t>
            </a:r>
            <a:r>
              <a:rPr lang="en-US" sz="1600" dirty="0">
                <a:effectLst/>
                <a:latin typeface="Arial" panose="020B0604020202020204" pitchFamily="34" charset="0"/>
                <a:ea typeface="Calibri" panose="020F0502020204030204" pitchFamily="34" charset="0"/>
                <a:cs typeface="Arial" panose="020B0604020202020204" pitchFamily="34" charset="0"/>
              </a:rPr>
              <a:t> se </a:t>
            </a:r>
            <a:r>
              <a:rPr lang="en-US" sz="1600" dirty="0" err="1">
                <a:effectLst/>
                <a:latin typeface="Arial" panose="020B0604020202020204" pitchFamily="34" charset="0"/>
                <a:ea typeface="Calibri" panose="020F0502020204030204" pitchFamily="34" charset="0"/>
                <a:cs typeface="Arial" panose="020B0604020202020204" pitchFamily="34" charset="0"/>
              </a:rPr>
              <a:t>contrae</a:t>
            </a:r>
            <a:r>
              <a:rPr lang="en-US" sz="1600" dirty="0">
                <a:effectLst/>
                <a:latin typeface="Arial" panose="020B0604020202020204" pitchFamily="34" charset="0"/>
                <a:ea typeface="Calibri" panose="020F0502020204030204" pitchFamily="34" charset="0"/>
                <a:cs typeface="Arial" panose="020B0604020202020204" pitchFamily="34" charset="0"/>
              </a:rPr>
              <a:t> con Javier Urbina (</a:t>
            </a:r>
            <a:r>
              <a:rPr lang="en-US" sz="1600" dirty="0" err="1">
                <a:effectLst/>
                <a:latin typeface="Arial" panose="020B0604020202020204" pitchFamily="34" charset="0"/>
                <a:ea typeface="Calibri" panose="020F0502020204030204" pitchFamily="34" charset="0"/>
                <a:cs typeface="Arial" panose="020B0604020202020204" pitchFamily="34" charset="0"/>
              </a:rPr>
              <a:t>prox</a:t>
            </a:r>
            <a:r>
              <a:rPr lang="en-US" sz="1600" dirty="0">
                <a:effectLst/>
                <a:latin typeface="Arial" panose="020B0604020202020204" pitchFamily="34" charset="0"/>
                <a:ea typeface="Calibri" panose="020F0502020204030204" pitchFamily="34" charset="0"/>
                <a:cs typeface="Arial" panose="020B0604020202020204" pitchFamily="34" charset="0"/>
              </a:rPr>
              <a:t> ppt)</a:t>
            </a:r>
          </a:p>
          <a:p>
            <a:endParaRPr lang="en-US" sz="1600" dirty="0">
              <a:effectLst/>
              <a:latin typeface="Arial" panose="020B0604020202020204" pitchFamily="34" charset="0"/>
              <a:ea typeface="Calibri" panose="020F0502020204030204" pitchFamily="34" charset="0"/>
              <a:cs typeface="Arial" panose="020B0604020202020204" pitchFamily="34" charset="0"/>
            </a:endParaRPr>
          </a:p>
          <a:p>
            <a:r>
              <a:rPr lang="en-US" sz="1600" dirty="0">
                <a:effectLst/>
                <a:latin typeface="Arial" panose="020B0604020202020204" pitchFamily="34" charset="0"/>
                <a:ea typeface="Calibri" panose="020F0502020204030204" pitchFamily="34" charset="0"/>
                <a:cs typeface="Arial" panose="020B0604020202020204" pitchFamily="34" charset="0"/>
              </a:rPr>
              <a:t>-Don Ignacio de </a:t>
            </a:r>
            <a:r>
              <a:rPr lang="en-US" sz="1600" dirty="0" err="1">
                <a:effectLst/>
                <a:latin typeface="Arial" panose="020B0604020202020204" pitchFamily="34" charset="0"/>
                <a:ea typeface="Calibri" panose="020F0502020204030204" pitchFamily="34" charset="0"/>
                <a:cs typeface="Arial" panose="020B0604020202020204" pitchFamily="34" charset="0"/>
              </a:rPr>
              <a:t>los</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Olivos</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marido</a:t>
            </a:r>
            <a:r>
              <a:rPr lang="en-US" sz="1600" dirty="0">
                <a:effectLst/>
                <a:latin typeface="Arial" panose="020B0604020202020204" pitchFamily="34" charset="0"/>
                <a:ea typeface="Calibri" panose="020F0502020204030204" pitchFamily="34" charset="0"/>
                <a:cs typeface="Arial" panose="020B0604020202020204" pitchFamily="34" charset="0"/>
              </a:rPr>
              <a:t> de Doña Ana Josefa Morales y con </a:t>
            </a:r>
            <a:r>
              <a:rPr lang="en-US" sz="1600" dirty="0" err="1">
                <a:effectLst/>
                <a:latin typeface="Arial" panose="020B0604020202020204" pitchFamily="34" charset="0"/>
                <a:ea typeface="Calibri" panose="020F0502020204030204" pitchFamily="34" charset="0"/>
                <a:cs typeface="Arial" panose="020B0604020202020204" pitchFamily="34" charset="0"/>
              </a:rPr>
              <a:t>quien</a:t>
            </a:r>
            <a:r>
              <a:rPr lang="en-US" sz="1600" dirty="0">
                <a:effectLst/>
                <a:latin typeface="Arial" panose="020B0604020202020204" pitchFamily="34" charset="0"/>
                <a:ea typeface="Calibri" panose="020F0502020204030204" pitchFamily="34" charset="0"/>
                <a:cs typeface="Arial" panose="020B0604020202020204" pitchFamily="34" charset="0"/>
              </a:rPr>
              <a:t> Francisca </a:t>
            </a:r>
            <a:r>
              <a:rPr lang="en-US" sz="1600" dirty="0" err="1">
                <a:effectLst/>
                <a:latin typeface="Arial" panose="020B0604020202020204" pitchFamily="34" charset="0"/>
                <a:ea typeface="Calibri" panose="020F0502020204030204" pitchFamily="34" charset="0"/>
                <a:cs typeface="Arial" panose="020B0604020202020204" pitchFamily="34" charset="0"/>
              </a:rPr>
              <a:t>tuvo</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otro</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pleito</a:t>
            </a:r>
            <a:r>
              <a:rPr lang="en-US" sz="1600" dirty="0">
                <a:effectLst/>
                <a:latin typeface="Arial" panose="020B0604020202020204" pitchFamily="34" charset="0"/>
                <a:ea typeface="Calibri" panose="020F0502020204030204" pitchFamily="34" charset="0"/>
                <a:cs typeface="Arial" panose="020B0604020202020204" pitchFamily="34" charset="0"/>
              </a:rPr>
              <a:t> judicial in 1757 para que se le </a:t>
            </a:r>
            <a:r>
              <a:rPr lang="en-US" sz="1600" dirty="0" err="1">
                <a:effectLst/>
                <a:latin typeface="Arial" panose="020B0604020202020204" pitchFamily="34" charset="0"/>
                <a:ea typeface="Calibri" panose="020F0502020204030204" pitchFamily="34" charset="0"/>
                <a:cs typeface="Arial" panose="020B0604020202020204" pitchFamily="34" charset="0"/>
              </a:rPr>
              <a:t>devolviera</a:t>
            </a:r>
            <a:r>
              <a:rPr lang="en-US" sz="1600" dirty="0">
                <a:effectLst/>
                <a:latin typeface="Arial" panose="020B0604020202020204" pitchFamily="34" charset="0"/>
                <a:ea typeface="Calibri" panose="020F0502020204030204" pitchFamily="34" charset="0"/>
                <a:cs typeface="Arial" panose="020B0604020202020204" pitchFamily="34" charset="0"/>
              </a:rPr>
              <a:t> a </a:t>
            </a:r>
            <a:r>
              <a:rPr lang="en-US" sz="1600" dirty="0" err="1">
                <a:effectLst/>
                <a:latin typeface="Arial" panose="020B0604020202020204" pitchFamily="34" charset="0"/>
                <a:ea typeface="Calibri" panose="020F0502020204030204" pitchFamily="34" charset="0"/>
                <a:cs typeface="Arial" panose="020B0604020202020204" pitchFamily="34" charset="0"/>
              </a:rPr>
              <a:t>su</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err="1">
                <a:effectLst/>
                <a:latin typeface="Arial" panose="020B0604020202020204" pitchFamily="34" charset="0"/>
                <a:ea typeface="Calibri" panose="020F0502020204030204" pitchFamily="34" charset="0"/>
                <a:cs typeface="Arial" panose="020B0604020202020204" pitchFamily="34" charset="0"/>
              </a:rPr>
              <a:t>nieta</a:t>
            </a:r>
            <a:r>
              <a:rPr lang="en-US" sz="1600" dirty="0">
                <a:effectLst/>
                <a:latin typeface="Arial" panose="020B0604020202020204" pitchFamily="34" charset="0"/>
                <a:ea typeface="Calibri" panose="020F0502020204030204" pitchFamily="34" charset="0"/>
                <a:cs typeface="Arial" panose="020B0604020202020204" pitchFamily="34" charset="0"/>
              </a:rPr>
              <a:t> Josefa, </a:t>
            </a:r>
            <a:r>
              <a:rPr lang="en-US" sz="1600" i="1" dirty="0" err="1">
                <a:effectLst/>
                <a:latin typeface="Arial" panose="020B0604020202020204" pitchFamily="34" charset="0"/>
                <a:ea typeface="Calibri" panose="020F0502020204030204" pitchFamily="34" charset="0"/>
                <a:cs typeface="Arial" panose="020B0604020202020204" pitchFamily="34" charset="0"/>
              </a:rPr>
              <a:t>mulatilla</a:t>
            </a:r>
            <a:r>
              <a:rPr lang="en-US" sz="1600" i="1" dirty="0">
                <a:effectLst/>
                <a:latin typeface="Arial" panose="020B0604020202020204" pitchFamily="34" charset="0"/>
                <a:ea typeface="Calibri" panose="020F0502020204030204" pitchFamily="34" charset="0"/>
                <a:cs typeface="Arial" panose="020B0604020202020204" pitchFamily="34" charset="0"/>
              </a:rPr>
              <a:t>.</a:t>
            </a:r>
          </a:p>
          <a:p>
            <a:endParaRPr lang="es-CL" dirty="0"/>
          </a:p>
        </p:txBody>
      </p:sp>
      <p:sp>
        <p:nvSpPr>
          <p:cNvPr id="5" name="CuadroTexto 4">
            <a:extLst>
              <a:ext uri="{FF2B5EF4-FFF2-40B4-BE49-F238E27FC236}">
                <a16:creationId xmlns:a16="http://schemas.microsoft.com/office/drawing/2014/main" id="{5C0F3C74-D6D4-376B-7333-ED2B5E2ADD1A}"/>
              </a:ext>
            </a:extLst>
          </p:cNvPr>
          <p:cNvSpPr txBox="1"/>
          <p:nvPr/>
        </p:nvSpPr>
        <p:spPr>
          <a:xfrm>
            <a:off x="0" y="5049078"/>
            <a:ext cx="3604591" cy="646331"/>
          </a:xfrm>
          <a:prstGeom prst="rect">
            <a:avLst/>
          </a:prstGeom>
          <a:noFill/>
        </p:spPr>
        <p:txBody>
          <a:bodyPr wrap="square" rtlCol="0">
            <a:spAutoFit/>
          </a:bodyPr>
          <a:lstStyle/>
          <a:p>
            <a:pPr algn="just"/>
            <a:endParaRPr lang="es-ES_tradnl" sz="1800" b="1" dirty="0"/>
          </a:p>
          <a:p>
            <a:pPr algn="just"/>
            <a:r>
              <a:rPr lang="es-ES_tradnl" sz="1800" dirty="0"/>
              <a:t> </a:t>
            </a:r>
            <a:endParaRPr lang="es-CL" dirty="0"/>
          </a:p>
        </p:txBody>
      </p:sp>
      <p:pic>
        <p:nvPicPr>
          <p:cNvPr id="9" name="Imagen 8">
            <a:extLst>
              <a:ext uri="{FF2B5EF4-FFF2-40B4-BE49-F238E27FC236}">
                <a16:creationId xmlns:a16="http://schemas.microsoft.com/office/drawing/2014/main" id="{3454DA82-29A2-8839-BCCF-43A7E91D10C9}"/>
              </a:ext>
            </a:extLst>
          </p:cNvPr>
          <p:cNvPicPr>
            <a:picLocks noChangeAspect="1"/>
          </p:cNvPicPr>
          <p:nvPr/>
        </p:nvPicPr>
        <p:blipFill>
          <a:blip r:embed="rId2"/>
          <a:stretch>
            <a:fillRect/>
          </a:stretch>
        </p:blipFill>
        <p:spPr>
          <a:xfrm>
            <a:off x="-465956" y="0"/>
            <a:ext cx="5037956" cy="6858000"/>
          </a:xfrm>
          <a:prstGeom prst="rect">
            <a:avLst/>
          </a:prstGeom>
        </p:spPr>
      </p:pic>
      <p:sp>
        <p:nvSpPr>
          <p:cNvPr id="3" name="CuadroTexto 2">
            <a:extLst>
              <a:ext uri="{FF2B5EF4-FFF2-40B4-BE49-F238E27FC236}">
                <a16:creationId xmlns:a16="http://schemas.microsoft.com/office/drawing/2014/main" id="{7F32EA7A-3225-4E1C-1D42-D2A3522DDBE3}"/>
              </a:ext>
            </a:extLst>
          </p:cNvPr>
          <p:cNvSpPr txBox="1"/>
          <p:nvPr/>
        </p:nvSpPr>
        <p:spPr>
          <a:xfrm>
            <a:off x="2553845" y="4541246"/>
            <a:ext cx="1833295" cy="830997"/>
          </a:xfrm>
          <a:prstGeom prst="rect">
            <a:avLst/>
          </a:prstGeom>
          <a:noFill/>
        </p:spPr>
        <p:txBody>
          <a:bodyPr wrap="square" rtlCol="0">
            <a:spAutoFit/>
          </a:bodyPr>
          <a:lstStyle/>
          <a:p>
            <a:r>
              <a:rPr lang="es-CL" sz="1600" b="1" i="1" dirty="0">
                <a:solidFill>
                  <a:schemeClr val="bg1"/>
                </a:solidFill>
              </a:rPr>
              <a:t>Firma de Josefa por el notario o el abogado de pobres</a:t>
            </a:r>
          </a:p>
        </p:txBody>
      </p:sp>
    </p:spTree>
    <p:extLst>
      <p:ext uri="{BB962C8B-B14F-4D97-AF65-F5344CB8AC3E}">
        <p14:creationId xmlns:p14="http://schemas.microsoft.com/office/powerpoint/2010/main" val="28495576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4680</TotalTime>
  <Words>3736</Words>
  <Application>Microsoft Macintosh PowerPoint</Application>
  <PresentationFormat>Presentación en pantalla (4:3)</PresentationFormat>
  <Paragraphs>176</Paragraphs>
  <Slides>26</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26</vt:i4>
      </vt:variant>
    </vt:vector>
  </HeadingPairs>
  <TitlesOfParts>
    <vt:vector size="34" baseType="lpstr">
      <vt:lpstr>Aptos Display</vt:lpstr>
      <vt:lpstr>Arial</vt:lpstr>
      <vt:lpstr>Calibri</vt:lpstr>
      <vt:lpstr>Courier</vt:lpstr>
      <vt:lpstr>Times New Roman</vt:lpstr>
      <vt:lpstr>TimesNewRomanPSMT</vt:lpstr>
      <vt:lpstr>Verdana</vt:lpstr>
      <vt:lpstr>Tema de Office</vt:lpstr>
      <vt:lpstr>Curso: “Seminario Troncal I Construyendo identidades y diferencias: América Entre dos rupturas (siglos XVI-XVIII)”, Postgrado ELA 2024 Profa: Carolina González. </vt:lpstr>
      <vt:lpstr>Archivos género-racializados= Archivos coloniales y producción de verdad </vt:lpstr>
      <vt:lpstr>Presentación de PowerPoint</vt:lpstr>
      <vt:lpstr>Presentación de PowerPoint</vt:lpstr>
      <vt:lpstr>CARTAS DE LIBERTAD: 117 cartas (1760-1823) Carta de libertad por disposición testamentaria para otorgarla después de muerte ama/o con condición (31 cartas) Carta de libertad de Rosa, mulata, 40 años, 1763 (escribanía 1 Justo de Águila): ANHCh, Fondo Escribanos Vol. 805, fj 152va-153</vt:lpstr>
      <vt:lpstr> Cartas de libertad por autocompra (57 cartas de un total de 117)  Carta de libertad de "Livertad dn Andres Ahumada a favor de su criada Dolores Garcia y su hija", a cambio de 370 pesos, en Notarios de Santiago v. 11, foja 437v. , 1802</vt:lpstr>
      <vt:lpstr>Presentación de PowerPoint</vt:lpstr>
      <vt:lpstr>Presentación de PowerPoint</vt:lpstr>
      <vt:lpstr>Presentación de PowerPoint</vt:lpstr>
      <vt:lpstr>4/4/1755. Libertad de don Domingo Oteiza a María Josepha Pasten “por quanto [le tiene mucho amor y volunt[a]d]... y en atenc[i]on a …  haver resivido de M[arí]a Franz[is]ca Pasten su abuela dosientos p[eso]s de a ocho r[eale]s de los quales se da por entregado a su volunt[a]d, … mediante lo qual … le da carta de aorro y livert[a]d “  ANHCh, Fondo Escribanos de Santiago.Vol. 601, Fojas 37v a 38  </vt:lpstr>
      <vt:lpstr>Presentación de PowerPoint</vt:lpstr>
      <vt:lpstr>Presentación de PowerPoint</vt:lpstr>
      <vt:lpstr>Presentación de PowerPoint</vt:lpstr>
      <vt:lpstr>Presentación de PowerPoint</vt:lpstr>
      <vt:lpstr>Presentación de PowerPoint</vt:lpstr>
      <vt:lpstr> A. ESCLAVITUD-LIBERTAD  2.USOS DE LA JUSTICIA Demandas judiciales por libertad de mujeres esclavizadas ESCLAVITUDES TRANSITORIAS= NATURALEZA LIBRE POR RAZON DE ORIGEN: LAS TENSIONES DEL PARTUS SEQUITUR VENTREM</vt:lpstr>
      <vt:lpstr> -Los casos de Beatriz y Francisca  ·¿Chiguatacun, india auca, o Ñaguilpi india libre?: Los nombres de Francisca </vt:lpstr>
      <vt:lpstr>  ·Tres calidades para Juana, “de los Naturales de este Reyno libre”    “... Digo: Que la expresada Cartagena fue de los Naturale de ese Reyno libre y como a tal la criò Doña Maria Cartagena, y mantuvo en su casa, quien sin alguno otro Derecho abusando de la misera codicion de estos miserables que se hallavan sin la menor instruccion vendió a todos sus hijos a diversos Amos, quienes sin constarles el Derecho que tenia la expresada Doña Maria, con facilidad verificaron tales compras no dejando de concurrir igualmente en estos una mas que deprabada malicia atendiendoa las cortas cantidades que pos los supuestos esclavos dieron pero lo mas és que siendo publico, y notorio en aquel lugar de la recidencia de la denominada Juana el estado libre de esta, es evidente que semejantes compras sucedieron maliciosamente, y solo con la perspectiva de revender à estos micerables, y utilizar algo en esta nego[cia?]cion ; por lo expuesto se comvence la mala fee con que procedio la suso dicha Doña Maria, no haviendo dejado de contribuir para esto los Yndividuos con quienes se verificaron aquellos dolosos y reprobados tratos:…”  ANHCh RA vol, vol.1427, p.11, 1790-1793 El caso tiene dos piezas más, la última se extiende hasta 1802 (litiga por 12 años). </vt:lpstr>
      <vt:lpstr>INTERVENIR EL ARCHIVO COLONIAL: LAS DEMANDAS POR LIBERTAD DE MUJERES ESCLAVIZADAS    -esclavitudes transitorias: naturaleza libre por razón de origen= las tensiones del partus sequitur ventrem y la inscripción de ascendencias maternas  ARCHIVO PROPIO Y YUXTAPUESTO  I.Tensionar la “colonialidad de género”: borradura legal, inscripción de una nueva genealogía en el archivo de/sobre mujeres esclavizadas   -“colonialidad de género”: categoría propuesta por María Lugones:  “no hay una separación de raza/género”, género y raza son un entramado o una fusión, por ende el género está “constituido por y constituyendo a la colonialidad del poder” (p.82)= colonialidad de género estructura todos los ámbitos de la vida. Las mujeres de color no son “mujeres” son mujeres negras, indias, mulatas, etc.  -intervienen y evidencian la “colonialidad de género” (casos de Beatriz 1674 y Francisca Cartagena 1790)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Fondecyt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dc:title>
  <dc:creator>Carolina González</dc:creator>
  <cp:lastModifiedBy>Microsoft Office User</cp:lastModifiedBy>
  <cp:revision>121</cp:revision>
  <dcterms:created xsi:type="dcterms:W3CDTF">2016-10-26T12:30:45Z</dcterms:created>
  <dcterms:modified xsi:type="dcterms:W3CDTF">2024-10-07T19:48:43Z</dcterms:modified>
</cp:coreProperties>
</file>