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10"/>
    <p:restoredTop sz="94656"/>
  </p:normalViewPr>
  <p:slideViewPr>
    <p:cSldViewPr snapToGrid="0" snapToObjects="1">
      <p:cViewPr varScale="1">
        <p:scale>
          <a:sx n="95" d="100"/>
          <a:sy n="95" d="100"/>
        </p:scale>
        <p:origin x="920" y="19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9/11/24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9/11/24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9/11/24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9/11/24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9/11/24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F4FAB5-06D3-CA4C-AA6C-2600BB49A48F}"/>
              </a:ext>
            </a:extLst>
          </p:cNvPr>
          <p:cNvSpPr>
            <a:spLocks noGrp="1"/>
          </p:cNvSpPr>
          <p:nvPr>
            <p:ph type="title"/>
          </p:nvPr>
        </p:nvSpPr>
        <p:spPr/>
        <p:txBody>
          <a:bodyPr/>
          <a:lstStyle/>
          <a:p>
            <a:r>
              <a:rPr lang="es-CL" dirty="0"/>
              <a:t>Juan </a:t>
            </a:r>
            <a:r>
              <a:rPr lang="es-CL" dirty="0" err="1"/>
              <a:t>Icha</a:t>
            </a:r>
            <a:endParaRPr lang="es-CL" dirty="0"/>
          </a:p>
        </p:txBody>
      </p:sp>
      <p:sp>
        <p:nvSpPr>
          <p:cNvPr id="3" name="Marcador de contenido 2">
            <a:extLst>
              <a:ext uri="{FF2B5EF4-FFF2-40B4-BE49-F238E27FC236}">
                <a16:creationId xmlns:a16="http://schemas.microsoft.com/office/drawing/2014/main" id="{CF57506C-3441-D843-AA00-8FC35B7EF810}"/>
              </a:ext>
            </a:extLst>
          </p:cNvPr>
          <p:cNvSpPr>
            <a:spLocks noGrp="1"/>
          </p:cNvSpPr>
          <p:nvPr>
            <p:ph idx="1"/>
          </p:nvPr>
        </p:nvSpPr>
        <p:spPr/>
        <p:txBody>
          <a:bodyPr>
            <a:normAutofit fontScale="92500" lnSpcReduction="20000"/>
          </a:bodyPr>
          <a:lstStyle/>
          <a:p>
            <a:pPr indent="0" algn="just">
              <a:spcAft>
                <a:spcPts val="600"/>
              </a:spcAft>
              <a:buNone/>
            </a:pPr>
            <a:r>
              <a:rPr lang="es-CL" sz="1800" dirty="0">
                <a:effectLst/>
                <a:latin typeface="Times New Roman" panose="02020603050405020304" pitchFamily="18" charset="0"/>
                <a:ea typeface="Times New Roman" panose="02020603050405020304" pitchFamily="18" charset="0"/>
              </a:rPr>
              <a:t>… que si ha visto a este demonio </a:t>
            </a:r>
            <a:r>
              <a:rPr lang="es-CL" sz="1800" dirty="0" err="1">
                <a:effectLst/>
                <a:latin typeface="Times New Roman" panose="02020603050405020304" pitchFamily="18" charset="0"/>
                <a:ea typeface="Times New Roman" panose="02020603050405020304" pitchFamily="18" charset="0"/>
              </a:rPr>
              <a:t>Apoparato</a:t>
            </a:r>
            <a:r>
              <a:rPr lang="es-CL" sz="1800" dirty="0">
                <a:effectLst/>
                <a:latin typeface="Times New Roman" panose="02020603050405020304" pitchFamily="18" charset="0"/>
                <a:ea typeface="Times New Roman" panose="02020603050405020304" pitchFamily="18" charset="0"/>
              </a:rPr>
              <a:t> </a:t>
            </a:r>
            <a:r>
              <a:rPr lang="es-CL" sz="1800" dirty="0" err="1">
                <a:effectLst/>
                <a:latin typeface="Times New Roman" panose="02020603050405020304" pitchFamily="18" charset="0"/>
                <a:ea typeface="Times New Roman" panose="02020603050405020304" pitchFamily="18" charset="0"/>
              </a:rPr>
              <a:t>quantas</a:t>
            </a:r>
            <a:r>
              <a:rPr lang="es-CL" sz="1800" dirty="0">
                <a:effectLst/>
                <a:latin typeface="Times New Roman" panose="02020603050405020304" pitchFamily="18" charset="0"/>
                <a:ea typeface="Times New Roman" panose="02020603050405020304" pitchFamily="18" charset="0"/>
              </a:rPr>
              <a:t> veces por </a:t>
            </a:r>
            <a:r>
              <a:rPr lang="es-CL" sz="1800" dirty="0" err="1">
                <a:effectLst/>
                <a:latin typeface="Times New Roman" panose="02020603050405020304" pitchFamily="18" charset="0"/>
                <a:ea typeface="Times New Roman" panose="02020603050405020304" pitchFamily="18" charset="0"/>
              </a:rPr>
              <a:t>ynterprete</a:t>
            </a:r>
            <a:r>
              <a:rPr lang="es-CL" sz="1800" dirty="0">
                <a:effectLst/>
                <a:latin typeface="Times New Roman" panose="02020603050405020304" pitchFamily="18" charset="0"/>
                <a:ea typeface="Times New Roman" panose="02020603050405020304" pitchFamily="18" charset="0"/>
              </a:rPr>
              <a:t> jurado y delante del alcalde del dicho pueblo </a:t>
            </a:r>
            <a:r>
              <a:rPr lang="es-CL" sz="1800" dirty="0" err="1">
                <a:effectLst/>
                <a:latin typeface="Times New Roman" panose="02020603050405020304" pitchFamily="18" charset="0"/>
                <a:ea typeface="Times New Roman" panose="02020603050405020304" pitchFamily="18" charset="0"/>
              </a:rPr>
              <a:t>respondio</a:t>
            </a:r>
            <a:r>
              <a:rPr lang="es-CL" sz="1800" dirty="0">
                <a:effectLst/>
                <a:latin typeface="Times New Roman" panose="02020603050405020304" pitchFamily="18" charset="0"/>
                <a:ea typeface="Times New Roman" panose="02020603050405020304" pitchFamily="18" charset="0"/>
              </a:rPr>
              <a:t> que en no dando de comer a estas piedras y a esta tierra que de noche llegaba en figura de </a:t>
            </a:r>
            <a:r>
              <a:rPr lang="es-CL" sz="1800" dirty="0" err="1">
                <a:effectLst/>
                <a:latin typeface="Times New Roman" panose="02020603050405020304" pitchFamily="18" charset="0"/>
                <a:ea typeface="Times New Roman" panose="02020603050405020304" pitchFamily="18" charset="0"/>
              </a:rPr>
              <a:t>yndio</a:t>
            </a:r>
            <a:r>
              <a:rPr lang="es-CL" sz="1800" dirty="0">
                <a:effectLst/>
                <a:latin typeface="Times New Roman" panose="02020603050405020304" pitchFamily="18" charset="0"/>
                <a:ea typeface="Times New Roman" panose="02020603050405020304" pitchFamily="18" charset="0"/>
              </a:rPr>
              <a:t> con su manta negra y en no </a:t>
            </a:r>
            <a:r>
              <a:rPr lang="es-CL" sz="1800" dirty="0" err="1">
                <a:effectLst/>
                <a:latin typeface="Times New Roman" panose="02020603050405020304" pitchFamily="18" charset="0"/>
                <a:ea typeface="Times New Roman" panose="02020603050405020304" pitchFamily="18" charset="0"/>
              </a:rPr>
              <a:t>dandole</a:t>
            </a:r>
            <a:r>
              <a:rPr lang="es-CL" sz="1800" dirty="0">
                <a:effectLst/>
                <a:latin typeface="Times New Roman" panose="02020603050405020304" pitchFamily="18" charset="0"/>
                <a:ea typeface="Times New Roman" panose="02020603050405020304" pitchFamily="18" charset="0"/>
              </a:rPr>
              <a:t> de comer no se quiere ir y que </a:t>
            </a:r>
            <a:r>
              <a:rPr lang="es-CL" sz="1800" dirty="0" err="1">
                <a:effectLst/>
                <a:latin typeface="Times New Roman" panose="02020603050405020304" pitchFamily="18" charset="0"/>
                <a:ea typeface="Times New Roman" panose="02020603050405020304" pitchFamily="18" charset="0"/>
              </a:rPr>
              <a:t>sacandole</a:t>
            </a:r>
            <a:r>
              <a:rPr lang="es-CL" sz="1800" dirty="0">
                <a:effectLst/>
                <a:latin typeface="Times New Roman" panose="02020603050405020304" pitchFamily="18" charset="0"/>
                <a:ea typeface="Times New Roman" panose="02020603050405020304" pitchFamily="18" charset="0"/>
              </a:rPr>
              <a:t> las dichas piedras y </a:t>
            </a:r>
            <a:r>
              <a:rPr lang="es-CL" sz="1800" dirty="0" err="1">
                <a:effectLst/>
                <a:latin typeface="Times New Roman" panose="02020603050405020304" pitchFamily="18" charset="0"/>
                <a:ea typeface="Times New Roman" panose="02020603050405020304" pitchFamily="18" charset="0"/>
              </a:rPr>
              <a:t>dandole</a:t>
            </a:r>
            <a:r>
              <a:rPr lang="es-CL" sz="1800" dirty="0">
                <a:effectLst/>
                <a:latin typeface="Times New Roman" panose="02020603050405020304" pitchFamily="18" charset="0"/>
                <a:ea typeface="Times New Roman" panose="02020603050405020304" pitchFamily="18" charset="0"/>
              </a:rPr>
              <a:t> lo </a:t>
            </a:r>
            <a:r>
              <a:rPr lang="es-CL" sz="1800" dirty="0" err="1">
                <a:effectLst/>
                <a:latin typeface="Times New Roman" panose="02020603050405020304" pitchFamily="18" charset="0"/>
                <a:ea typeface="Times New Roman" panose="02020603050405020304" pitchFamily="18" charset="0"/>
              </a:rPr>
              <a:t>recoje</a:t>
            </a:r>
            <a:r>
              <a:rPr lang="es-CL" sz="1800" dirty="0">
                <a:effectLst/>
                <a:latin typeface="Times New Roman" panose="02020603050405020304" pitchFamily="18" charset="0"/>
                <a:ea typeface="Times New Roman" panose="02020603050405020304" pitchFamily="18" charset="0"/>
              </a:rPr>
              <a:t> </a:t>
            </a:r>
            <a:r>
              <a:rPr lang="es-CL" sz="1800" dirty="0" err="1">
                <a:effectLst/>
                <a:latin typeface="Times New Roman" panose="02020603050405020304" pitchFamily="18" charset="0"/>
                <a:ea typeface="Times New Roman" panose="02020603050405020304" pitchFamily="18" charset="0"/>
              </a:rPr>
              <a:t>poniendose</a:t>
            </a:r>
            <a:r>
              <a:rPr lang="es-CL" sz="1800" dirty="0">
                <a:effectLst/>
                <a:latin typeface="Times New Roman" panose="02020603050405020304" pitchFamily="18" charset="0"/>
                <a:ea typeface="Times New Roman" panose="02020603050405020304" pitchFamily="18" charset="0"/>
              </a:rPr>
              <a:t> un paño y que le ha visto y </a:t>
            </a:r>
            <a:r>
              <a:rPr lang="es-CL" sz="1800" dirty="0" err="1">
                <a:effectLst/>
                <a:latin typeface="Times New Roman" panose="02020603050405020304" pitchFamily="18" charset="0"/>
                <a:ea typeface="Times New Roman" panose="02020603050405020304" pitchFamily="18" charset="0"/>
              </a:rPr>
              <a:t>oydo</a:t>
            </a:r>
            <a:r>
              <a:rPr lang="es-CL" sz="1800" dirty="0">
                <a:effectLst/>
                <a:latin typeface="Times New Roman" panose="02020603050405020304" pitchFamily="18" charset="0"/>
                <a:ea typeface="Times New Roman" panose="02020603050405020304" pitchFamily="18" charset="0"/>
              </a:rPr>
              <a:t> estando </a:t>
            </a:r>
            <a:r>
              <a:rPr lang="es-CL" sz="1800" dirty="0" err="1">
                <a:effectLst/>
                <a:latin typeface="Times New Roman" panose="02020603050405020304" pitchFamily="18" charset="0"/>
                <a:ea typeface="Times New Roman" panose="02020603050405020304" pitchFamily="18" charset="0"/>
              </a:rPr>
              <a:t>pressa</a:t>
            </a:r>
            <a:r>
              <a:rPr lang="es-CL" sz="1800" dirty="0">
                <a:effectLst/>
                <a:latin typeface="Times New Roman" panose="02020603050405020304" pitchFamily="18" charset="0"/>
                <a:ea typeface="Times New Roman" panose="02020603050405020304" pitchFamily="18" charset="0"/>
              </a:rPr>
              <a:t>. Y preguntada </a:t>
            </a:r>
            <a:r>
              <a:rPr lang="es-CL" sz="1800" dirty="0" err="1">
                <a:effectLst/>
                <a:latin typeface="Times New Roman" panose="02020603050405020304" pitchFamily="18" charset="0"/>
                <a:ea typeface="Times New Roman" panose="02020603050405020304" pitchFamily="18" charset="0"/>
              </a:rPr>
              <a:t>quantas</a:t>
            </a:r>
            <a:r>
              <a:rPr lang="es-CL" sz="1800" dirty="0">
                <a:effectLst/>
                <a:latin typeface="Times New Roman" panose="02020603050405020304" pitchFamily="18" charset="0"/>
                <a:ea typeface="Times New Roman" panose="02020603050405020304" pitchFamily="18" charset="0"/>
              </a:rPr>
              <a:t> veces a dormido con este demonio </a:t>
            </a:r>
            <a:r>
              <a:rPr lang="es-CL" sz="1800" dirty="0" err="1">
                <a:effectLst/>
                <a:latin typeface="Times New Roman" panose="02020603050405020304" pitchFamily="18" charset="0"/>
                <a:ea typeface="Times New Roman" panose="02020603050405020304" pitchFamily="18" charset="0"/>
              </a:rPr>
              <a:t>Apoparato</a:t>
            </a:r>
            <a:r>
              <a:rPr lang="es-CL" sz="1800" dirty="0">
                <a:effectLst/>
                <a:latin typeface="Times New Roman" panose="02020603050405020304" pitchFamily="18" charset="0"/>
                <a:ea typeface="Times New Roman" panose="02020603050405020304" pitchFamily="18" charset="0"/>
              </a:rPr>
              <a:t> </a:t>
            </a:r>
            <a:r>
              <a:rPr lang="es-CL" sz="1800" dirty="0" err="1">
                <a:effectLst/>
                <a:latin typeface="Times New Roman" panose="02020603050405020304" pitchFamily="18" charset="0"/>
                <a:ea typeface="Times New Roman" panose="02020603050405020304" pitchFamily="18" charset="0"/>
              </a:rPr>
              <a:t>respondio</a:t>
            </a:r>
            <a:r>
              <a:rPr lang="es-CL" sz="1800" dirty="0">
                <a:effectLst/>
                <a:latin typeface="Times New Roman" panose="02020603050405020304" pitchFamily="18" charset="0"/>
                <a:ea typeface="Times New Roman" panose="02020603050405020304" pitchFamily="18" charset="0"/>
              </a:rPr>
              <a:t> que suele desaparecer dos o tres semanas y luego </a:t>
            </a:r>
            <a:r>
              <a:rPr lang="es-CL" sz="1800" dirty="0" err="1">
                <a:effectLst/>
                <a:latin typeface="Times New Roman" panose="02020603050405020304" pitchFamily="18" charset="0"/>
                <a:ea typeface="Times New Roman" panose="02020603050405020304" pitchFamily="18" charset="0"/>
              </a:rPr>
              <a:t>buelbe</a:t>
            </a:r>
            <a:r>
              <a:rPr lang="es-CL" sz="1800" dirty="0">
                <a:effectLst/>
                <a:latin typeface="Times New Roman" panose="02020603050405020304" pitchFamily="18" charset="0"/>
                <a:ea typeface="Times New Roman" panose="02020603050405020304" pitchFamily="18" charset="0"/>
              </a:rPr>
              <a:t> a dormir con ella y si llegaba callado la dicha </a:t>
            </a:r>
            <a:r>
              <a:rPr lang="es-CL" sz="1800" dirty="0" err="1">
                <a:effectLst/>
                <a:latin typeface="Times New Roman" panose="02020603050405020304" pitchFamily="18" charset="0"/>
                <a:ea typeface="Times New Roman" panose="02020603050405020304" pitchFamily="18" charset="0"/>
              </a:rPr>
              <a:t>confessante</a:t>
            </a:r>
            <a:r>
              <a:rPr lang="es-CL" sz="1800" dirty="0">
                <a:effectLst/>
                <a:latin typeface="Times New Roman" panose="02020603050405020304" pitchFamily="18" charset="0"/>
                <a:ea typeface="Times New Roman" panose="02020603050405020304" pitchFamily="18" charset="0"/>
              </a:rPr>
              <a:t> se apuraba por darle chicha harina de </a:t>
            </a:r>
            <a:r>
              <a:rPr lang="es-CL" sz="1800" dirty="0" err="1">
                <a:effectLst/>
                <a:latin typeface="Times New Roman" panose="02020603050405020304" pitchFamily="18" charset="0"/>
                <a:ea typeface="Times New Roman" panose="02020603050405020304" pitchFamily="18" charset="0"/>
              </a:rPr>
              <a:t>mais</a:t>
            </a:r>
            <a:r>
              <a:rPr lang="es-CL" sz="1800" dirty="0">
                <a:effectLst/>
                <a:latin typeface="Times New Roman" panose="02020603050405020304" pitchFamily="18" charset="0"/>
                <a:ea typeface="Times New Roman" panose="02020603050405020304" pitchFamily="18" charset="0"/>
              </a:rPr>
              <a:t> blando y negro coca y las piedras de cada una de ellas desboronado un poquito y no teniendo ella chicha en </a:t>
            </a:r>
            <a:r>
              <a:rPr lang="es-CL" sz="1800" dirty="0" err="1">
                <a:effectLst/>
                <a:latin typeface="Times New Roman" panose="02020603050405020304" pitchFamily="18" charset="0"/>
                <a:ea typeface="Times New Roman" panose="02020603050405020304" pitchFamily="18" charset="0"/>
              </a:rPr>
              <a:t>cassa</a:t>
            </a:r>
            <a:r>
              <a:rPr lang="es-CL" sz="1800" dirty="0">
                <a:effectLst/>
                <a:latin typeface="Times New Roman" panose="02020603050405020304" pitchFamily="18" charset="0"/>
                <a:ea typeface="Times New Roman" panose="02020603050405020304" pitchFamily="18" charset="0"/>
              </a:rPr>
              <a:t> la </a:t>
            </a:r>
            <a:r>
              <a:rPr lang="es-CL" sz="1800" dirty="0" err="1">
                <a:effectLst/>
                <a:latin typeface="Times New Roman" panose="02020603050405020304" pitchFamily="18" charset="0"/>
                <a:ea typeface="Times New Roman" panose="02020603050405020304" pitchFamily="18" charset="0"/>
              </a:rPr>
              <a:t>pedia</a:t>
            </a:r>
            <a:r>
              <a:rPr lang="es-CL" sz="1800" dirty="0">
                <a:effectLst/>
                <a:latin typeface="Times New Roman" panose="02020603050405020304" pitchFamily="18" charset="0"/>
                <a:ea typeface="Times New Roman" panose="02020603050405020304" pitchFamily="18" charset="0"/>
              </a:rPr>
              <a:t> prestada y después de todo se acostaba con ella… </a:t>
            </a:r>
          </a:p>
          <a:p>
            <a:pPr marL="0" indent="0" algn="just">
              <a:buNone/>
            </a:pPr>
            <a:r>
              <a:rPr lang="es-CL" sz="1800" dirty="0">
                <a:effectLst/>
                <a:latin typeface="Times New Roman" panose="02020603050405020304" pitchFamily="18" charset="0"/>
                <a:ea typeface="Times New Roman" panose="02020603050405020304" pitchFamily="18" charset="0"/>
              </a:rPr>
              <a:t>Causa criminal contra una </a:t>
            </a:r>
            <a:r>
              <a:rPr lang="es-CL" sz="1800" dirty="0" err="1">
                <a:effectLst/>
                <a:latin typeface="Times New Roman" panose="02020603050405020304" pitchFamily="18" charset="0"/>
                <a:ea typeface="Times New Roman" panose="02020603050405020304" pitchFamily="18" charset="0"/>
              </a:rPr>
              <a:t>yndia</a:t>
            </a:r>
            <a:r>
              <a:rPr lang="es-CL" sz="1800" dirty="0">
                <a:effectLst/>
                <a:latin typeface="Times New Roman" panose="02020603050405020304" pitchFamily="18" charset="0"/>
                <a:ea typeface="Times New Roman" panose="02020603050405020304" pitchFamily="18" charset="0"/>
              </a:rPr>
              <a:t> llamada Juana </a:t>
            </a:r>
            <a:r>
              <a:rPr lang="es-CL" sz="1800" dirty="0" err="1">
                <a:effectLst/>
                <a:latin typeface="Times New Roman" panose="02020603050405020304" pitchFamily="18" charset="0"/>
                <a:ea typeface="Times New Roman" panose="02020603050405020304" pitchFamily="18" charset="0"/>
              </a:rPr>
              <a:t>Icha</a:t>
            </a:r>
            <a:r>
              <a:rPr lang="es-CL" sz="1800" dirty="0">
                <a:effectLst/>
                <a:latin typeface="Times New Roman" panose="02020603050405020304" pitchFamily="18" charset="0"/>
                <a:ea typeface="Times New Roman" panose="02020603050405020304" pitchFamily="18" charset="0"/>
              </a:rPr>
              <a:t>, viuda de hechizos y pactos expresos con un demonio llamado </a:t>
            </a:r>
            <a:r>
              <a:rPr lang="es-CL" sz="1800" dirty="0" err="1">
                <a:effectLst/>
                <a:latin typeface="Times New Roman" panose="02020603050405020304" pitchFamily="18" charset="0"/>
                <a:ea typeface="Times New Roman" panose="02020603050405020304" pitchFamily="18" charset="0"/>
              </a:rPr>
              <a:t>Apoparato</a:t>
            </a:r>
            <a:r>
              <a:rPr lang="es-CL" sz="1800" dirty="0">
                <a:effectLst/>
                <a:latin typeface="Times New Roman" panose="02020603050405020304" pitchFamily="18" charset="0"/>
                <a:ea typeface="Times New Roman" panose="02020603050405020304" pitchFamily="18" charset="0"/>
              </a:rPr>
              <a:t> y de otros maestros que la dicha conoce y de </a:t>
            </a:r>
            <a:r>
              <a:rPr lang="es-CL" sz="1800" dirty="0" err="1">
                <a:effectLst/>
                <a:latin typeface="Times New Roman" panose="02020603050405020304" pitchFamily="18" charset="0"/>
                <a:ea typeface="Times New Roman" panose="02020603050405020304" pitchFamily="18" charset="0"/>
              </a:rPr>
              <a:t>mingadoras</a:t>
            </a:r>
            <a:r>
              <a:rPr lang="es-CL" sz="1800" dirty="0">
                <a:effectLst/>
                <a:latin typeface="Times New Roman" panose="02020603050405020304" pitchFamily="18" charset="0"/>
                <a:ea typeface="Times New Roman" panose="02020603050405020304" pitchFamily="18" charset="0"/>
              </a:rPr>
              <a:t> que la </a:t>
            </a:r>
            <a:r>
              <a:rPr lang="es-CL" sz="1800" dirty="0" err="1">
                <a:effectLst/>
                <a:latin typeface="Times New Roman" panose="02020603050405020304" pitchFamily="18" charset="0"/>
                <a:ea typeface="Times New Roman" panose="02020603050405020304" pitchFamily="18" charset="0"/>
              </a:rPr>
              <a:t>an</a:t>
            </a:r>
            <a:r>
              <a:rPr lang="es-CL" sz="1800" dirty="0">
                <a:effectLst/>
                <a:latin typeface="Times New Roman" panose="02020603050405020304" pitchFamily="18" charset="0"/>
                <a:ea typeface="Times New Roman" panose="02020603050405020304" pitchFamily="18" charset="0"/>
              </a:rPr>
              <a:t> mingado para que hiciese muchos hechizos para diversos intentos, por don Antonio Cazares sustanciada, </a:t>
            </a:r>
            <a:r>
              <a:rPr lang="es-CL" sz="1800" dirty="0" err="1">
                <a:effectLst/>
                <a:latin typeface="Times New Roman" panose="02020603050405020304" pitchFamily="18" charset="0"/>
                <a:ea typeface="Times New Roman" panose="02020603050405020304" pitchFamily="18" charset="0"/>
              </a:rPr>
              <a:t>Yauli</a:t>
            </a:r>
            <a:r>
              <a:rPr lang="es-CL" sz="1800" dirty="0">
                <a:effectLst/>
                <a:latin typeface="Times New Roman" panose="02020603050405020304" pitchFamily="18" charset="0"/>
                <a:ea typeface="Times New Roman" panose="02020603050405020304" pitchFamily="18" charset="0"/>
              </a:rPr>
              <a:t>, </a:t>
            </a:r>
            <a:r>
              <a:rPr lang="es-CL" sz="1800" dirty="0" err="1">
                <a:effectLst/>
                <a:latin typeface="Times New Roman" panose="02020603050405020304" pitchFamily="18" charset="0"/>
                <a:ea typeface="Times New Roman" panose="02020603050405020304" pitchFamily="18" charset="0"/>
              </a:rPr>
              <a:t>Pomacocha</a:t>
            </a:r>
            <a:r>
              <a:rPr lang="es-CL" sz="1800" dirty="0">
                <a:effectLst/>
                <a:latin typeface="Times New Roman" panose="02020603050405020304" pitchFamily="18" charset="0"/>
                <a:ea typeface="Times New Roman" panose="02020603050405020304" pitchFamily="18" charset="0"/>
              </a:rPr>
              <a:t>, Canta, 1650, Archivo Arzobispal de Lima, Lima, </a:t>
            </a:r>
            <a:r>
              <a:rPr lang="es-CL" sz="1800" i="1" dirty="0">
                <a:effectLst/>
                <a:latin typeface="Times New Roman" panose="02020603050405020304" pitchFamily="18" charset="0"/>
                <a:ea typeface="Times New Roman" panose="02020603050405020304" pitchFamily="18" charset="0"/>
              </a:rPr>
              <a:t>Sección de hechicerías e idolatrías</a:t>
            </a:r>
            <a:r>
              <a:rPr lang="es-CL" sz="1800" dirty="0">
                <a:effectLst/>
                <a:latin typeface="Times New Roman" panose="02020603050405020304" pitchFamily="18" charset="0"/>
                <a:ea typeface="Times New Roman" panose="02020603050405020304" pitchFamily="18" charset="0"/>
              </a:rPr>
              <a:t>, </a:t>
            </a:r>
            <a:r>
              <a:rPr lang="es-CL" sz="1800" dirty="0" err="1">
                <a:effectLst/>
                <a:latin typeface="Times New Roman" panose="02020603050405020304" pitchFamily="18" charset="0"/>
                <a:ea typeface="Times New Roman" panose="02020603050405020304" pitchFamily="18" charset="0"/>
              </a:rPr>
              <a:t>Leg</a:t>
            </a:r>
            <a:r>
              <a:rPr lang="es-CL" sz="1800" dirty="0">
                <a:effectLst/>
                <a:latin typeface="Times New Roman" panose="02020603050405020304" pitchFamily="18" charset="0"/>
                <a:ea typeface="Times New Roman" panose="02020603050405020304" pitchFamily="18" charset="0"/>
              </a:rPr>
              <a:t>. III. </a:t>
            </a:r>
            <a:r>
              <a:rPr lang="es-CL" sz="1800" dirty="0" err="1">
                <a:effectLst/>
                <a:latin typeface="Times New Roman" panose="02020603050405020304" pitchFamily="18" charset="0"/>
                <a:ea typeface="Times New Roman" panose="02020603050405020304" pitchFamily="18" charset="0"/>
              </a:rPr>
              <a:t>Exp</a:t>
            </a:r>
            <a:r>
              <a:rPr lang="es-CL" sz="1800" dirty="0">
                <a:effectLst/>
                <a:latin typeface="Times New Roman" panose="02020603050405020304" pitchFamily="18" charset="0"/>
                <a:ea typeface="Times New Roman" panose="02020603050405020304" pitchFamily="18" charset="0"/>
              </a:rPr>
              <a:t>. 1.</a:t>
            </a:r>
          </a:p>
          <a:p>
            <a:endParaRPr lang="es-CL" dirty="0"/>
          </a:p>
        </p:txBody>
      </p:sp>
    </p:spTree>
    <p:extLst>
      <p:ext uri="{BB962C8B-B14F-4D97-AF65-F5344CB8AC3E}">
        <p14:creationId xmlns:p14="http://schemas.microsoft.com/office/powerpoint/2010/main" val="3127175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900C1B-0A11-B549-8732-CAC820051501}"/>
              </a:ext>
            </a:extLst>
          </p:cNvPr>
          <p:cNvSpPr>
            <a:spLocks noGrp="1"/>
          </p:cNvSpPr>
          <p:nvPr>
            <p:ph type="title"/>
          </p:nvPr>
        </p:nvSpPr>
        <p:spPr/>
        <p:txBody>
          <a:bodyPr/>
          <a:lstStyle/>
          <a:p>
            <a:r>
              <a:rPr lang="es-CL" dirty="0"/>
              <a:t>Doctrina</a:t>
            </a:r>
          </a:p>
        </p:txBody>
      </p:sp>
      <p:sp>
        <p:nvSpPr>
          <p:cNvPr id="3" name="Marcador de contenido 2">
            <a:extLst>
              <a:ext uri="{FF2B5EF4-FFF2-40B4-BE49-F238E27FC236}">
                <a16:creationId xmlns:a16="http://schemas.microsoft.com/office/drawing/2014/main" id="{2FFD9CDA-8018-9E46-BDF3-E5F7C85FB30D}"/>
              </a:ext>
            </a:extLst>
          </p:cNvPr>
          <p:cNvSpPr>
            <a:spLocks noGrp="1"/>
          </p:cNvSpPr>
          <p:nvPr>
            <p:ph idx="1"/>
          </p:nvPr>
        </p:nvSpPr>
        <p:spPr/>
        <p:txBody>
          <a:bodyPr>
            <a:normAutofit/>
          </a:bodyPr>
          <a:lstStyle/>
          <a:p>
            <a:pPr marL="0" indent="0" algn="just">
              <a:buNone/>
            </a:pPr>
            <a:r>
              <a:rPr lang="es-CL" dirty="0">
                <a:effectLst/>
                <a:latin typeface="Calibri" panose="020F0502020204030204" pitchFamily="34" charset="0"/>
                <a:ea typeface="Calibri" panose="020F0502020204030204" pitchFamily="34" charset="0"/>
                <a:cs typeface="Times New Roman" panose="02020603050405020304" pitchFamily="18" charset="0"/>
              </a:rPr>
              <a:t>Doctrina es equivalente a parroquia en cuanto un sacerdote o religioso, con atribuciones de párroco, y sostenido en última instancia con dinero del rey, debía encargarse del cultivo espiritual de un determinado pueblo, cuyas condiciones de gentilidad e incivilización apenas si hubiera dejado en punto menos que teórico el concepto de parroquia al estilo cristiano</a:t>
            </a:r>
            <a:r>
              <a:rPr lang="es-CL" dirty="0">
                <a:effectLst/>
              </a:rPr>
              <a:t> </a:t>
            </a:r>
            <a:endParaRPr lang="es-CL" dirty="0"/>
          </a:p>
        </p:txBody>
      </p:sp>
    </p:spTree>
    <p:extLst>
      <p:ext uri="{BB962C8B-B14F-4D97-AF65-F5344CB8AC3E}">
        <p14:creationId xmlns:p14="http://schemas.microsoft.com/office/powerpoint/2010/main" val="244437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2AAC54-5011-E940-A530-2942BE04151C}"/>
              </a:ext>
            </a:extLst>
          </p:cNvPr>
          <p:cNvSpPr>
            <a:spLocks noGrp="1"/>
          </p:cNvSpPr>
          <p:nvPr>
            <p:ph type="title"/>
          </p:nvPr>
        </p:nvSpPr>
        <p:spPr/>
        <p:txBody>
          <a:bodyPr/>
          <a:lstStyle/>
          <a:p>
            <a:r>
              <a:rPr lang="es-CL" dirty="0"/>
              <a:t>Vicios y malas prácticas de los doctrineros </a:t>
            </a:r>
          </a:p>
        </p:txBody>
      </p:sp>
      <p:sp>
        <p:nvSpPr>
          <p:cNvPr id="3" name="Marcador de contenido 2">
            <a:extLst>
              <a:ext uri="{FF2B5EF4-FFF2-40B4-BE49-F238E27FC236}">
                <a16:creationId xmlns:a16="http://schemas.microsoft.com/office/drawing/2014/main" id="{8D44D797-0D83-5344-88F4-19CFF8A74F11}"/>
              </a:ext>
            </a:extLst>
          </p:cNvPr>
          <p:cNvSpPr>
            <a:spLocks noGrp="1"/>
          </p:cNvSpPr>
          <p:nvPr>
            <p:ph idx="1"/>
          </p:nvPr>
        </p:nvSpPr>
        <p:spPr/>
        <p:txBody>
          <a:bodyPr>
            <a:normAutofit fontScale="85000" lnSpcReduction="10000"/>
          </a:bodyPr>
          <a:lstStyle/>
          <a:p>
            <a:pPr indent="0" algn="just">
              <a:lnSpc>
                <a:spcPct val="150000"/>
              </a:lnSpc>
              <a:spcAft>
                <a:spcPts val="600"/>
              </a:spcAft>
              <a:buNone/>
            </a:pPr>
            <a:r>
              <a:rPr lang="es-CL" sz="1800" dirty="0">
                <a:effectLst/>
                <a:latin typeface="Times New Roman" panose="02020603050405020304" pitchFamily="18" charset="0"/>
                <a:ea typeface="Times New Roman" panose="02020603050405020304" pitchFamily="18" charset="0"/>
              </a:rPr>
              <a:t>Por bien parados se podrían dar los indios si los sacerdotes tuvieran la discreción de oponerse al menos a las ocasiones de los vicios y no buscasen de industria la licencia de una vida más suelta procurando gustoso su propio mal… Porque no huyen de los lazos de Satanás teniendo mujeres en su compañía… ¿A que traer aquí a cuanto las exquisitas artes de la codicia: las compras, las ventas al por menor, las convenciones y pactos secretos, la plata prestada a mercaderes para que la vuelvan con rédito?... pues al cambiar oro con plata y plata ensayada con plata común, la industria que espera las ocasiones y vende las oblaciones de los fieles de acuerdo con los encomenderos bajo cierto convenio mutuo y otras mil fraudes de la avaricia, no hay por que referirlas. De suerte que las parroquias de indios más apetecidas y con mayor ambición y precio obtenidos son las que producen menos renta y dan ocasión de negociar. Desde el sacerdote hasta el profeta, todos están entregados a la avaricia…”</a:t>
            </a:r>
          </a:p>
          <a:p>
            <a:r>
              <a:rPr lang="es-CL" sz="1800" dirty="0">
                <a:effectLst/>
                <a:latin typeface="Times New Roman" panose="02020603050405020304" pitchFamily="18" charset="0"/>
                <a:ea typeface="Times New Roman" panose="02020603050405020304" pitchFamily="18" charset="0"/>
              </a:rPr>
              <a:t>Acosta, José de.  (</a:t>
            </a:r>
            <a:r>
              <a:rPr lang="es-CL" sz="1800" i="1" dirty="0">
                <a:effectLst/>
                <a:latin typeface="Times New Roman" panose="02020603050405020304" pitchFamily="18" charset="0"/>
                <a:ea typeface="Times New Roman" panose="02020603050405020304" pitchFamily="18" charset="0"/>
              </a:rPr>
              <a:t>De </a:t>
            </a:r>
            <a:r>
              <a:rPr lang="es-CL" sz="1800" i="1" dirty="0" err="1">
                <a:effectLst/>
                <a:latin typeface="Times New Roman" panose="02020603050405020304" pitchFamily="18" charset="0"/>
                <a:ea typeface="Times New Roman" panose="02020603050405020304" pitchFamily="18" charset="0"/>
              </a:rPr>
              <a:t>procuranda</a:t>
            </a:r>
            <a:r>
              <a:rPr lang="es-CL" sz="1800" dirty="0">
                <a:effectLst/>
                <a:latin typeface="Times New Roman" panose="02020603050405020304" pitchFamily="18" charset="0"/>
                <a:ea typeface="Times New Roman" panose="02020603050405020304" pitchFamily="18" charset="0"/>
              </a:rPr>
              <a:t>…383).</a:t>
            </a:r>
          </a:p>
          <a:p>
            <a:endParaRPr lang="es-CL" dirty="0"/>
          </a:p>
        </p:txBody>
      </p:sp>
    </p:spTree>
    <p:extLst>
      <p:ext uri="{BB962C8B-B14F-4D97-AF65-F5344CB8AC3E}">
        <p14:creationId xmlns:p14="http://schemas.microsoft.com/office/powerpoint/2010/main" val="2259946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819883-AB76-6340-AB2D-B6933D80DB4D}"/>
              </a:ext>
            </a:extLst>
          </p:cNvPr>
          <p:cNvSpPr>
            <a:spLocks noGrp="1"/>
          </p:cNvSpPr>
          <p:nvPr>
            <p:ph type="title"/>
          </p:nvPr>
        </p:nvSpPr>
        <p:spPr/>
        <p:txBody>
          <a:bodyPr/>
          <a:lstStyle/>
          <a:p>
            <a:r>
              <a:rPr lang="es-CL" dirty="0"/>
              <a:t>Lenguas indígenas</a:t>
            </a:r>
          </a:p>
        </p:txBody>
      </p:sp>
      <p:sp>
        <p:nvSpPr>
          <p:cNvPr id="3" name="Marcador de contenido 2">
            <a:extLst>
              <a:ext uri="{FF2B5EF4-FFF2-40B4-BE49-F238E27FC236}">
                <a16:creationId xmlns:a16="http://schemas.microsoft.com/office/drawing/2014/main" id="{752711A7-8D01-AC4E-B35C-FF0E9E7BE51E}"/>
              </a:ext>
            </a:extLst>
          </p:cNvPr>
          <p:cNvSpPr>
            <a:spLocks noGrp="1"/>
          </p:cNvSpPr>
          <p:nvPr>
            <p:ph idx="1"/>
          </p:nvPr>
        </p:nvSpPr>
        <p:spPr/>
        <p:txBody>
          <a:bodyPr/>
          <a:lstStyle/>
          <a:p>
            <a:pPr indent="0" algn="just">
              <a:spcAft>
                <a:spcPts val="600"/>
              </a:spcAft>
              <a:buNone/>
            </a:pPr>
            <a:r>
              <a:rPr lang="es-CL" sz="1800" dirty="0">
                <a:effectLst/>
                <a:latin typeface="Times New Roman" panose="02020603050405020304" pitchFamily="18" charset="0"/>
                <a:ea typeface="Times New Roman" panose="02020603050405020304" pitchFamily="18" charset="0"/>
              </a:rPr>
              <a:t>“Que todos los clérigos que se opusieren a doctrina o los religiosos que se presentaren a ella fuera del examen ordinario, para ver si saben la lengua, prediquen con ella públicamente, señalándoles el día antes puntos para el sermón”.</a:t>
            </a:r>
          </a:p>
          <a:p>
            <a:pPr marL="0" indent="0" algn="just">
              <a:buNone/>
            </a:pPr>
            <a:r>
              <a:rPr lang="es-CL" sz="1800" dirty="0">
                <a:effectLst/>
                <a:latin typeface="Times New Roman" panose="02020603050405020304" pitchFamily="18" charset="0"/>
                <a:ea typeface="Times New Roman" panose="02020603050405020304" pitchFamily="18" charset="0"/>
              </a:rPr>
              <a:t>Pablo de Arriaga, </a:t>
            </a:r>
            <a:r>
              <a:rPr lang="es-CL" sz="1800" i="1" dirty="0">
                <a:effectLst/>
                <a:latin typeface="Times New Roman" panose="02020603050405020304" pitchFamily="18" charset="0"/>
                <a:ea typeface="Times New Roman" panose="02020603050405020304" pitchFamily="18" charset="0"/>
              </a:rPr>
              <a:t>Extirpación de la idolatría en el Perú. </a:t>
            </a:r>
            <a:r>
              <a:rPr lang="es-CL" sz="1800" dirty="0">
                <a:effectLst/>
                <a:latin typeface="Times New Roman" panose="02020603050405020304" pitchFamily="18" charset="0"/>
                <a:ea typeface="Times New Roman" panose="02020603050405020304" pitchFamily="18" charset="0"/>
              </a:rPr>
              <a:t>Estudio preliminar y notas de Henrique Urbano. Centro de Estudios Regionales Andinos Bartolomé de las Casas. Cusco. 1999. 106.</a:t>
            </a:r>
          </a:p>
          <a:p>
            <a:endParaRPr lang="es-CL" dirty="0"/>
          </a:p>
        </p:txBody>
      </p:sp>
    </p:spTree>
    <p:extLst>
      <p:ext uri="{BB962C8B-B14F-4D97-AF65-F5344CB8AC3E}">
        <p14:creationId xmlns:p14="http://schemas.microsoft.com/office/powerpoint/2010/main" val="2219390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43B8A5-74E7-F54B-BAB9-591069F48543}"/>
              </a:ext>
            </a:extLst>
          </p:cNvPr>
          <p:cNvSpPr>
            <a:spLocks noGrp="1"/>
          </p:cNvSpPr>
          <p:nvPr>
            <p:ph type="title"/>
          </p:nvPr>
        </p:nvSpPr>
        <p:spPr/>
        <p:txBody>
          <a:bodyPr/>
          <a:lstStyle/>
          <a:p>
            <a:r>
              <a:rPr lang="es-CL" dirty="0"/>
              <a:t>Plan de la Monarquía</a:t>
            </a:r>
          </a:p>
        </p:txBody>
      </p:sp>
      <p:sp>
        <p:nvSpPr>
          <p:cNvPr id="3" name="Marcador de contenido 2">
            <a:extLst>
              <a:ext uri="{FF2B5EF4-FFF2-40B4-BE49-F238E27FC236}">
                <a16:creationId xmlns:a16="http://schemas.microsoft.com/office/drawing/2014/main" id="{9DFA8253-E00C-0B48-A966-795050CB4771}"/>
              </a:ext>
            </a:extLst>
          </p:cNvPr>
          <p:cNvSpPr>
            <a:spLocks noGrp="1"/>
          </p:cNvSpPr>
          <p:nvPr>
            <p:ph idx="1"/>
          </p:nvPr>
        </p:nvSpPr>
        <p:spPr/>
        <p:txBody>
          <a:bodyPr/>
          <a:lstStyle/>
          <a:p>
            <a:pPr indent="450215" algn="just">
              <a:spcAft>
                <a:spcPts val="600"/>
              </a:spcAft>
            </a:pPr>
            <a:r>
              <a:rPr lang="es-CL" sz="1800" dirty="0">
                <a:effectLst/>
                <a:latin typeface="Times New Roman" panose="02020603050405020304" pitchFamily="18" charset="0"/>
                <a:ea typeface="Times New Roman" panose="02020603050405020304" pitchFamily="18" charset="0"/>
              </a:rPr>
              <a:t>“Con mucho cuidado y particular atención se ha procurado siempre interponer los medios más convenientes para que los indios sean instruidos en la santa fe católica y la ley evangélica, y olvidando los errores de sus antiguos ritos ceremonias, vivan en concierto y policía… el Consejo de Indias y otras personas religiosas… resolvieron que los indios fuesen reducidos a pueblos y no viviesen divididos y separados… privándose de todo beneficio espiritual y temporal…”.</a:t>
            </a:r>
          </a:p>
          <a:p>
            <a:pPr algn="just"/>
            <a:r>
              <a:rPr lang="es-CL" sz="1800" dirty="0">
                <a:effectLst/>
                <a:latin typeface="Times New Roman" panose="02020603050405020304" pitchFamily="18" charset="0"/>
                <a:ea typeface="Times New Roman" panose="02020603050405020304" pitchFamily="18" charset="0"/>
              </a:rPr>
              <a:t>Ley VI, </a:t>
            </a:r>
            <a:r>
              <a:rPr lang="es-CL" sz="1800" dirty="0" err="1">
                <a:effectLst/>
                <a:latin typeface="Times New Roman" panose="02020603050405020304" pitchFamily="18" charset="0"/>
                <a:ea typeface="Times New Roman" panose="02020603050405020304" pitchFamily="18" charset="0"/>
              </a:rPr>
              <a:t>Tit</a:t>
            </a:r>
            <a:r>
              <a:rPr lang="es-CL" sz="1800" dirty="0">
                <a:effectLst/>
                <a:latin typeface="Times New Roman" panose="02020603050405020304" pitchFamily="18" charset="0"/>
                <a:ea typeface="Times New Roman" panose="02020603050405020304" pitchFamily="18" charset="0"/>
              </a:rPr>
              <a:t>. III, L. I. </a:t>
            </a:r>
            <a:r>
              <a:rPr lang="es-ES" sz="1800" i="1" dirty="0">
                <a:effectLst/>
                <a:latin typeface="Times New Roman" panose="02020603050405020304" pitchFamily="18" charset="0"/>
                <a:ea typeface="Times New Roman" panose="02020603050405020304" pitchFamily="18" charset="0"/>
              </a:rPr>
              <a:t>Recopilación de las Leyes de Indias. </a:t>
            </a:r>
            <a:r>
              <a:rPr lang="es-ES" sz="1800" dirty="0">
                <a:effectLst/>
                <a:latin typeface="Times New Roman" panose="02020603050405020304" pitchFamily="18" charset="0"/>
                <a:ea typeface="Times New Roman" panose="02020603050405020304" pitchFamily="18" charset="0"/>
              </a:rPr>
              <a:t>Cultura Hispánica. Madrid. 1973. </a:t>
            </a:r>
            <a:endParaRPr lang="es-CL" sz="1800" dirty="0">
              <a:effectLst/>
              <a:latin typeface="Times New Roman" panose="02020603050405020304" pitchFamily="18" charset="0"/>
              <a:ea typeface="Times New Roman" panose="02020603050405020304" pitchFamily="18" charset="0"/>
            </a:endParaRPr>
          </a:p>
          <a:p>
            <a:endParaRPr lang="es-CL" dirty="0"/>
          </a:p>
        </p:txBody>
      </p:sp>
    </p:spTree>
    <p:extLst>
      <p:ext uri="{BB962C8B-B14F-4D97-AF65-F5344CB8AC3E}">
        <p14:creationId xmlns:p14="http://schemas.microsoft.com/office/powerpoint/2010/main" val="3971332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72E4C4-4758-0C43-BF07-54BB29C07B4E}"/>
              </a:ext>
            </a:extLst>
          </p:cNvPr>
          <p:cNvSpPr>
            <a:spLocks noGrp="1"/>
          </p:cNvSpPr>
          <p:nvPr>
            <p:ph type="title"/>
          </p:nvPr>
        </p:nvSpPr>
        <p:spPr/>
        <p:txBody>
          <a:bodyPr/>
          <a:lstStyle/>
          <a:p>
            <a:r>
              <a:rPr lang="es-CL" dirty="0"/>
              <a:t>Necesidad de reducir a los indios</a:t>
            </a:r>
          </a:p>
        </p:txBody>
      </p:sp>
      <p:sp>
        <p:nvSpPr>
          <p:cNvPr id="3" name="Marcador de contenido 2">
            <a:extLst>
              <a:ext uri="{FF2B5EF4-FFF2-40B4-BE49-F238E27FC236}">
                <a16:creationId xmlns:a16="http://schemas.microsoft.com/office/drawing/2014/main" id="{511E1C18-1A08-134D-A2D0-5C682421E4D5}"/>
              </a:ext>
            </a:extLst>
          </p:cNvPr>
          <p:cNvSpPr>
            <a:spLocks noGrp="1"/>
          </p:cNvSpPr>
          <p:nvPr>
            <p:ph idx="1"/>
          </p:nvPr>
        </p:nvSpPr>
        <p:spPr/>
        <p:txBody>
          <a:bodyPr/>
          <a:lstStyle/>
          <a:p>
            <a:pPr marL="0" indent="0">
              <a:buNone/>
            </a:pPr>
            <a:r>
              <a:rPr lang="es-CL" sz="1800" dirty="0">
                <a:effectLst/>
                <a:latin typeface="Calibri" panose="020F0502020204030204" pitchFamily="34" charset="0"/>
                <a:ea typeface="Calibri" panose="020F0502020204030204" pitchFamily="34" charset="0"/>
                <a:cs typeface="Times New Roman" panose="02020603050405020304" pitchFamily="18" charset="0"/>
              </a:rPr>
              <a:t>“Ninguna cosa sienten mas los indios que los reduzcan como V.M. tiene mandado para que sean doctrinados porque como los desventurados </a:t>
            </a:r>
            <a:r>
              <a:rPr lang="es-CL" sz="1800" dirty="0" err="1">
                <a:effectLst/>
                <a:latin typeface="Calibri" panose="020F0502020204030204" pitchFamily="34" charset="0"/>
                <a:ea typeface="Calibri" panose="020F0502020204030204" pitchFamily="34" charset="0"/>
                <a:cs typeface="Times New Roman" panose="02020603050405020304" pitchFamily="18" charset="0"/>
              </a:rPr>
              <a:t>estan</a:t>
            </a:r>
            <a:r>
              <a:rPr lang="es-CL" sz="1800" dirty="0">
                <a:effectLst/>
                <a:latin typeface="Calibri" panose="020F0502020204030204" pitchFamily="34" charset="0"/>
                <a:ea typeface="Calibri" panose="020F0502020204030204" pitchFamily="34" charset="0"/>
                <a:cs typeface="Times New Roman" panose="02020603050405020304" pitchFamily="18" charset="0"/>
              </a:rPr>
              <a:t> en sus </a:t>
            </a:r>
            <a:r>
              <a:rPr lang="es-CL" sz="1800" dirty="0" err="1">
                <a:effectLst/>
                <a:latin typeface="Calibri" panose="020F0502020204030204" pitchFamily="34" charset="0"/>
                <a:ea typeface="Calibri" panose="020F0502020204030204" pitchFamily="34" charset="0"/>
                <a:cs typeface="Times New Roman" panose="02020603050405020304" pitchFamily="18" charset="0"/>
              </a:rPr>
              <a:t>idolatrias</a:t>
            </a:r>
            <a:r>
              <a:rPr lang="es-CL" sz="1800" dirty="0">
                <a:effectLst/>
                <a:latin typeface="Calibri" panose="020F0502020204030204" pitchFamily="34" charset="0"/>
                <a:ea typeface="Calibri" panose="020F0502020204030204" pitchFamily="34" charset="0"/>
                <a:cs typeface="Times New Roman" panose="02020603050405020304" pitchFamily="18" charset="0"/>
              </a:rPr>
              <a:t> de la manera que cuando se conquistaron para mejor preservar en ella huyen de la </a:t>
            </a:r>
            <a:r>
              <a:rPr lang="es-CL" sz="1800" dirty="0" err="1">
                <a:effectLst/>
                <a:latin typeface="Calibri" panose="020F0502020204030204" pitchFamily="34" charset="0"/>
                <a:ea typeface="Calibri" panose="020F0502020204030204" pitchFamily="34" charset="0"/>
                <a:cs typeface="Times New Roman" panose="02020603050405020304" pitchFamily="18" charset="0"/>
              </a:rPr>
              <a:t>Reduccion</a:t>
            </a:r>
            <a:r>
              <a:rPr lang="es-CL" sz="1800" dirty="0">
                <a:effectLst/>
                <a:latin typeface="Calibri" panose="020F0502020204030204" pitchFamily="34" charset="0"/>
                <a:ea typeface="Calibri" panose="020F0502020204030204" pitchFamily="34" charset="0"/>
                <a:cs typeface="Times New Roman" panose="02020603050405020304" pitchFamily="18" charset="0"/>
              </a:rPr>
              <a:t> y son tan atrevidos que por medios </a:t>
            </a:r>
            <a:r>
              <a:rPr lang="es-CL" sz="1800" dirty="0" err="1">
                <a:effectLst/>
                <a:latin typeface="Calibri" panose="020F0502020204030204" pitchFamily="34" charset="0"/>
                <a:ea typeface="Calibri" panose="020F0502020204030204" pitchFamily="34" charset="0"/>
                <a:cs typeface="Times New Roman" panose="02020603050405020304" pitchFamily="18" charset="0"/>
              </a:rPr>
              <a:t>ilicitos</a:t>
            </a:r>
            <a:r>
              <a:rPr lang="es-CL" sz="1800" dirty="0">
                <a:effectLst/>
                <a:latin typeface="Calibri" panose="020F0502020204030204" pitchFamily="34" charset="0"/>
                <a:ea typeface="Calibri" panose="020F0502020204030204" pitchFamily="34" charset="0"/>
                <a:cs typeface="Times New Roman" panose="02020603050405020304" pitchFamily="18" charset="0"/>
              </a:rPr>
              <a:t> y relaciones falsas procuran estorbarlo…”.</a:t>
            </a:r>
            <a:r>
              <a:rPr lang="es-CL" dirty="0">
                <a:effectLst/>
              </a:rPr>
              <a:t> </a:t>
            </a:r>
            <a:r>
              <a:rPr lang="es-CL" sz="1800" dirty="0">
                <a:effectLst/>
                <a:latin typeface="Times New Roman" panose="02020603050405020304" pitchFamily="18" charset="0"/>
                <a:ea typeface="Times New Roman" panose="02020603050405020304" pitchFamily="18" charset="0"/>
              </a:rPr>
              <a:t>AGI, Lima, 301. Carta del arzobispo Lobo Guerrero al Rey. 3 de abril de 1617. </a:t>
            </a:r>
          </a:p>
          <a:p>
            <a:endParaRPr lang="es-CL" dirty="0"/>
          </a:p>
        </p:txBody>
      </p:sp>
    </p:spTree>
    <p:extLst>
      <p:ext uri="{BB962C8B-B14F-4D97-AF65-F5344CB8AC3E}">
        <p14:creationId xmlns:p14="http://schemas.microsoft.com/office/powerpoint/2010/main" val="3640743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9A660C-4A84-5C4E-B099-AA496CDB337F}"/>
              </a:ext>
            </a:extLst>
          </p:cNvPr>
          <p:cNvSpPr>
            <a:spLocks noGrp="1"/>
          </p:cNvSpPr>
          <p:nvPr>
            <p:ph type="title"/>
          </p:nvPr>
        </p:nvSpPr>
        <p:spPr/>
        <p:txBody>
          <a:bodyPr/>
          <a:lstStyle/>
          <a:p>
            <a:r>
              <a:rPr lang="es-CL" dirty="0"/>
              <a:t>Colegio para hijos de caciques</a:t>
            </a:r>
          </a:p>
        </p:txBody>
      </p:sp>
      <p:sp>
        <p:nvSpPr>
          <p:cNvPr id="3" name="Marcador de contenido 2">
            <a:extLst>
              <a:ext uri="{FF2B5EF4-FFF2-40B4-BE49-F238E27FC236}">
                <a16:creationId xmlns:a16="http://schemas.microsoft.com/office/drawing/2014/main" id="{15F6BC99-4CAA-3D4E-8850-9445408937FE}"/>
              </a:ext>
            </a:extLst>
          </p:cNvPr>
          <p:cNvSpPr>
            <a:spLocks noGrp="1"/>
          </p:cNvSpPr>
          <p:nvPr>
            <p:ph idx="1"/>
          </p:nvPr>
        </p:nvSpPr>
        <p:spPr/>
        <p:txBody>
          <a:bodyPr/>
          <a:lstStyle/>
          <a:p>
            <a:pPr indent="450215" algn="just">
              <a:spcAft>
                <a:spcPts val="600"/>
              </a:spcAft>
            </a:pPr>
            <a:r>
              <a:rPr lang="es-CL" sz="1800" dirty="0">
                <a:effectLst/>
                <a:latin typeface="Times New Roman" panose="02020603050405020304" pitchFamily="18" charset="0"/>
                <a:ea typeface="Times New Roman" panose="02020603050405020304" pitchFamily="18" charset="0"/>
              </a:rPr>
              <a:t>“… y también con santo </a:t>
            </a:r>
            <a:r>
              <a:rPr lang="es-CL" sz="1800" dirty="0" err="1">
                <a:effectLst/>
                <a:latin typeface="Times New Roman" panose="02020603050405020304" pitchFamily="18" charset="0"/>
                <a:ea typeface="Times New Roman" panose="02020603050405020304" pitchFamily="18" charset="0"/>
              </a:rPr>
              <a:t>zelo</a:t>
            </a:r>
            <a:r>
              <a:rPr lang="es-CL" sz="1800" dirty="0">
                <a:effectLst/>
                <a:latin typeface="Times New Roman" panose="02020603050405020304" pitchFamily="18" charset="0"/>
                <a:ea typeface="Times New Roman" panose="02020603050405020304" pitchFamily="18" charset="0"/>
              </a:rPr>
              <a:t> a ordenado que haya </a:t>
            </a:r>
            <a:r>
              <a:rPr lang="es-CL" sz="1800" dirty="0" err="1">
                <a:effectLst/>
                <a:latin typeface="Times New Roman" panose="02020603050405020304" pitchFamily="18" charset="0"/>
                <a:ea typeface="Times New Roman" panose="02020603050405020304" pitchFamily="18" charset="0"/>
              </a:rPr>
              <a:t>alli</a:t>
            </a:r>
            <a:r>
              <a:rPr lang="es-CL" sz="1800" dirty="0">
                <a:effectLst/>
                <a:latin typeface="Times New Roman" panose="02020603050405020304" pitchFamily="18" charset="0"/>
                <a:ea typeface="Times New Roman" panose="02020603050405020304" pitchFamily="18" charset="0"/>
              </a:rPr>
              <a:t> un colegio donde se </a:t>
            </a:r>
            <a:r>
              <a:rPr lang="es-CL" sz="1800" dirty="0" err="1">
                <a:effectLst/>
                <a:latin typeface="Times New Roman" panose="02020603050405020304" pitchFamily="18" charset="0"/>
                <a:ea typeface="Times New Roman" panose="02020603050405020304" pitchFamily="18" charset="0"/>
              </a:rPr>
              <a:t>crien</a:t>
            </a:r>
            <a:r>
              <a:rPr lang="es-CL" sz="1800" dirty="0">
                <a:effectLst/>
                <a:latin typeface="Times New Roman" panose="02020603050405020304" pitchFamily="18" charset="0"/>
                <a:ea typeface="Times New Roman" panose="02020603050405020304" pitchFamily="18" charset="0"/>
              </a:rPr>
              <a:t> y sean instruidos en nuestra Fe los niños hijos de caciques que han de suceder en los cacicazgos de los pueblos de los llanos y de otros cercados y que para los de la sierra se haga otro en la parte que pareciere más a propósito cosa que importa mucho para la conversión de la gente porque siendo cristianos los caciques los serán todos los cuales son muy obedientes y se sabe por experiencia que no hacen mas de lo que ello quieren”. </a:t>
            </a:r>
          </a:p>
          <a:p>
            <a:pPr algn="just"/>
            <a:r>
              <a:rPr lang="es-CL" sz="1800" dirty="0">
                <a:effectLst/>
                <a:latin typeface="Times New Roman" panose="02020603050405020304" pitchFamily="18" charset="0"/>
                <a:ea typeface="Times New Roman" panose="02020603050405020304" pitchFamily="18" charset="0"/>
              </a:rPr>
              <a:t>AGI, Lima, 301. Carta del arzobispo de Lima al Rey. 9 de marzo de 1617. </a:t>
            </a:r>
          </a:p>
          <a:p>
            <a:endParaRPr lang="es-CL" dirty="0"/>
          </a:p>
        </p:txBody>
      </p:sp>
    </p:spTree>
    <p:extLst>
      <p:ext uri="{BB962C8B-B14F-4D97-AF65-F5344CB8AC3E}">
        <p14:creationId xmlns:p14="http://schemas.microsoft.com/office/powerpoint/2010/main" val="3832114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2CABA8-F548-9E4D-A854-066D55CA0AE3}"/>
              </a:ext>
            </a:extLst>
          </p:cNvPr>
          <p:cNvSpPr>
            <a:spLocks noGrp="1"/>
          </p:cNvSpPr>
          <p:nvPr>
            <p:ph type="title"/>
          </p:nvPr>
        </p:nvSpPr>
        <p:spPr/>
        <p:txBody>
          <a:bodyPr/>
          <a:lstStyle/>
          <a:p>
            <a:r>
              <a:rPr lang="es-CL" dirty="0"/>
              <a:t>Finalidad del colegio para indígenas</a:t>
            </a:r>
          </a:p>
        </p:txBody>
      </p:sp>
      <p:sp>
        <p:nvSpPr>
          <p:cNvPr id="3" name="Marcador de contenido 2">
            <a:extLst>
              <a:ext uri="{FF2B5EF4-FFF2-40B4-BE49-F238E27FC236}">
                <a16:creationId xmlns:a16="http://schemas.microsoft.com/office/drawing/2014/main" id="{519B83D4-893E-3D4C-AEFB-C751D1D0094B}"/>
              </a:ext>
            </a:extLst>
          </p:cNvPr>
          <p:cNvSpPr>
            <a:spLocks noGrp="1"/>
          </p:cNvSpPr>
          <p:nvPr>
            <p:ph idx="1"/>
          </p:nvPr>
        </p:nvSpPr>
        <p:spPr/>
        <p:txBody>
          <a:bodyPr/>
          <a:lstStyle/>
          <a:p>
            <a:pPr indent="450215" algn="just">
              <a:spcAft>
                <a:spcPts val="600"/>
              </a:spcAft>
            </a:pPr>
            <a:r>
              <a:rPr lang="es-CL" sz="1800" dirty="0">
                <a:effectLst/>
                <a:latin typeface="Times New Roman" panose="02020603050405020304" pitchFamily="18" charset="0"/>
                <a:ea typeface="Times New Roman" panose="02020603050405020304" pitchFamily="18" charset="0"/>
              </a:rPr>
              <a:t>“… Ya se a dicho otros años del colegio fundado para los hijos de caciques y el fin de él, que es imponerlos en buenas costumbres y apartarlos de sus padres, porque con su mal ejemplo no aprendan las supersticiones de su antigua religión y volviendo después a sus pueblos puedan enseñarles lo que han aprendido, que será cosa muy fácil por la gran autoridad que tienen para con sus súbditos todos los indios principales. Hay al presente más de treinta que en la buena enseñanza, presteza en entender y afecto a las cosas de devoción no son inferiores a los españoles”. </a:t>
            </a:r>
          </a:p>
          <a:p>
            <a:pPr algn="just"/>
            <a:r>
              <a:rPr lang="es-ES" sz="1800" dirty="0">
                <a:effectLst/>
                <a:latin typeface="Times New Roman" panose="02020603050405020304" pitchFamily="18" charset="0"/>
                <a:ea typeface="Times New Roman" panose="02020603050405020304" pitchFamily="18" charset="0"/>
              </a:rPr>
              <a:t>Carta </a:t>
            </a:r>
            <a:r>
              <a:rPr lang="es-ES" sz="1800" dirty="0" err="1">
                <a:effectLst/>
                <a:latin typeface="Times New Roman" panose="02020603050405020304" pitchFamily="18" charset="0"/>
                <a:ea typeface="Times New Roman" panose="02020603050405020304" pitchFamily="18" charset="0"/>
              </a:rPr>
              <a:t>Annua</a:t>
            </a:r>
            <a:r>
              <a:rPr lang="es-ES" sz="1800" dirty="0">
                <a:effectLst/>
                <a:latin typeface="Times New Roman" panose="02020603050405020304" pitchFamily="18" charset="0"/>
                <a:ea typeface="Times New Roman" panose="02020603050405020304" pitchFamily="18" charset="0"/>
              </a:rPr>
              <a:t> de la Provincia del Perú de la Compañía de Jesús.  1621. </a:t>
            </a:r>
            <a:endParaRPr lang="es-CL" sz="1800" dirty="0">
              <a:effectLst/>
              <a:latin typeface="Times New Roman" panose="02020603050405020304" pitchFamily="18" charset="0"/>
              <a:ea typeface="Times New Roman" panose="02020603050405020304" pitchFamily="18" charset="0"/>
            </a:endParaRPr>
          </a:p>
          <a:p>
            <a:endParaRPr lang="es-CL" dirty="0"/>
          </a:p>
        </p:txBody>
      </p:sp>
    </p:spTree>
    <p:extLst>
      <p:ext uri="{BB962C8B-B14F-4D97-AF65-F5344CB8AC3E}">
        <p14:creationId xmlns:p14="http://schemas.microsoft.com/office/powerpoint/2010/main" val="2993632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F35BE6-93EF-0747-8B30-F5673ED7873F}"/>
              </a:ext>
            </a:extLst>
          </p:cNvPr>
          <p:cNvSpPr>
            <a:spLocks noGrp="1"/>
          </p:cNvSpPr>
          <p:nvPr>
            <p:ph type="ctrTitle"/>
          </p:nvPr>
        </p:nvSpPr>
        <p:spPr>
          <a:xfrm>
            <a:off x="632012" y="-45712"/>
            <a:ext cx="8848165" cy="4571999"/>
          </a:xfrm>
        </p:spPr>
        <p:txBody>
          <a:bodyPr>
            <a:normAutofit fontScale="90000"/>
          </a:bodyPr>
          <a:lstStyle/>
          <a:p>
            <a:pPr indent="450215">
              <a:spcAft>
                <a:spcPts val="600"/>
              </a:spcAft>
            </a:pPr>
            <a:r>
              <a:rPr lang="es-CL" sz="1800" dirty="0">
                <a:effectLst/>
                <a:latin typeface="Times New Roman" panose="02020603050405020304" pitchFamily="18" charset="0"/>
                <a:ea typeface="Times New Roman" panose="02020603050405020304" pitchFamily="18" charset="0"/>
              </a:rPr>
              <a:t>“Es la idolatría un pecado que se embebe tanto en el alma que no se arranca </a:t>
            </a:r>
            <a:r>
              <a:rPr lang="es-CL" sz="1800" dirty="0" err="1">
                <a:effectLst/>
                <a:latin typeface="Times New Roman" panose="02020603050405020304" pitchFamily="18" charset="0"/>
                <a:ea typeface="Times New Roman" panose="02020603050405020304" pitchFamily="18" charset="0"/>
              </a:rPr>
              <a:t>della</a:t>
            </a:r>
            <a:r>
              <a:rPr lang="es-CL" sz="1800" dirty="0">
                <a:effectLst/>
                <a:latin typeface="Times New Roman" panose="02020603050405020304" pitchFamily="18" charset="0"/>
                <a:ea typeface="Times New Roman" panose="02020603050405020304" pitchFamily="18" charset="0"/>
              </a:rPr>
              <a:t> sin grandísimas dificultades. Bien nos declara esto la experiencia que se tiene en estas Indias, pues después de ochenta, noventa y cien años que se les predica a estos indios, se hallan hoy casi en todas partes, aunque no en público, como en sus principios, y aún con mayor gravedad pues sobre la idolatría cae la apostasía que hacen de la fe, sin haber sido bastante a desarraigarles de ellas la mucha doctrina, las exhortaciones, predicaciones, ejemplos con que se les está catequizando cada día dos veces en todos los pueblos que hay sacerdotes. Que a no consolarnos el ver que se salvan los niños por el sacramento del bautismo y que podemos tener confianza de la buena muerte de algunos que le vemos vivir y morir como cristianos, estuviéramos desconocidos en estas tierras”.</a:t>
            </a:r>
            <a:br>
              <a:rPr lang="es-CL" sz="1800" dirty="0">
                <a:effectLst/>
                <a:latin typeface="Times New Roman" panose="02020603050405020304" pitchFamily="18" charset="0"/>
                <a:ea typeface="Times New Roman" panose="02020603050405020304" pitchFamily="18" charset="0"/>
              </a:rPr>
            </a:br>
            <a:r>
              <a:rPr lang="es-CL" sz="1800" dirty="0">
                <a:effectLst/>
                <a:latin typeface="Calibri" panose="020F0502020204030204" pitchFamily="34" charset="0"/>
                <a:ea typeface="Calibri" panose="020F0502020204030204" pitchFamily="34" charset="0"/>
                <a:cs typeface="Times New Roman" panose="02020603050405020304" pitchFamily="18" charset="0"/>
              </a:rPr>
              <a:t> </a:t>
            </a:r>
            <a:br>
              <a:rPr lang="es-CL" sz="1800" dirty="0">
                <a:effectLst/>
                <a:latin typeface="Calibri" panose="020F0502020204030204" pitchFamily="34" charset="0"/>
                <a:ea typeface="Calibri" panose="020F0502020204030204" pitchFamily="34" charset="0"/>
                <a:cs typeface="Times New Roman" panose="02020603050405020304" pitchFamily="18" charset="0"/>
              </a:rPr>
            </a:br>
            <a:r>
              <a:rPr lang="es-CL" sz="1800" dirty="0">
                <a:effectLst/>
                <a:latin typeface="Times New Roman" panose="02020603050405020304" pitchFamily="18" charset="0"/>
                <a:ea typeface="Times New Roman" panose="02020603050405020304" pitchFamily="18" charset="0"/>
              </a:rPr>
              <a:t>Fray Pedro Simón, </a:t>
            </a:r>
            <a:r>
              <a:rPr lang="es-CL" sz="1800" i="1" dirty="0">
                <a:effectLst/>
                <a:latin typeface="Times New Roman" panose="02020603050405020304" pitchFamily="18" charset="0"/>
                <a:ea typeface="Times New Roman" panose="02020603050405020304" pitchFamily="18" charset="0"/>
              </a:rPr>
              <a:t>Noticias Historiales de las conquistas de Tierra Firme, Tercera noticia historial.</a:t>
            </a:r>
            <a:r>
              <a:rPr lang="es-CL" sz="1800" dirty="0">
                <a:effectLst/>
                <a:latin typeface="Times New Roman" panose="02020603050405020304" pitchFamily="18" charset="0"/>
                <a:ea typeface="Times New Roman" panose="02020603050405020304" pitchFamily="18" charset="0"/>
              </a:rPr>
              <a:t> Bogotá. 1953. Tomo VI. Cap. II. 57. El texto fue escrito durante la permanencia del sacerdote en Santa Fe de Bogotá, resultado de lo que observó como miembro del séquito de Juan Borja, gobernador, quien realizara a partir de 1608 una guerra en contra de los indígenas </a:t>
            </a:r>
            <a:r>
              <a:rPr lang="es-CL" sz="1800" dirty="0" err="1">
                <a:effectLst/>
                <a:latin typeface="Times New Roman" panose="02020603050405020304" pitchFamily="18" charset="0"/>
                <a:ea typeface="Times New Roman" panose="02020603050405020304" pitchFamily="18" charset="0"/>
              </a:rPr>
              <a:t>pijaos</a:t>
            </a:r>
            <a:r>
              <a:rPr lang="es-CL" sz="1800" dirty="0">
                <a:effectLst/>
                <a:latin typeface="Times New Roman" panose="02020603050405020304" pitchFamily="18" charset="0"/>
                <a:ea typeface="Times New Roman" panose="02020603050405020304" pitchFamily="18" charset="0"/>
              </a:rPr>
              <a:t>. Citado por Carlos Mesa: </a:t>
            </a:r>
            <a:r>
              <a:rPr lang="es-CL" sz="1800" i="1" dirty="0">
                <a:effectLst/>
                <a:latin typeface="Times New Roman" panose="02020603050405020304" pitchFamily="18" charset="0"/>
                <a:ea typeface="Times New Roman" panose="02020603050405020304" pitchFamily="18" charset="0"/>
              </a:rPr>
              <a:t>La idolatría y su extirpación en el Nuevo Reino de Granada. </a:t>
            </a:r>
            <a:r>
              <a:rPr lang="es-CL" sz="1800" dirty="0">
                <a:effectLst/>
                <a:latin typeface="Times New Roman" panose="02020603050405020304" pitchFamily="18" charset="0"/>
                <a:ea typeface="Times New Roman" panose="02020603050405020304" pitchFamily="18" charset="0"/>
              </a:rPr>
              <a:t>Separata de </a:t>
            </a:r>
            <a:r>
              <a:rPr lang="es-CL" sz="1800" i="1" dirty="0" err="1">
                <a:effectLst/>
                <a:latin typeface="Times New Roman" panose="02020603050405020304" pitchFamily="18" charset="0"/>
                <a:ea typeface="Times New Roman" panose="02020603050405020304" pitchFamily="18" charset="0"/>
              </a:rPr>
              <a:t>Missionalia</a:t>
            </a:r>
            <a:r>
              <a:rPr lang="es-CL" sz="1800" i="1" dirty="0">
                <a:effectLst/>
                <a:latin typeface="Times New Roman" panose="02020603050405020304" pitchFamily="18" charset="0"/>
                <a:ea typeface="Times New Roman" panose="02020603050405020304" pitchFamily="18" charset="0"/>
              </a:rPr>
              <a:t> hispánica. </a:t>
            </a:r>
            <a:r>
              <a:rPr lang="es-CL" sz="1800" dirty="0">
                <a:effectLst/>
                <a:latin typeface="Times New Roman" panose="02020603050405020304" pitchFamily="18" charset="0"/>
                <a:ea typeface="Times New Roman" panose="02020603050405020304" pitchFamily="18" charset="0"/>
              </a:rPr>
              <a:t>Madrid. 1973. Pág. 12</a:t>
            </a:r>
            <a:endParaRPr lang="es-CL" dirty="0"/>
          </a:p>
        </p:txBody>
      </p:sp>
      <p:sp>
        <p:nvSpPr>
          <p:cNvPr id="3" name="Subtítulo 2">
            <a:extLst>
              <a:ext uri="{FF2B5EF4-FFF2-40B4-BE49-F238E27FC236}">
                <a16:creationId xmlns:a16="http://schemas.microsoft.com/office/drawing/2014/main" id="{B5FCA4A7-4F71-7147-8D3D-776EC9440E2F}"/>
              </a:ext>
            </a:extLst>
          </p:cNvPr>
          <p:cNvSpPr>
            <a:spLocks noGrp="1"/>
          </p:cNvSpPr>
          <p:nvPr>
            <p:ph type="subTitle" idx="1"/>
          </p:nvPr>
        </p:nvSpPr>
        <p:spPr>
          <a:xfrm>
            <a:off x="2081603" y="4526287"/>
            <a:ext cx="8637072" cy="977621"/>
          </a:xfrm>
        </p:spPr>
        <p:txBody>
          <a:bodyPr/>
          <a:lstStyle/>
          <a:p>
            <a:r>
              <a:rPr lang="es-CL" dirty="0"/>
              <a:t>Persistencia de la Idolatría </a:t>
            </a:r>
          </a:p>
        </p:txBody>
      </p:sp>
    </p:spTree>
    <p:extLst>
      <p:ext uri="{BB962C8B-B14F-4D97-AF65-F5344CB8AC3E}">
        <p14:creationId xmlns:p14="http://schemas.microsoft.com/office/powerpoint/2010/main" val="1883483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133CBD-F3FE-CC47-A380-630C98C6D6EB}"/>
              </a:ext>
            </a:extLst>
          </p:cNvPr>
          <p:cNvSpPr>
            <a:spLocks noGrp="1"/>
          </p:cNvSpPr>
          <p:nvPr>
            <p:ph type="title"/>
          </p:nvPr>
        </p:nvSpPr>
        <p:spPr/>
        <p:txBody>
          <a:bodyPr/>
          <a:lstStyle/>
          <a:p>
            <a:r>
              <a:rPr lang="es-CL" dirty="0"/>
              <a:t>Idolatría en el corazón de los indígenas</a:t>
            </a:r>
          </a:p>
        </p:txBody>
      </p:sp>
      <p:sp>
        <p:nvSpPr>
          <p:cNvPr id="3" name="Marcador de contenido 2">
            <a:extLst>
              <a:ext uri="{FF2B5EF4-FFF2-40B4-BE49-F238E27FC236}">
                <a16:creationId xmlns:a16="http://schemas.microsoft.com/office/drawing/2014/main" id="{A7275E7D-F9A6-D846-A2C9-C201993A5379}"/>
              </a:ext>
            </a:extLst>
          </p:cNvPr>
          <p:cNvSpPr>
            <a:spLocks noGrp="1"/>
          </p:cNvSpPr>
          <p:nvPr>
            <p:ph idx="1"/>
          </p:nvPr>
        </p:nvSpPr>
        <p:spPr/>
        <p:txBody>
          <a:bodyPr/>
          <a:lstStyle/>
          <a:p>
            <a:r>
              <a:rPr lang="es-CL" sz="1800" dirty="0">
                <a:effectLst/>
                <a:latin typeface="Calibri" panose="020F0502020204030204" pitchFamily="34" charset="0"/>
                <a:ea typeface="Calibri" panose="020F0502020204030204" pitchFamily="34" charset="0"/>
                <a:cs typeface="Times New Roman" panose="02020603050405020304" pitchFamily="18" charset="0"/>
              </a:rPr>
              <a:t>“A decir verdad podemos descubrirla arraigada en el corazón de la mayor parte de las actividades de los indígenas, que se empeñan en detectar y en actuar según las fuerzas divinas favorables o nefastas que circulan por la superficie terrestre y pesan sobre todos sus actos”. </a:t>
            </a:r>
            <a:r>
              <a:rPr lang="es-CL" sz="1800" dirty="0">
                <a:effectLst/>
                <a:latin typeface="Times New Roman" panose="02020603050405020304" pitchFamily="18" charset="0"/>
                <a:ea typeface="Times New Roman" panose="02020603050405020304" pitchFamily="18" charset="0"/>
              </a:rPr>
              <a:t>  </a:t>
            </a:r>
            <a:r>
              <a:rPr lang="es-CL" sz="1800" dirty="0" err="1">
                <a:effectLst/>
                <a:latin typeface="Times New Roman" panose="02020603050405020304" pitchFamily="18" charset="0"/>
                <a:ea typeface="Times New Roman" panose="02020603050405020304" pitchFamily="18" charset="0"/>
              </a:rPr>
              <a:t>Gruzinski</a:t>
            </a:r>
            <a:r>
              <a:rPr lang="es-CL" sz="1800" dirty="0">
                <a:effectLst/>
                <a:latin typeface="Times New Roman" panose="02020603050405020304" pitchFamily="18" charset="0"/>
                <a:ea typeface="Times New Roman" panose="02020603050405020304" pitchFamily="18" charset="0"/>
              </a:rPr>
              <a:t>, </a:t>
            </a:r>
            <a:r>
              <a:rPr lang="es-CL" sz="1800" dirty="0" err="1">
                <a:effectLst/>
                <a:latin typeface="Times New Roman" panose="02020603050405020304" pitchFamily="18" charset="0"/>
                <a:ea typeface="Times New Roman" panose="02020603050405020304" pitchFamily="18" charset="0"/>
              </a:rPr>
              <a:t>Serge</a:t>
            </a:r>
            <a:r>
              <a:rPr lang="es-CL" sz="1800" dirty="0">
                <a:effectLst/>
                <a:latin typeface="Times New Roman" panose="02020603050405020304" pitchFamily="18" charset="0"/>
                <a:ea typeface="Times New Roman" panose="02020603050405020304" pitchFamily="18" charset="0"/>
              </a:rPr>
              <a:t>. </a:t>
            </a:r>
            <a:endParaRPr lang="es-CL" dirty="0"/>
          </a:p>
        </p:txBody>
      </p:sp>
    </p:spTree>
    <p:extLst>
      <p:ext uri="{BB962C8B-B14F-4D97-AF65-F5344CB8AC3E}">
        <p14:creationId xmlns:p14="http://schemas.microsoft.com/office/powerpoint/2010/main" val="1993524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851514-37D1-1D43-A819-088D8084680C}"/>
              </a:ext>
            </a:extLst>
          </p:cNvPr>
          <p:cNvSpPr>
            <a:spLocks noGrp="1"/>
          </p:cNvSpPr>
          <p:nvPr>
            <p:ph type="title"/>
          </p:nvPr>
        </p:nvSpPr>
        <p:spPr/>
        <p:txBody>
          <a:bodyPr/>
          <a:lstStyle/>
          <a:p>
            <a:r>
              <a:rPr lang="es-CL" dirty="0"/>
              <a:t>Significación de la Idolatría </a:t>
            </a:r>
          </a:p>
        </p:txBody>
      </p:sp>
      <p:sp>
        <p:nvSpPr>
          <p:cNvPr id="3" name="Marcador de contenido 2">
            <a:extLst>
              <a:ext uri="{FF2B5EF4-FFF2-40B4-BE49-F238E27FC236}">
                <a16:creationId xmlns:a16="http://schemas.microsoft.com/office/drawing/2014/main" id="{36ECDC94-A34C-BA46-8B4F-A3096D10FF6D}"/>
              </a:ext>
            </a:extLst>
          </p:cNvPr>
          <p:cNvSpPr>
            <a:spLocks noGrp="1"/>
          </p:cNvSpPr>
          <p:nvPr>
            <p:ph idx="1"/>
          </p:nvPr>
        </p:nvSpPr>
        <p:spPr/>
        <p:txBody>
          <a:bodyPr/>
          <a:lstStyle/>
          <a:p>
            <a:r>
              <a:rPr lang="es-CL" sz="1800" dirty="0">
                <a:effectLst/>
                <a:latin typeface="Calibri" panose="020F0502020204030204" pitchFamily="34" charset="0"/>
                <a:ea typeface="Calibri" panose="020F0502020204030204" pitchFamily="34" charset="0"/>
                <a:cs typeface="Times New Roman" panose="02020603050405020304" pitchFamily="18" charset="0"/>
              </a:rPr>
              <a:t>La idolatría se utiliza para relacionar a los hombres entre sí y con el cosmos y la naturaleza, ejemplo de lo cual son las vinculaciones con la tierra, la lluvia y las estrellas en el mundo andino. Respecto a las relaciones interpersonales, basta ver que el derecho canónico indiano regula el matrimonio estableciendo una serie de requisitos, prohibiciones e impedimentos, que evidentemente trastocan el mundo nativo. Ejemplo de ello es la prohibición de casarse entre hermanos, cuestión que era usual entre los nobles, o la regulación de la vida sexual. </a:t>
            </a:r>
            <a:endParaRPr lang="es-CL" dirty="0"/>
          </a:p>
        </p:txBody>
      </p:sp>
    </p:spTree>
    <p:extLst>
      <p:ext uri="{BB962C8B-B14F-4D97-AF65-F5344CB8AC3E}">
        <p14:creationId xmlns:p14="http://schemas.microsoft.com/office/powerpoint/2010/main" val="686378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9160BF-26B6-E641-A615-3453BA603A9B}"/>
              </a:ext>
            </a:extLst>
          </p:cNvPr>
          <p:cNvSpPr>
            <a:spLocks noGrp="1"/>
          </p:cNvSpPr>
          <p:nvPr>
            <p:ph type="title"/>
          </p:nvPr>
        </p:nvSpPr>
        <p:spPr/>
        <p:txBody>
          <a:bodyPr/>
          <a:lstStyle/>
          <a:p>
            <a:r>
              <a:rPr lang="es-CL" sz="3200" i="1" dirty="0">
                <a:effectLst/>
                <a:latin typeface="Calibri" panose="020F0502020204030204" pitchFamily="34" charset="0"/>
                <a:ea typeface="Calibri" panose="020F0502020204030204" pitchFamily="34" charset="0"/>
                <a:cs typeface="Times New Roman" panose="02020603050405020304" pitchFamily="18" charset="0"/>
              </a:rPr>
              <a:t>De </a:t>
            </a:r>
            <a:r>
              <a:rPr lang="es-CL" sz="3200" i="1" dirty="0" err="1">
                <a:effectLst/>
                <a:latin typeface="Calibri" panose="020F0502020204030204" pitchFamily="34" charset="0"/>
                <a:ea typeface="Calibri" panose="020F0502020204030204" pitchFamily="34" charset="0"/>
                <a:cs typeface="Times New Roman" panose="02020603050405020304" pitchFamily="18" charset="0"/>
              </a:rPr>
              <a:t>procuranda</a:t>
            </a:r>
            <a:r>
              <a:rPr lang="es-CL" sz="3200" i="1" dirty="0">
                <a:effectLst/>
                <a:latin typeface="Calibri" panose="020F0502020204030204" pitchFamily="34" charset="0"/>
                <a:ea typeface="Calibri" panose="020F0502020204030204" pitchFamily="34" charset="0"/>
                <a:cs typeface="Times New Roman" panose="02020603050405020304" pitchFamily="18" charset="0"/>
              </a:rPr>
              <a:t> </a:t>
            </a:r>
            <a:r>
              <a:rPr lang="es-CL" sz="3200" i="1" dirty="0" err="1">
                <a:effectLst/>
                <a:latin typeface="Calibri" panose="020F0502020204030204" pitchFamily="34" charset="0"/>
                <a:ea typeface="Calibri" panose="020F0502020204030204" pitchFamily="34" charset="0"/>
                <a:cs typeface="Times New Roman" panose="02020603050405020304" pitchFamily="18" charset="0"/>
              </a:rPr>
              <a:t>indorum</a:t>
            </a:r>
            <a:r>
              <a:rPr lang="es-CL" sz="3200" i="1" dirty="0">
                <a:effectLst/>
                <a:latin typeface="Calibri" panose="020F0502020204030204" pitchFamily="34" charset="0"/>
                <a:ea typeface="Calibri" panose="020F0502020204030204" pitchFamily="34" charset="0"/>
                <a:cs typeface="Times New Roman" panose="02020603050405020304" pitchFamily="18" charset="0"/>
              </a:rPr>
              <a:t> salute</a:t>
            </a:r>
            <a:r>
              <a:rPr lang="es-CL" dirty="0">
                <a:effectLst/>
              </a:rPr>
              <a:t> </a:t>
            </a:r>
            <a:br>
              <a:rPr lang="es-CL" dirty="0">
                <a:effectLst/>
              </a:rPr>
            </a:br>
            <a:r>
              <a:rPr lang="es-CL" dirty="0"/>
              <a:t>Joseph de </a:t>
            </a:r>
            <a:r>
              <a:rPr lang="es-CL" dirty="0" err="1"/>
              <a:t>Arriga</a:t>
            </a:r>
            <a:r>
              <a:rPr lang="es-CL" dirty="0"/>
              <a:t>, SJ</a:t>
            </a:r>
          </a:p>
        </p:txBody>
      </p:sp>
      <p:sp>
        <p:nvSpPr>
          <p:cNvPr id="3" name="Marcador de contenido 2">
            <a:extLst>
              <a:ext uri="{FF2B5EF4-FFF2-40B4-BE49-F238E27FC236}">
                <a16:creationId xmlns:a16="http://schemas.microsoft.com/office/drawing/2014/main" id="{8A9CDA82-E3ED-8D49-BD04-7BE3DE164BDE}"/>
              </a:ext>
            </a:extLst>
          </p:cNvPr>
          <p:cNvSpPr>
            <a:spLocks noGrp="1"/>
          </p:cNvSpPr>
          <p:nvPr>
            <p:ph idx="1"/>
          </p:nvPr>
        </p:nvSpPr>
        <p:spPr/>
        <p:txBody>
          <a:bodyPr/>
          <a:lstStyle/>
          <a:p>
            <a:pPr marL="0" indent="0">
              <a:buNone/>
            </a:pPr>
            <a:r>
              <a:rPr lang="es-CL" sz="1800" dirty="0">
                <a:latin typeface="Calibri" panose="020F0502020204030204" pitchFamily="34" charset="0"/>
                <a:ea typeface="Calibri" panose="020F0502020204030204" pitchFamily="34" charset="0"/>
                <a:cs typeface="Times New Roman" panose="02020603050405020304" pitchFamily="18" charset="0"/>
              </a:rPr>
              <a:t>S</a:t>
            </a:r>
            <a:r>
              <a:rPr lang="es-CL" sz="1800" dirty="0">
                <a:effectLst/>
                <a:latin typeface="Calibri" panose="020F0502020204030204" pitchFamily="34" charset="0"/>
                <a:ea typeface="Calibri" panose="020F0502020204030204" pitchFamily="34" charset="0"/>
                <a:cs typeface="Times New Roman" panose="02020603050405020304" pitchFamily="18" charset="0"/>
              </a:rPr>
              <a:t>e trata de una enfermedad idolátrica hereditaria que contraída en el mismo seno de la madre y criada al mamar su misma leche, robustecida con el ejemplo paterno y familiar y fortalecida por la larga y duradera costumbre y por la autoridad de las leyes públicas, tiene tal vigor que no la podrá sanar sino mediante el riego muy abundante de la divina gracia y el trabajo asiduo e infatigable del doctor evangélico… Aquí, pues conviene que asiente el pie el catequista, y para arrancar las últimas </a:t>
            </a:r>
            <a:r>
              <a:rPr lang="es-CL" sz="1800" dirty="0" err="1">
                <a:effectLst/>
                <a:latin typeface="Calibri" panose="020F0502020204030204" pitchFamily="34" charset="0"/>
                <a:ea typeface="Calibri" panose="020F0502020204030204" pitchFamily="34" charset="0"/>
                <a:cs typeface="Times New Roman" panose="02020603050405020304" pitchFamily="18" charset="0"/>
              </a:rPr>
              <a:t>raices</a:t>
            </a:r>
            <a:r>
              <a:rPr lang="es-CL" sz="1800" dirty="0">
                <a:effectLst/>
                <a:latin typeface="Calibri" panose="020F0502020204030204" pitchFamily="34" charset="0"/>
                <a:ea typeface="Calibri" panose="020F0502020204030204" pitchFamily="34" charset="0"/>
                <a:cs typeface="Times New Roman" panose="02020603050405020304" pitchFamily="18" charset="0"/>
              </a:rPr>
              <a:t> de la idolatría del ánimo de los indios, ponga su pensamiento, su industria y su trabajo (p. 588)</a:t>
            </a:r>
            <a:r>
              <a:rPr lang="es-CL" dirty="0">
                <a:effectLst/>
              </a:rPr>
              <a:t> </a:t>
            </a:r>
            <a:endParaRPr lang="es-CL" dirty="0"/>
          </a:p>
        </p:txBody>
      </p:sp>
    </p:spTree>
    <p:extLst>
      <p:ext uri="{BB962C8B-B14F-4D97-AF65-F5344CB8AC3E}">
        <p14:creationId xmlns:p14="http://schemas.microsoft.com/office/powerpoint/2010/main" val="3230970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DEB86B-F9CF-0A4E-85A5-89A7BFFDA595}"/>
              </a:ext>
            </a:extLst>
          </p:cNvPr>
          <p:cNvSpPr>
            <a:spLocks noGrp="1"/>
          </p:cNvSpPr>
          <p:nvPr>
            <p:ph type="title"/>
          </p:nvPr>
        </p:nvSpPr>
        <p:spPr/>
        <p:txBody>
          <a:bodyPr/>
          <a:lstStyle/>
          <a:p>
            <a:r>
              <a:rPr lang="es-CL" dirty="0"/>
              <a:t>Enfermedad que debe curarse</a:t>
            </a:r>
          </a:p>
        </p:txBody>
      </p:sp>
      <p:sp>
        <p:nvSpPr>
          <p:cNvPr id="3" name="Marcador de contenido 2">
            <a:extLst>
              <a:ext uri="{FF2B5EF4-FFF2-40B4-BE49-F238E27FC236}">
                <a16:creationId xmlns:a16="http://schemas.microsoft.com/office/drawing/2014/main" id="{ECF45FEA-99AF-4146-83F6-153ECD523010}"/>
              </a:ext>
            </a:extLst>
          </p:cNvPr>
          <p:cNvSpPr>
            <a:spLocks noGrp="1"/>
          </p:cNvSpPr>
          <p:nvPr>
            <p:ph idx="1"/>
          </p:nvPr>
        </p:nvSpPr>
        <p:spPr/>
        <p:txBody>
          <a:bodyPr>
            <a:normAutofit/>
          </a:bodyPr>
          <a:lstStyle/>
          <a:p>
            <a:pPr marL="0" indent="0" algn="just">
              <a:lnSpc>
                <a:spcPct val="150000"/>
              </a:lnSpc>
              <a:spcAft>
                <a:spcPts val="600"/>
              </a:spcAft>
              <a:buNone/>
            </a:pPr>
            <a:r>
              <a:rPr lang="es-CL" sz="1800" dirty="0">
                <a:effectLst/>
                <a:latin typeface="Times New Roman" panose="02020603050405020304" pitchFamily="18" charset="0"/>
                <a:ea typeface="Times New Roman" panose="02020603050405020304" pitchFamily="18" charset="0"/>
              </a:rPr>
              <a:t>La idolatría era “… el mayor de todos los males, siendo como dice el sabio principio y fin de toda maldad”. Por lo anterior, a los indígenas se les debía “…quitar los ídolos del corazón… y quitárselo también de los ojos”, (</a:t>
            </a:r>
            <a:r>
              <a:rPr lang="es-CL" sz="1800" i="1" dirty="0">
                <a:effectLst/>
                <a:latin typeface="Times New Roman" panose="02020603050405020304" pitchFamily="18" charset="0"/>
                <a:ea typeface="Times New Roman" panose="02020603050405020304" pitchFamily="18" charset="0"/>
              </a:rPr>
              <a:t>De </a:t>
            </a:r>
            <a:r>
              <a:rPr lang="es-CL" sz="1800" i="1" dirty="0" err="1">
                <a:effectLst/>
                <a:latin typeface="Times New Roman" panose="02020603050405020304" pitchFamily="18" charset="0"/>
                <a:ea typeface="Times New Roman" panose="02020603050405020304" pitchFamily="18" charset="0"/>
              </a:rPr>
              <a:t>procuranda</a:t>
            </a:r>
            <a:r>
              <a:rPr lang="es-CL" sz="1800" i="1" dirty="0">
                <a:effectLst/>
                <a:latin typeface="Times New Roman" panose="02020603050405020304" pitchFamily="18" charset="0"/>
                <a:ea typeface="Times New Roman" panose="02020603050405020304" pitchFamily="18" charset="0"/>
              </a:rPr>
              <a:t> </a:t>
            </a:r>
            <a:r>
              <a:rPr lang="es-CL" sz="1800" i="1" dirty="0" err="1">
                <a:effectLst/>
                <a:latin typeface="Times New Roman" panose="02020603050405020304" pitchFamily="18" charset="0"/>
                <a:ea typeface="Times New Roman" panose="02020603050405020304" pitchFamily="18" charset="0"/>
              </a:rPr>
              <a:t>indorum</a:t>
            </a:r>
            <a:r>
              <a:rPr lang="es-CL" sz="1800" i="1" dirty="0">
                <a:effectLst/>
                <a:latin typeface="Times New Roman" panose="02020603050405020304" pitchFamily="18" charset="0"/>
                <a:ea typeface="Times New Roman" panose="02020603050405020304" pitchFamily="18" charset="0"/>
              </a:rPr>
              <a:t> salute</a:t>
            </a:r>
            <a:r>
              <a:rPr lang="es-CL" sz="1800" dirty="0">
                <a:effectLst/>
                <a:latin typeface="Times New Roman" panose="02020603050405020304" pitchFamily="18" charset="0"/>
                <a:ea typeface="Times New Roman" panose="02020603050405020304" pitchFamily="18" charset="0"/>
              </a:rPr>
              <a:t>, 588 y 469)  puesto que tales idolatrías y errores estaban “…persuadidos y </a:t>
            </a:r>
            <a:r>
              <a:rPr lang="es-CL" sz="1800" dirty="0" err="1">
                <a:effectLst/>
                <a:latin typeface="Times New Roman" panose="02020603050405020304" pitchFamily="18" charset="0"/>
                <a:ea typeface="Times New Roman" panose="02020603050405020304" pitchFamily="18" charset="0"/>
              </a:rPr>
              <a:t>assentados</a:t>
            </a:r>
            <a:r>
              <a:rPr lang="es-CL" sz="1800" dirty="0">
                <a:effectLst/>
                <a:latin typeface="Times New Roman" panose="02020603050405020304" pitchFamily="18" charset="0"/>
                <a:ea typeface="Times New Roman" panose="02020603050405020304" pitchFamily="18" charset="0"/>
              </a:rPr>
              <a:t> por el Demonio”. Acosta, Joseph. </a:t>
            </a:r>
            <a:r>
              <a:rPr lang="es-CL" sz="1800" i="1" dirty="0" err="1">
                <a:effectLst/>
                <a:latin typeface="Times New Roman" panose="02020603050405020304" pitchFamily="18" charset="0"/>
                <a:ea typeface="Times New Roman" panose="02020603050405020304" pitchFamily="18" charset="0"/>
              </a:rPr>
              <a:t>Confessionarios</a:t>
            </a:r>
            <a:r>
              <a:rPr lang="es-CL" sz="1800" i="1" dirty="0">
                <a:effectLst/>
                <a:latin typeface="Times New Roman" panose="02020603050405020304" pitchFamily="18" charset="0"/>
                <a:ea typeface="Times New Roman" panose="02020603050405020304" pitchFamily="18" charset="0"/>
              </a:rPr>
              <a:t> para los curas de indios en la instrucción contra sus ritos. Proemio. </a:t>
            </a:r>
            <a:r>
              <a:rPr lang="es-CL" sz="1800" dirty="0">
                <a:effectLst/>
                <a:latin typeface="Times New Roman" panose="02020603050405020304" pitchFamily="18" charset="0"/>
                <a:ea typeface="Times New Roman" panose="02020603050405020304" pitchFamily="18" charset="0"/>
              </a:rPr>
              <a:t>Ciudad de los Reyes. 1585.</a:t>
            </a:r>
            <a:r>
              <a:rPr lang="es-CL" sz="1800" i="1" dirty="0">
                <a:effectLst/>
                <a:latin typeface="Times New Roman" panose="02020603050405020304" pitchFamily="18" charset="0"/>
                <a:ea typeface="Times New Roman" panose="02020603050405020304" pitchFamily="18" charset="0"/>
              </a:rPr>
              <a:t> </a:t>
            </a:r>
            <a:endParaRPr lang="es-CL" sz="1800" dirty="0">
              <a:effectLst/>
              <a:latin typeface="Times New Roman" panose="02020603050405020304" pitchFamily="18" charset="0"/>
              <a:ea typeface="Times New Roman" panose="02020603050405020304" pitchFamily="18" charset="0"/>
            </a:endParaRPr>
          </a:p>
          <a:p>
            <a:pPr marL="0" indent="0" algn="just">
              <a:lnSpc>
                <a:spcPct val="150000"/>
              </a:lnSpc>
              <a:spcAft>
                <a:spcPts val="600"/>
              </a:spcAft>
              <a:buNone/>
            </a:pPr>
            <a:endParaRPr lang="es-CL" sz="1800" dirty="0">
              <a:effectLst/>
              <a:latin typeface="Times New Roman" panose="02020603050405020304" pitchFamily="18" charset="0"/>
              <a:ea typeface="Times New Roman" panose="02020603050405020304" pitchFamily="18" charset="0"/>
            </a:endParaRPr>
          </a:p>
          <a:p>
            <a:endParaRPr lang="es-CL" dirty="0"/>
          </a:p>
        </p:txBody>
      </p:sp>
    </p:spTree>
    <p:extLst>
      <p:ext uri="{BB962C8B-B14F-4D97-AF65-F5344CB8AC3E}">
        <p14:creationId xmlns:p14="http://schemas.microsoft.com/office/powerpoint/2010/main" val="1110781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2D20F5-4F8A-2F4D-A09B-6169E5A08F69}"/>
              </a:ext>
            </a:extLst>
          </p:cNvPr>
          <p:cNvSpPr>
            <a:spLocks noGrp="1"/>
          </p:cNvSpPr>
          <p:nvPr>
            <p:ph type="title"/>
          </p:nvPr>
        </p:nvSpPr>
        <p:spPr/>
        <p:txBody>
          <a:bodyPr/>
          <a:lstStyle/>
          <a:p>
            <a:r>
              <a:rPr lang="es-CL" dirty="0"/>
              <a:t>La Corona y la conversión</a:t>
            </a:r>
          </a:p>
        </p:txBody>
      </p:sp>
      <p:sp>
        <p:nvSpPr>
          <p:cNvPr id="3" name="Marcador de contenido 2">
            <a:extLst>
              <a:ext uri="{FF2B5EF4-FFF2-40B4-BE49-F238E27FC236}">
                <a16:creationId xmlns:a16="http://schemas.microsoft.com/office/drawing/2014/main" id="{A2E61CE8-7CFC-1A45-BC40-390D95A129B3}"/>
              </a:ext>
            </a:extLst>
          </p:cNvPr>
          <p:cNvSpPr>
            <a:spLocks noGrp="1"/>
          </p:cNvSpPr>
          <p:nvPr>
            <p:ph idx="1"/>
          </p:nvPr>
        </p:nvSpPr>
        <p:spPr/>
        <p:txBody>
          <a:bodyPr/>
          <a:lstStyle/>
          <a:p>
            <a:pPr marL="0" indent="0">
              <a:buNone/>
            </a:pPr>
            <a:r>
              <a:rPr lang="es-CL" sz="1800" dirty="0">
                <a:effectLst/>
                <a:latin typeface="Calibri" panose="020F0502020204030204" pitchFamily="34" charset="0"/>
                <a:ea typeface="Calibri" panose="020F0502020204030204" pitchFamily="34" charset="0"/>
                <a:cs typeface="Times New Roman" panose="02020603050405020304" pitchFamily="18" charset="0"/>
              </a:rPr>
              <a:t>“Según la obligación y cargo con que somos señores de las Indias y estados del mar océano ninguna cosa deseamos mas que la publicación y ampliación de la ley evangélica y la conversión de los indios a nuestra santa fe católica…sobre todo se desvelen y ocupen con todas sus fuerzas y entendimiento en los otros medios necesarios y convenientes para que los indios y naturales de aquellas partes se conviertan y conserven en el conocimiento de Dios nuestro Señor…”.</a:t>
            </a:r>
            <a:r>
              <a:rPr lang="es-CL" dirty="0">
                <a:effectLst/>
              </a:rPr>
              <a:t> </a:t>
            </a:r>
            <a:r>
              <a:rPr lang="es-CL" sz="1800" dirty="0">
                <a:effectLst/>
                <a:latin typeface="Times New Roman" panose="02020603050405020304" pitchFamily="18" charset="0"/>
                <a:ea typeface="Times New Roman" panose="02020603050405020304" pitchFamily="18" charset="0"/>
              </a:rPr>
              <a:t>“</a:t>
            </a:r>
            <a:r>
              <a:rPr lang="es-ES" sz="1800" dirty="0">
                <a:effectLst/>
                <a:latin typeface="Times New Roman" panose="02020603050405020304" pitchFamily="18" charset="0"/>
                <a:ea typeface="Times New Roman" panose="02020603050405020304" pitchFamily="18" charset="0"/>
              </a:rPr>
              <a:t>Nueva Ordenanza para el Consejo”.</a:t>
            </a:r>
            <a:r>
              <a:rPr lang="es-ES" sz="1800" i="1" dirty="0">
                <a:effectLst/>
                <a:latin typeface="Times New Roman" panose="02020603050405020304" pitchFamily="18" charset="0"/>
                <a:ea typeface="Times New Roman" panose="02020603050405020304" pitchFamily="18" charset="0"/>
              </a:rPr>
              <a:t> </a:t>
            </a:r>
            <a:r>
              <a:rPr lang="es-ES" sz="1800" dirty="0">
                <a:effectLst/>
                <a:latin typeface="Times New Roman" panose="02020603050405020304" pitchFamily="18" charset="0"/>
                <a:ea typeface="Times New Roman" panose="02020603050405020304" pitchFamily="18" charset="0"/>
              </a:rPr>
              <a:t>Felipe II, El Pardo, 24 de Septiembre de 1571. </a:t>
            </a:r>
            <a:endParaRPr lang="es-CL" sz="1800" dirty="0">
              <a:effectLst/>
              <a:latin typeface="Times New Roman" panose="02020603050405020304" pitchFamily="18" charset="0"/>
              <a:ea typeface="Times New Roman" panose="02020603050405020304" pitchFamily="18" charset="0"/>
            </a:endParaRPr>
          </a:p>
          <a:p>
            <a:endParaRPr lang="es-CL" dirty="0"/>
          </a:p>
        </p:txBody>
      </p:sp>
    </p:spTree>
    <p:extLst>
      <p:ext uri="{BB962C8B-B14F-4D97-AF65-F5344CB8AC3E}">
        <p14:creationId xmlns:p14="http://schemas.microsoft.com/office/powerpoint/2010/main" val="1919792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8F3643-EEE9-684D-A456-F495FD7CDF00}"/>
              </a:ext>
            </a:extLst>
          </p:cNvPr>
          <p:cNvSpPr>
            <a:spLocks noGrp="1"/>
          </p:cNvSpPr>
          <p:nvPr>
            <p:ph type="title"/>
          </p:nvPr>
        </p:nvSpPr>
        <p:spPr/>
        <p:txBody>
          <a:bodyPr/>
          <a:lstStyle/>
          <a:p>
            <a:r>
              <a:rPr lang="es-CL" dirty="0"/>
              <a:t>Estilo de vida al modo hispano</a:t>
            </a:r>
          </a:p>
        </p:txBody>
      </p:sp>
      <p:sp>
        <p:nvSpPr>
          <p:cNvPr id="3" name="Marcador de contenido 2">
            <a:extLst>
              <a:ext uri="{FF2B5EF4-FFF2-40B4-BE49-F238E27FC236}">
                <a16:creationId xmlns:a16="http://schemas.microsoft.com/office/drawing/2014/main" id="{3AF1D9A5-8288-1441-B8A1-3E543BB4577F}"/>
              </a:ext>
            </a:extLst>
          </p:cNvPr>
          <p:cNvSpPr>
            <a:spLocks noGrp="1"/>
          </p:cNvSpPr>
          <p:nvPr>
            <p:ph idx="1"/>
          </p:nvPr>
        </p:nvSpPr>
        <p:spPr/>
        <p:txBody>
          <a:bodyPr/>
          <a:lstStyle/>
          <a:p>
            <a:pPr marL="0" indent="0">
              <a:buNone/>
            </a:pPr>
            <a:r>
              <a:rPr lang="es-CL" sz="1800" dirty="0">
                <a:effectLst/>
                <a:latin typeface="Calibri" panose="020F0502020204030204" pitchFamily="34" charset="0"/>
                <a:ea typeface="Calibri" panose="020F0502020204030204" pitchFamily="34" charset="0"/>
                <a:cs typeface="Times New Roman" panose="02020603050405020304" pitchFamily="18" charset="0"/>
              </a:rPr>
              <a:t>“…atraer, pues, a estos hombres salvajes y </a:t>
            </a:r>
            <a:r>
              <a:rPr lang="es-CL" sz="1800" dirty="0" err="1">
                <a:effectLst/>
                <a:latin typeface="Calibri" panose="020F0502020204030204" pitchFamily="34" charset="0"/>
                <a:ea typeface="Calibri" panose="020F0502020204030204" pitchFamily="34" charset="0"/>
                <a:cs typeface="Times New Roman" panose="02020603050405020304" pitchFamily="18" charset="0"/>
              </a:rPr>
              <a:t>enferiecidos</a:t>
            </a:r>
            <a:r>
              <a:rPr lang="es-CL" sz="1800" dirty="0">
                <a:effectLst/>
                <a:latin typeface="Calibri" panose="020F0502020204030204" pitchFamily="34" charset="0"/>
                <a:ea typeface="Calibri" panose="020F0502020204030204" pitchFamily="34" charset="0"/>
                <a:cs typeface="Times New Roman" panose="02020603050405020304" pitchFamily="18" charset="0"/>
              </a:rPr>
              <a:t> a género de la vida humana, y acomodarlos al trato civil y político, éste debe ser el primer cuidado del gobernante. Será en vano enseñar lo divino y celestial a quien se ve que ni siquiera cuida ni comprende lo humano”.</a:t>
            </a:r>
            <a:r>
              <a:rPr lang="es-CL" dirty="0">
                <a:effectLst/>
              </a:rPr>
              <a:t> </a:t>
            </a:r>
            <a:r>
              <a:rPr lang="es-CL" sz="1800" dirty="0">
                <a:effectLst/>
                <a:latin typeface="Times New Roman" panose="02020603050405020304" pitchFamily="18" charset="0"/>
                <a:ea typeface="Times New Roman" panose="02020603050405020304" pitchFamily="18" charset="0"/>
              </a:rPr>
              <a:t>Acosta, Joseph de. </a:t>
            </a:r>
            <a:r>
              <a:rPr lang="es-CL" sz="1800" i="1" dirty="0">
                <a:effectLst/>
                <a:latin typeface="Times New Roman" panose="02020603050405020304" pitchFamily="18" charset="0"/>
                <a:ea typeface="Times New Roman" panose="02020603050405020304" pitchFamily="18" charset="0"/>
              </a:rPr>
              <a:t>De </a:t>
            </a:r>
            <a:r>
              <a:rPr lang="es-CL" sz="1800" i="1" dirty="0" err="1">
                <a:effectLst/>
                <a:latin typeface="Times New Roman" panose="02020603050405020304" pitchFamily="18" charset="0"/>
                <a:ea typeface="Times New Roman" panose="02020603050405020304" pitchFamily="18" charset="0"/>
              </a:rPr>
              <a:t>procuranda</a:t>
            </a:r>
            <a:r>
              <a:rPr lang="es-CL" sz="1800" i="1" dirty="0">
                <a:effectLst/>
                <a:latin typeface="Times New Roman" panose="02020603050405020304" pitchFamily="18" charset="0"/>
                <a:ea typeface="Times New Roman" panose="02020603050405020304" pitchFamily="18" charset="0"/>
              </a:rPr>
              <a:t>. </a:t>
            </a:r>
            <a:r>
              <a:rPr lang="es-CL" sz="1800" dirty="0" err="1">
                <a:effectLst/>
                <a:latin typeface="Times New Roman" panose="02020603050405020304" pitchFamily="18" charset="0"/>
                <a:ea typeface="Times New Roman" panose="02020603050405020304" pitchFamily="18" charset="0"/>
              </a:rPr>
              <a:t>Op</a:t>
            </a:r>
            <a:r>
              <a:rPr lang="es-CL" sz="1800" dirty="0">
                <a:effectLst/>
                <a:latin typeface="Times New Roman" panose="02020603050405020304" pitchFamily="18" charset="0"/>
                <a:ea typeface="Times New Roman" panose="02020603050405020304" pitchFamily="18" charset="0"/>
              </a:rPr>
              <a:t>. Cit. III, 19.</a:t>
            </a:r>
          </a:p>
          <a:p>
            <a:endParaRPr lang="es-CL" dirty="0"/>
          </a:p>
        </p:txBody>
      </p:sp>
    </p:spTree>
    <p:extLst>
      <p:ext uri="{BB962C8B-B14F-4D97-AF65-F5344CB8AC3E}">
        <p14:creationId xmlns:p14="http://schemas.microsoft.com/office/powerpoint/2010/main" val="2362192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EF5180-9D5F-8846-B7DE-A12AC7CA4456}"/>
              </a:ext>
            </a:extLst>
          </p:cNvPr>
          <p:cNvSpPr>
            <a:spLocks noGrp="1"/>
          </p:cNvSpPr>
          <p:nvPr>
            <p:ph type="title"/>
          </p:nvPr>
        </p:nvSpPr>
        <p:spPr/>
        <p:txBody>
          <a:bodyPr/>
          <a:lstStyle/>
          <a:p>
            <a:r>
              <a:rPr lang="es-CL" dirty="0"/>
              <a:t>Repiten como papagayos</a:t>
            </a:r>
          </a:p>
        </p:txBody>
      </p:sp>
      <p:sp>
        <p:nvSpPr>
          <p:cNvPr id="3" name="Marcador de contenido 2">
            <a:extLst>
              <a:ext uri="{FF2B5EF4-FFF2-40B4-BE49-F238E27FC236}">
                <a16:creationId xmlns:a16="http://schemas.microsoft.com/office/drawing/2014/main" id="{F534ACE2-D3AF-774C-B1C8-6EBA1C2674E3}"/>
              </a:ext>
            </a:extLst>
          </p:cNvPr>
          <p:cNvSpPr>
            <a:spLocks noGrp="1"/>
          </p:cNvSpPr>
          <p:nvPr>
            <p:ph idx="1"/>
          </p:nvPr>
        </p:nvSpPr>
        <p:spPr/>
        <p:txBody>
          <a:bodyPr/>
          <a:lstStyle/>
          <a:p>
            <a:r>
              <a:rPr lang="es-CL" sz="1800" dirty="0">
                <a:effectLst/>
                <a:latin typeface="Times New Roman" panose="02020603050405020304" pitchFamily="18" charset="0"/>
                <a:ea typeface="Times New Roman" panose="02020603050405020304" pitchFamily="18" charset="0"/>
              </a:rPr>
              <a:t>Acosta afirmaba: “</a:t>
            </a:r>
            <a:r>
              <a:rPr lang="es-CL" sz="1800" i="1" dirty="0">
                <a:effectLst/>
                <a:latin typeface="Times New Roman" panose="02020603050405020304" pitchFamily="18" charset="0"/>
                <a:ea typeface="Times New Roman" panose="02020603050405020304" pitchFamily="18" charset="0"/>
              </a:rPr>
              <a:t>Y </a:t>
            </a:r>
            <a:r>
              <a:rPr lang="es-CL" sz="1800" i="1" dirty="0" err="1">
                <a:effectLst/>
                <a:latin typeface="Times New Roman" panose="02020603050405020304" pitchFamily="18" charset="0"/>
                <a:ea typeface="Times New Roman" panose="02020603050405020304" pitchFamily="18" charset="0"/>
              </a:rPr>
              <a:t>assi</a:t>
            </a:r>
            <a:r>
              <a:rPr lang="es-CL" sz="1800" i="1" dirty="0">
                <a:effectLst/>
                <a:latin typeface="Times New Roman" panose="02020603050405020304" pitchFamily="18" charset="0"/>
                <a:ea typeface="Times New Roman" panose="02020603050405020304" pitchFamily="18" charset="0"/>
              </a:rPr>
              <a:t> les ha parecido muchas personas </a:t>
            </a:r>
            <a:r>
              <a:rPr lang="es-CL" sz="1800" i="1" dirty="0" err="1">
                <a:effectLst/>
                <a:latin typeface="Times New Roman" panose="02020603050405020304" pitchFamily="18" charset="0"/>
                <a:ea typeface="Times New Roman" panose="02020603050405020304" pitchFamily="18" charset="0"/>
              </a:rPr>
              <a:t>graues</a:t>
            </a:r>
            <a:r>
              <a:rPr lang="es-CL" sz="1800" i="1" dirty="0">
                <a:effectLst/>
                <a:latin typeface="Times New Roman" panose="02020603050405020304" pitchFamily="18" charset="0"/>
                <a:ea typeface="Times New Roman" panose="02020603050405020304" pitchFamily="18" charset="0"/>
              </a:rPr>
              <a:t> y expertos que una de las </a:t>
            </a:r>
            <a:r>
              <a:rPr lang="es-CL" sz="1800" i="1" dirty="0" err="1">
                <a:effectLst/>
                <a:latin typeface="Times New Roman" panose="02020603050405020304" pitchFamily="18" charset="0"/>
                <a:ea typeface="Times New Roman" panose="02020603050405020304" pitchFamily="18" charset="0"/>
              </a:rPr>
              <a:t>caussas</a:t>
            </a:r>
            <a:r>
              <a:rPr lang="es-CL" sz="1800" i="1" dirty="0">
                <a:effectLst/>
                <a:latin typeface="Times New Roman" panose="02020603050405020304" pitchFamily="18" charset="0"/>
                <a:ea typeface="Times New Roman" panose="02020603050405020304" pitchFamily="18" charset="0"/>
              </a:rPr>
              <a:t> de </a:t>
            </a:r>
            <a:r>
              <a:rPr lang="es-CL" sz="1800" i="1" dirty="0" err="1">
                <a:effectLst/>
                <a:latin typeface="Times New Roman" panose="02020603050405020304" pitchFamily="18" charset="0"/>
                <a:ea typeface="Times New Roman" panose="02020603050405020304" pitchFamily="18" charset="0"/>
              </a:rPr>
              <a:t>auerse</a:t>
            </a:r>
            <a:r>
              <a:rPr lang="es-CL" sz="1800" i="1" dirty="0">
                <a:effectLst/>
                <a:latin typeface="Times New Roman" panose="02020603050405020304" pitchFamily="18" charset="0"/>
                <a:ea typeface="Times New Roman" panose="02020603050405020304" pitchFamily="18" charset="0"/>
              </a:rPr>
              <a:t> impreso tan poco la fe en muchos </a:t>
            </a:r>
            <a:r>
              <a:rPr lang="es-CL" sz="1800" i="1" dirty="0" err="1">
                <a:effectLst/>
                <a:latin typeface="Times New Roman" panose="02020603050405020304" pitchFamily="18" charset="0"/>
                <a:ea typeface="Times New Roman" panose="02020603050405020304" pitchFamily="18" charset="0"/>
              </a:rPr>
              <a:t>destos</a:t>
            </a:r>
            <a:r>
              <a:rPr lang="es-CL" sz="1800" i="1" dirty="0">
                <a:effectLst/>
                <a:latin typeface="Times New Roman" panose="02020603050405020304" pitchFamily="18" charset="0"/>
                <a:ea typeface="Times New Roman" panose="02020603050405020304" pitchFamily="18" charset="0"/>
              </a:rPr>
              <a:t> indios, ha sido el poco orden y modo de </a:t>
            </a:r>
            <a:r>
              <a:rPr lang="es-CL" sz="1800" i="1" dirty="0" err="1">
                <a:effectLst/>
                <a:latin typeface="Times New Roman" panose="02020603050405020304" pitchFamily="18" charset="0"/>
                <a:ea typeface="Times New Roman" panose="02020603050405020304" pitchFamily="18" charset="0"/>
              </a:rPr>
              <a:t>doctrinalles</a:t>
            </a:r>
            <a:r>
              <a:rPr lang="es-CL" sz="1800" i="1" dirty="0">
                <a:effectLst/>
                <a:latin typeface="Times New Roman" panose="02020603050405020304" pitchFamily="18" charset="0"/>
                <a:ea typeface="Times New Roman" panose="02020603050405020304" pitchFamily="18" charset="0"/>
              </a:rPr>
              <a:t>, que muchos sacerdotes han tenido. Porque como si estos fueran muchachos de escuela, o unos papagayos, se han contentado con </a:t>
            </a:r>
            <a:r>
              <a:rPr lang="es-CL" sz="1800" i="1" dirty="0" err="1">
                <a:effectLst/>
                <a:latin typeface="Times New Roman" panose="02020603050405020304" pitchFamily="18" charset="0"/>
                <a:ea typeface="Times New Roman" panose="02020603050405020304" pitchFamily="18" charset="0"/>
              </a:rPr>
              <a:t>hazerles</a:t>
            </a:r>
            <a:r>
              <a:rPr lang="es-CL" sz="1800" i="1" dirty="0">
                <a:effectLst/>
                <a:latin typeface="Times New Roman" panose="02020603050405020304" pitchFamily="18" charset="0"/>
                <a:ea typeface="Times New Roman" panose="02020603050405020304" pitchFamily="18" charset="0"/>
              </a:rPr>
              <a:t> rezar la doctrina </a:t>
            </a:r>
            <a:r>
              <a:rPr lang="es-CL" sz="1800" i="1" dirty="0" err="1">
                <a:effectLst/>
                <a:latin typeface="Times New Roman" panose="02020603050405020304" pitchFamily="18" charset="0"/>
                <a:ea typeface="Times New Roman" panose="02020603050405020304" pitchFamily="18" charset="0"/>
              </a:rPr>
              <a:t>christiana</a:t>
            </a:r>
            <a:r>
              <a:rPr lang="es-CL" sz="1800" i="1" dirty="0">
                <a:effectLst/>
                <a:latin typeface="Times New Roman" panose="02020603050405020304" pitchFamily="18" charset="0"/>
                <a:ea typeface="Times New Roman" panose="02020603050405020304" pitchFamily="18" charset="0"/>
              </a:rPr>
              <a:t>… sin </a:t>
            </a:r>
            <a:r>
              <a:rPr lang="es-CL" sz="1800" i="1" dirty="0" err="1">
                <a:effectLst/>
                <a:latin typeface="Times New Roman" panose="02020603050405020304" pitchFamily="18" charset="0"/>
                <a:ea typeface="Times New Roman" panose="02020603050405020304" pitchFamily="18" charset="0"/>
              </a:rPr>
              <a:t>persuadilles</a:t>
            </a:r>
            <a:r>
              <a:rPr lang="es-CL" sz="1800" i="1" dirty="0">
                <a:effectLst/>
                <a:latin typeface="Times New Roman" panose="02020603050405020304" pitchFamily="18" charset="0"/>
                <a:ea typeface="Times New Roman" panose="02020603050405020304" pitchFamily="18" charset="0"/>
              </a:rPr>
              <a:t> la verdad que han de creer, ni manifestarles las mentiras y engaños que el demonio les tiene enseñado; siendo imposible recibir la fe sin conocer primero su error…” </a:t>
            </a:r>
            <a:r>
              <a:rPr lang="es-CL" sz="1800" dirty="0">
                <a:effectLst/>
                <a:latin typeface="Times New Roman" panose="02020603050405020304" pitchFamily="18" charset="0"/>
                <a:ea typeface="Times New Roman" panose="02020603050405020304" pitchFamily="18" charset="0"/>
              </a:rPr>
              <a:t>Acosta, Joseph.  </a:t>
            </a:r>
            <a:r>
              <a:rPr lang="es-CL" sz="1800" i="1" dirty="0" err="1">
                <a:effectLst/>
                <a:latin typeface="Times New Roman" panose="02020603050405020304" pitchFamily="18" charset="0"/>
                <a:ea typeface="Times New Roman" panose="02020603050405020304" pitchFamily="18" charset="0"/>
              </a:rPr>
              <a:t>Confessionario</a:t>
            </a:r>
            <a:r>
              <a:rPr lang="es-CL" sz="1800" i="1" dirty="0">
                <a:effectLst/>
                <a:latin typeface="Times New Roman" panose="02020603050405020304" pitchFamily="18" charset="0"/>
                <a:ea typeface="Times New Roman" panose="02020603050405020304" pitchFamily="18" charset="0"/>
              </a:rPr>
              <a:t>… </a:t>
            </a:r>
            <a:r>
              <a:rPr lang="es-CL" sz="1800" dirty="0">
                <a:effectLst/>
                <a:latin typeface="Times New Roman" panose="02020603050405020304" pitchFamily="18" charset="0"/>
                <a:ea typeface="Times New Roman" panose="02020603050405020304" pitchFamily="18" charset="0"/>
              </a:rPr>
              <a:t>5.</a:t>
            </a:r>
          </a:p>
          <a:p>
            <a:endParaRPr lang="es-CL" dirty="0"/>
          </a:p>
        </p:txBody>
      </p:sp>
    </p:spTree>
    <p:extLst>
      <p:ext uri="{BB962C8B-B14F-4D97-AF65-F5344CB8AC3E}">
        <p14:creationId xmlns:p14="http://schemas.microsoft.com/office/powerpoint/2010/main" val="3335641629"/>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Galería</Template>
  <TotalTime>188</TotalTime>
  <Words>1998</Words>
  <Application>Microsoft Macintosh PowerPoint</Application>
  <PresentationFormat>Panorámica</PresentationFormat>
  <Paragraphs>38</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Calibri</vt:lpstr>
      <vt:lpstr>Gill Sans MT</vt:lpstr>
      <vt:lpstr>Times New Roman</vt:lpstr>
      <vt:lpstr>Galería</vt:lpstr>
      <vt:lpstr>Juan Icha</vt:lpstr>
      <vt:lpstr>“Es la idolatría un pecado que se embebe tanto en el alma que no se arranca della sin grandísimas dificultades. Bien nos declara esto la experiencia que se tiene en estas Indias, pues después de ochenta, noventa y cien años que se les predica a estos indios, se hallan hoy casi en todas partes, aunque no en público, como en sus principios, y aún con mayor gravedad pues sobre la idolatría cae la apostasía que hacen de la fe, sin haber sido bastante a desarraigarles de ellas la mucha doctrina, las exhortaciones, predicaciones, ejemplos con que se les está catequizando cada día dos veces en todos los pueblos que hay sacerdotes. Que a no consolarnos el ver que se salvan los niños por el sacramento del bautismo y que podemos tener confianza de la buena muerte de algunos que le vemos vivir y morir como cristianos, estuviéramos desconocidos en estas tierras”.   Fray Pedro Simón, Noticias Historiales de las conquistas de Tierra Firme, Tercera noticia historial. Bogotá. 1953. Tomo VI. Cap. II. 57. El texto fue escrito durante la permanencia del sacerdote en Santa Fe de Bogotá, resultado de lo que observó como miembro del séquito de Juan Borja, gobernador, quien realizara a partir de 1608 una guerra en contra de los indígenas pijaos. Citado por Carlos Mesa: La idolatría y su extirpación en el Nuevo Reino de Granada. Separata de Missionalia hispánica. Madrid. 1973. Pág. 12</vt:lpstr>
      <vt:lpstr>Idolatría en el corazón de los indígenas</vt:lpstr>
      <vt:lpstr>Significación de la Idolatría </vt:lpstr>
      <vt:lpstr>De procuranda indorum salute  Joseph de Arriga, SJ</vt:lpstr>
      <vt:lpstr>Enfermedad que debe curarse</vt:lpstr>
      <vt:lpstr>La Corona y la conversión</vt:lpstr>
      <vt:lpstr>Estilo de vida al modo hispano</vt:lpstr>
      <vt:lpstr>Repiten como papagayos</vt:lpstr>
      <vt:lpstr>Doctrina</vt:lpstr>
      <vt:lpstr>Vicios y malas prácticas de los doctrineros </vt:lpstr>
      <vt:lpstr>Lenguas indígenas</vt:lpstr>
      <vt:lpstr>Plan de la Monarquía</vt:lpstr>
      <vt:lpstr>Necesidad de reducir a los indios</vt:lpstr>
      <vt:lpstr>Colegio para hijos de caciques</vt:lpstr>
      <vt:lpstr>Finalidad del colegio para indígenas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Juan Icha</dc:title>
  <dc:creator>María Macarena Cordero Fernández</dc:creator>
  <cp:lastModifiedBy>María Macarena Cordero Fernández</cp:lastModifiedBy>
  <cp:revision>2</cp:revision>
  <dcterms:created xsi:type="dcterms:W3CDTF">2024-09-11T17:45:39Z</dcterms:created>
  <dcterms:modified xsi:type="dcterms:W3CDTF">2024-09-11T20:55:12Z</dcterms:modified>
</cp:coreProperties>
</file>