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30" d="100"/>
          <a:sy n="30" d="100"/>
        </p:scale>
        <p:origin x="420" y="-50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5C829-1C32-FD43-8858-A028AFA9874E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242F5-72BF-7C45-88DD-1526F9827E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0491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242F5-72BF-7C45-88DD-1526F9827E59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6890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274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988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704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6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9356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0525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080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836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96565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76504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364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67CA9-500F-774D-B7D6-9524279BB8D4}" type="datetimeFigureOut">
              <a:rPr lang="es-CL" smtClean="0"/>
              <a:t>21-11-2024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9D416-1FE7-8242-A6D7-A37BC54D56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959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ndf.co.uk/journals/authors/style/reference/tf_A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2BD688-A1D2-7354-C72D-6EFFC3D2FB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7695" y="2659692"/>
            <a:ext cx="20689897" cy="2055523"/>
          </a:xfrm>
        </p:spPr>
        <p:txBody>
          <a:bodyPr>
            <a:noAutofit/>
          </a:bodyPr>
          <a:lstStyle/>
          <a:p>
            <a:r>
              <a:rPr lang="es-MX" sz="12000" b="1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CL" sz="1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nálisis</a:t>
            </a:r>
            <a:r>
              <a:rPr lang="es-CL" sz="12000" b="1" dirty="0">
                <a:latin typeface="Calibri" panose="020F0502020204030204" pitchFamily="34" charset="0"/>
                <a:cs typeface="Calibri" panose="020F0502020204030204" pitchFamily="34" charset="0"/>
              </a:rPr>
              <a:t> y reflexión de la práctica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515F9FD-5EE7-E315-01BC-3306F0B40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7695" y="4727269"/>
            <a:ext cx="24299466" cy="2550470"/>
          </a:xfrm>
        </p:spPr>
        <p:txBody>
          <a:bodyPr>
            <a:normAutofit/>
          </a:bodyPr>
          <a:lstStyle/>
          <a:p>
            <a:r>
              <a:rPr lang="es-CL" sz="6000" dirty="0">
                <a:latin typeface="Calibri" panose="020F0502020204030204" pitchFamily="34" charset="0"/>
                <a:cs typeface="Calibri" panose="020F0502020204030204" pitchFamily="34" charset="0"/>
              </a:rPr>
              <a:t>Autores  Autor/a</a:t>
            </a:r>
            <a:r>
              <a:rPr lang="es-CL" sz="6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s-CL" sz="6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s-CL" sz="6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CL" sz="6000" dirty="0">
                <a:latin typeface="Calibri" panose="020F0502020204030204" pitchFamily="34" charset="0"/>
                <a:cs typeface="Calibri" panose="020F0502020204030204" pitchFamily="34" charset="0"/>
              </a:rPr>
              <a:t>Autor/a</a:t>
            </a:r>
            <a:r>
              <a:rPr lang="es-CL" sz="6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  <a:p>
            <a:r>
              <a:rPr lang="es-CL" sz="6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Asignatura : </a:t>
            </a:r>
            <a:endParaRPr lang="es-CL"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4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C3D5AB61-2ED9-5840-38C2-EF1FA199680A}"/>
              </a:ext>
            </a:extLst>
          </p:cNvPr>
          <p:cNvCxnSpPr/>
          <p:nvPr/>
        </p:nvCxnSpPr>
        <p:spPr>
          <a:xfrm>
            <a:off x="2977" y="41775506"/>
            <a:ext cx="32399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01F3B15C-D63D-15FE-B5ED-E5BF3C7C4CD3}"/>
              </a:ext>
            </a:extLst>
          </p:cNvPr>
          <p:cNvSpPr txBox="1"/>
          <p:nvPr/>
        </p:nvSpPr>
        <p:spPr>
          <a:xfrm>
            <a:off x="791880" y="8900893"/>
            <a:ext cx="1129851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500" b="1" dirty="0">
                <a:latin typeface="Calibri" panose="020F0502020204030204" pitchFamily="34" charset="0"/>
                <a:cs typeface="Calibri" panose="020F0502020204030204" pitchFamily="34" charset="0"/>
              </a:rPr>
              <a:t>I. Contexto escolar y de aula.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6FF72E2-2265-2B2E-7EDA-DA991DC0AA7D}"/>
              </a:ext>
            </a:extLst>
          </p:cNvPr>
          <p:cNvSpPr txBox="1"/>
          <p:nvPr/>
        </p:nvSpPr>
        <p:spPr>
          <a:xfrm>
            <a:off x="976270" y="12978009"/>
            <a:ext cx="2401733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500" b="1" dirty="0">
                <a:latin typeface="Calibri" panose="020F0502020204030204" pitchFamily="34" charset="0"/>
                <a:cs typeface="Calibri" panose="020F0502020204030204" pitchFamily="34" charset="0"/>
              </a:rPr>
              <a:t>II. </a:t>
            </a:r>
            <a:r>
              <a:rPr lang="es-MX" sz="5500" b="1" dirty="0">
                <a:latin typeface="Calibri" panose="020F0502020204030204" pitchFamily="34" charset="0"/>
                <a:cs typeface="Calibri" panose="020F0502020204030204" pitchFamily="34" charset="0"/>
              </a:rPr>
              <a:t>Justificación de las modificaciones curriculares de acuerdo al contexto.</a:t>
            </a:r>
            <a:r>
              <a:rPr lang="es-CL" sz="55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613797D-9D8A-8FE6-A185-A637105E22E3}"/>
              </a:ext>
            </a:extLst>
          </p:cNvPr>
          <p:cNvSpPr txBox="1"/>
          <p:nvPr/>
        </p:nvSpPr>
        <p:spPr>
          <a:xfrm>
            <a:off x="1794922" y="14825866"/>
            <a:ext cx="28728622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Texto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4500" dirty="0">
                <a:latin typeface="Calibri" panose="020F0502020204030204" pitchFamily="34" charset="0"/>
                <a:cs typeface="Calibri" panose="020F0502020204030204" pitchFamily="34" charset="0"/>
              </a:rPr>
              <a:t>Debe tratar de resumir lo más posible.</a:t>
            </a:r>
            <a:endParaRPr kumimoji="0" lang="es-CL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55C7023-D9D9-0BE2-5BAF-480FA043DE08}"/>
              </a:ext>
            </a:extLst>
          </p:cNvPr>
          <p:cNvSpPr txBox="1"/>
          <p:nvPr/>
        </p:nvSpPr>
        <p:spPr>
          <a:xfrm>
            <a:off x="901305" y="17214323"/>
            <a:ext cx="1428612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500" b="1" dirty="0">
                <a:latin typeface="Calibri" panose="020F0502020204030204" pitchFamily="34" charset="0"/>
                <a:cs typeface="Calibri" panose="020F0502020204030204" pitchFamily="34" charset="0"/>
              </a:rPr>
              <a:t>III. Presentación de evidencias de aprendizaje.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745BC0E-B5CF-A7AD-FD3B-E9956C28B9A0}"/>
              </a:ext>
            </a:extLst>
          </p:cNvPr>
          <p:cNvSpPr txBox="1"/>
          <p:nvPr/>
        </p:nvSpPr>
        <p:spPr>
          <a:xfrm>
            <a:off x="1744705" y="19254887"/>
            <a:ext cx="13152449" cy="632480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Texto </a:t>
            </a:r>
          </a:p>
          <a:p>
            <a:r>
              <a:rPr lang="es-CL" sz="4500" dirty="0">
                <a:latin typeface="Calibri" panose="020F0502020204030204" pitchFamily="34" charset="0"/>
                <a:cs typeface="Calibri" panose="020F0502020204030204" pitchFamily="34" charset="0"/>
              </a:rPr>
              <a:t>Se sugiere resumir lo más posible.</a:t>
            </a:r>
          </a:p>
          <a:p>
            <a:endParaRPr lang="es-CL" sz="4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4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4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4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4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4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4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5B32DA1-E2E3-3A7B-9F9F-52F5F33F9491}"/>
              </a:ext>
            </a:extLst>
          </p:cNvPr>
          <p:cNvSpPr txBox="1"/>
          <p:nvPr/>
        </p:nvSpPr>
        <p:spPr>
          <a:xfrm>
            <a:off x="901305" y="30853499"/>
            <a:ext cx="1627206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500" b="1" dirty="0">
                <a:latin typeface="Calibri" panose="020F0502020204030204" pitchFamily="34" charset="0"/>
                <a:cs typeface="Calibri" panose="020F0502020204030204" pitchFamily="34" charset="0"/>
              </a:rPr>
              <a:t>IV. Análisis bibliográfico de las evidencias de aprendizaje y reflexiones  (55 pt)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89ABA2F-5740-5130-5B4E-E5F660A9D58C}"/>
              </a:ext>
            </a:extLst>
          </p:cNvPr>
          <p:cNvSpPr txBox="1"/>
          <p:nvPr/>
        </p:nvSpPr>
        <p:spPr>
          <a:xfrm>
            <a:off x="1794921" y="32403428"/>
            <a:ext cx="13392508" cy="35548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Texto (40 pt)</a:t>
            </a:r>
          </a:p>
          <a:p>
            <a:r>
              <a:rPr lang="es-CL" sz="4500" dirty="0">
                <a:latin typeface="Calibri" panose="020F0502020204030204" pitchFamily="34" charset="0"/>
                <a:cs typeface="Calibri" panose="020F0502020204030204" pitchFamily="34" charset="0"/>
              </a:rPr>
              <a:t>Se sugiere resumir lo más posible.</a:t>
            </a:r>
          </a:p>
          <a:p>
            <a:endParaRPr lang="es-CL" sz="4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4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4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D23AE3C-552B-6DF0-8CFC-D047503A122B}"/>
              </a:ext>
            </a:extLst>
          </p:cNvPr>
          <p:cNvSpPr txBox="1"/>
          <p:nvPr/>
        </p:nvSpPr>
        <p:spPr>
          <a:xfrm>
            <a:off x="976270" y="36179577"/>
            <a:ext cx="1242392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500" b="1" dirty="0" err="1">
                <a:latin typeface="Calibri" panose="020F0502020204030204" pitchFamily="34" charset="0"/>
                <a:cs typeface="Calibri" panose="020F0502020204030204" pitchFamily="34" charset="0"/>
              </a:rPr>
              <a:t>V.Bibliografía</a:t>
            </a:r>
            <a:r>
              <a:rPr lang="es-CL" sz="5500" b="1" dirty="0">
                <a:latin typeface="Calibri" panose="020F0502020204030204" pitchFamily="34" charset="0"/>
                <a:cs typeface="Calibri" panose="020F0502020204030204" pitchFamily="34" charset="0"/>
              </a:rPr>
              <a:t> ( tres citas )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ED30876-D843-F4AB-6DFB-B021D8F32255}"/>
              </a:ext>
            </a:extLst>
          </p:cNvPr>
          <p:cNvSpPr txBox="1"/>
          <p:nvPr/>
        </p:nvSpPr>
        <p:spPr>
          <a:xfrm>
            <a:off x="1794921" y="37379326"/>
            <a:ext cx="28728622" cy="155427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Texto </a:t>
            </a:r>
          </a:p>
          <a:p>
            <a:pPr>
              <a:spcAft>
                <a:spcPts val="600"/>
              </a:spcAft>
              <a:tabLst>
                <a:tab pos="1882140" algn="l"/>
              </a:tabLst>
            </a:pPr>
            <a:r>
              <a:rPr lang="es-CL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Formato APA, </a:t>
            </a:r>
            <a:r>
              <a:rPr lang="es-CL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s-MX" sz="30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www.tandf.co.uk/journals/authors/style/reference/tf_A.pdf</a:t>
            </a:r>
            <a:r>
              <a:rPr lang="es-CL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s-CL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  <a:tabLst>
                <a:tab pos="1882140" algn="l"/>
              </a:tabLst>
            </a:pPr>
            <a:r>
              <a:rPr lang="es-ES_tradnl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Jara </a:t>
            </a:r>
            <a:r>
              <a:rPr lang="es-ES_tradnl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Colicoy</a:t>
            </a:r>
            <a:r>
              <a:rPr lang="es-ES_tradnl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N. A., &amp; Matus Cánovas, C. L. (2023). Producción de diferencias de género en ciencias: poder, identidad y discurso. </a:t>
            </a:r>
            <a:r>
              <a:rPr lang="es-ES_tradnl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Debate Feminista</a:t>
            </a:r>
            <a:r>
              <a:rPr lang="es-ES_tradnl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_tradnl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66</a:t>
            </a:r>
            <a:r>
              <a:rPr lang="es-ES_tradnl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1–32. </a:t>
            </a:r>
          </a:p>
        </p:txBody>
      </p:sp>
      <p:pic>
        <p:nvPicPr>
          <p:cNvPr id="29" name="Imagen 28">
            <a:extLst>
              <a:ext uri="{FF2B5EF4-FFF2-40B4-BE49-F238E27FC236}">
                <a16:creationId xmlns:a16="http://schemas.microsoft.com/office/drawing/2014/main" id="{D9CF81BB-1C74-0C95-FD3C-3EE98F2FBD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  <a14:imgEffect>
                      <a14:brightnessContrast bright="8000" contrast="1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451918" y="17781268"/>
            <a:ext cx="12993636" cy="15985947"/>
          </a:xfrm>
          <a:prstGeom prst="rect">
            <a:avLst/>
          </a:prstGeom>
        </p:spPr>
      </p:pic>
      <p:sp>
        <p:nvSpPr>
          <p:cNvPr id="30" name="CuadroTexto 29">
            <a:extLst>
              <a:ext uri="{FF2B5EF4-FFF2-40B4-BE49-F238E27FC236}">
                <a16:creationId xmlns:a16="http://schemas.microsoft.com/office/drawing/2014/main" id="{FBC70503-A783-1407-660B-CE23A3CCBB92}"/>
              </a:ext>
            </a:extLst>
          </p:cNvPr>
          <p:cNvSpPr txBox="1"/>
          <p:nvPr/>
        </p:nvSpPr>
        <p:spPr>
          <a:xfrm>
            <a:off x="17451918" y="34077071"/>
            <a:ext cx="6879191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500" dirty="0">
                <a:latin typeface="Calibri" panose="020F0502020204030204" pitchFamily="34" charset="0"/>
                <a:cs typeface="Calibri" panose="020F0502020204030204" pitchFamily="34" charset="0"/>
              </a:rPr>
              <a:t>Figura 1. Título de la figura 1.  (35 pt)</a:t>
            </a:r>
          </a:p>
        </p:txBody>
      </p:sp>
      <p:graphicFrame>
        <p:nvGraphicFramePr>
          <p:cNvPr id="32" name="Tabla 31">
            <a:extLst>
              <a:ext uri="{FF2B5EF4-FFF2-40B4-BE49-F238E27FC236}">
                <a16:creationId xmlns:a16="http://schemas.microsoft.com/office/drawing/2014/main" id="{9E6B398A-14CB-41B3-0570-244B1FD6A9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250762"/>
              </p:ext>
            </p:extLst>
          </p:nvPr>
        </p:nvGraphicFramePr>
        <p:xfrm>
          <a:off x="976270" y="26371735"/>
          <a:ext cx="14689320" cy="40083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96440">
                  <a:extLst>
                    <a:ext uri="{9D8B030D-6E8A-4147-A177-3AD203B41FA5}">
                      <a16:colId xmlns:a16="http://schemas.microsoft.com/office/drawing/2014/main" val="95322677"/>
                    </a:ext>
                  </a:extLst>
                </a:gridCol>
                <a:gridCol w="4896440">
                  <a:extLst>
                    <a:ext uri="{9D8B030D-6E8A-4147-A177-3AD203B41FA5}">
                      <a16:colId xmlns:a16="http://schemas.microsoft.com/office/drawing/2014/main" val="1113884865"/>
                    </a:ext>
                  </a:extLst>
                </a:gridCol>
                <a:gridCol w="4896440">
                  <a:extLst>
                    <a:ext uri="{9D8B030D-6E8A-4147-A177-3AD203B41FA5}">
                      <a16:colId xmlns:a16="http://schemas.microsoft.com/office/drawing/2014/main" val="878809614"/>
                    </a:ext>
                  </a:extLst>
                </a:gridCol>
              </a:tblGrid>
              <a:tr h="1336113">
                <a:tc>
                  <a:txBody>
                    <a:bodyPr/>
                    <a:lstStyle/>
                    <a:p>
                      <a:pPr algn="ctr"/>
                      <a:r>
                        <a:rPr lang="es-CL" sz="4000" b="1" dirty="0">
                          <a:latin typeface="Aptos" panose="020B0004020202020204" pitchFamily="34" charset="0"/>
                        </a:rPr>
                        <a:t>Columna 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4000" b="1" dirty="0">
                          <a:latin typeface="Aptos" panose="020B0004020202020204" pitchFamily="34" charset="0"/>
                        </a:rPr>
                        <a:t>Columna 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4000" b="1" dirty="0">
                          <a:latin typeface="Aptos" panose="020B0004020202020204" pitchFamily="34" charset="0"/>
                        </a:rPr>
                        <a:t>Columna 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0254139"/>
                  </a:ext>
                </a:extLst>
              </a:tr>
              <a:tr h="1336113">
                <a:tc>
                  <a:txBody>
                    <a:bodyPr/>
                    <a:lstStyle/>
                    <a:p>
                      <a:pPr algn="ctr"/>
                      <a:r>
                        <a:rPr lang="es-CL" sz="4000" dirty="0">
                          <a:latin typeface="Aptos" panose="020B0004020202020204" pitchFamily="34" charset="0"/>
                        </a:rPr>
                        <a:t>Texto 40 pt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4000" dirty="0">
                          <a:latin typeface="Aptos" panose="020B0004020202020204" pitchFamily="34" charset="0"/>
                        </a:rPr>
                        <a:t>Texto 40 pt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4000" dirty="0">
                          <a:latin typeface="Aptos" panose="020B0004020202020204" pitchFamily="34" charset="0"/>
                        </a:rPr>
                        <a:t>Texto 40 pt</a:t>
                      </a:r>
                    </a:p>
                    <a:p>
                      <a:pPr algn="ctr"/>
                      <a:endParaRPr lang="es-CL" sz="4000" dirty="0">
                        <a:latin typeface="Aptos" panose="020B00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03340410"/>
                  </a:ext>
                </a:extLst>
              </a:tr>
              <a:tr h="1336113">
                <a:tc>
                  <a:txBody>
                    <a:bodyPr/>
                    <a:lstStyle/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4000" dirty="0">
                          <a:latin typeface="Aptos" panose="020B0004020202020204" pitchFamily="34" charset="0"/>
                        </a:rPr>
                        <a:t>Texto 40 pt</a:t>
                      </a:r>
                    </a:p>
                    <a:p>
                      <a:pPr algn="ctr"/>
                      <a:endParaRPr lang="es-CL" sz="40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4000" dirty="0">
                          <a:latin typeface="Aptos" panose="020B0004020202020204" pitchFamily="34" charset="0"/>
                        </a:rPr>
                        <a:t>Texto 40 pt</a:t>
                      </a:r>
                    </a:p>
                    <a:p>
                      <a:pPr algn="ctr"/>
                      <a:endParaRPr lang="es-CL" sz="40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4000" dirty="0">
                          <a:latin typeface="Aptos" panose="020B0004020202020204" pitchFamily="34" charset="0"/>
                        </a:rPr>
                        <a:t>Texto 40 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861765"/>
                  </a:ext>
                </a:extLst>
              </a:tr>
            </a:tbl>
          </a:graphicData>
        </a:graphic>
      </p:graphicFrame>
      <p:sp>
        <p:nvSpPr>
          <p:cNvPr id="33" name="CuadroTexto 32">
            <a:extLst>
              <a:ext uri="{FF2B5EF4-FFF2-40B4-BE49-F238E27FC236}">
                <a16:creationId xmlns:a16="http://schemas.microsoft.com/office/drawing/2014/main" id="{8E7C93DB-730E-1B73-714B-05299ADAE5B5}"/>
              </a:ext>
            </a:extLst>
          </p:cNvPr>
          <p:cNvSpPr txBox="1"/>
          <p:nvPr/>
        </p:nvSpPr>
        <p:spPr>
          <a:xfrm>
            <a:off x="840266" y="25368109"/>
            <a:ext cx="519199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500" dirty="0">
                <a:latin typeface="Calibri" panose="020F0502020204030204" pitchFamily="34" charset="0"/>
                <a:cs typeface="Calibri" panose="020F0502020204030204" pitchFamily="34" charset="0"/>
              </a:rPr>
              <a:t>Tabla 1. Título de la tabla  )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A95F6822-EE66-1C94-FFEF-3C79DBF4E9DF}"/>
              </a:ext>
            </a:extLst>
          </p:cNvPr>
          <p:cNvSpPr txBox="1"/>
          <p:nvPr/>
        </p:nvSpPr>
        <p:spPr>
          <a:xfrm>
            <a:off x="5159828" y="39411311"/>
            <a:ext cx="14271172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Texto </a:t>
            </a:r>
            <a:endParaRPr lang="es-CL" sz="45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12 de diciembre de 2024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4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 Universidad de Chile</a:t>
            </a:r>
            <a:endParaRPr kumimoji="0" lang="es-CL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0493115-6BFA-E998-7575-89D837ED5654}"/>
              </a:ext>
            </a:extLst>
          </p:cNvPr>
          <p:cNvSpPr txBox="1"/>
          <p:nvPr/>
        </p:nvSpPr>
        <p:spPr>
          <a:xfrm>
            <a:off x="1794921" y="10378712"/>
            <a:ext cx="28794127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CL" sz="4500" dirty="0">
                <a:latin typeface="Calibri" panose="020F0502020204030204" pitchFamily="34" charset="0"/>
                <a:cs typeface="Calibri" panose="020F0502020204030204" pitchFamily="34" charset="0"/>
              </a:rPr>
              <a:t>Texto </a:t>
            </a:r>
          </a:p>
          <a:p>
            <a:r>
              <a:rPr lang="es-CL" sz="4500" dirty="0">
                <a:latin typeface="Calibri" panose="020F0502020204030204" pitchFamily="34" charset="0"/>
                <a:cs typeface="Calibri" panose="020F0502020204030204" pitchFamily="34" charset="0"/>
              </a:rPr>
              <a:t>Se sugiere resumir lo más posible.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CD08CAC-4411-65F9-ED8F-CCE9676B1C47}"/>
              </a:ext>
            </a:extLst>
          </p:cNvPr>
          <p:cNvSpPr txBox="1"/>
          <p:nvPr/>
        </p:nvSpPr>
        <p:spPr>
          <a:xfrm>
            <a:off x="24424585" y="380410"/>
            <a:ext cx="6020969" cy="35548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CL" sz="4500" dirty="0">
                <a:latin typeface="Aptos" panose="020B0004020202020204" pitchFamily="34" charset="0"/>
              </a:rPr>
              <a:t>Logo</a:t>
            </a:r>
          </a:p>
          <a:p>
            <a:r>
              <a:rPr lang="es-CL" sz="4500" dirty="0">
                <a:latin typeface="Aptos" panose="020B0004020202020204" pitchFamily="34" charset="0"/>
              </a:rPr>
              <a:t>Institución </a:t>
            </a:r>
          </a:p>
          <a:p>
            <a:endParaRPr lang="es-CL" sz="4500" dirty="0">
              <a:latin typeface="Aptos" panose="020B0004020202020204" pitchFamily="34" charset="0"/>
            </a:endParaRPr>
          </a:p>
          <a:p>
            <a:endParaRPr lang="es-CL" sz="4500" dirty="0">
              <a:latin typeface="Aptos" panose="020B0004020202020204" pitchFamily="34" charset="0"/>
            </a:endParaRPr>
          </a:p>
          <a:p>
            <a:endParaRPr lang="es-CL" sz="45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8144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5568</TotalTime>
  <Words>228</Words>
  <Application>Microsoft Office PowerPoint</Application>
  <PresentationFormat>Personalizado</PresentationFormat>
  <Paragraphs>43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Tema de Office</vt:lpstr>
      <vt:lpstr>Análisis y reflexión de la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ponencia o relato</dc:title>
  <dc:creator>Catalina Iturbe S.</dc:creator>
  <cp:lastModifiedBy>Karen Martínez</cp:lastModifiedBy>
  <cp:revision>10</cp:revision>
  <dcterms:created xsi:type="dcterms:W3CDTF">2023-10-16T20:47:52Z</dcterms:created>
  <dcterms:modified xsi:type="dcterms:W3CDTF">2024-11-21T16:03:57Z</dcterms:modified>
</cp:coreProperties>
</file>