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4" r:id="rId3"/>
    <p:sldId id="257" r:id="rId4"/>
    <p:sldId id="263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93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1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0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79090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02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83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7959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32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1._base_dise_o_planificaciones_1__3_.docx" TargetMode="External"/><Relationship Id="rId2" Type="http://schemas.openxmlformats.org/officeDocument/2006/relationships/hyperlink" Target="Formato_de_PLANIFICACI_N_DE_UNA_CLASE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taxonomia-de-bloom-cuadrante-con-preguntas.pdf" TargetMode="External"/><Relationship Id="rId4" Type="http://schemas.openxmlformats.org/officeDocument/2006/relationships/hyperlink" Target="2._Planificacion_UD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9FB92-9866-B6F5-9C71-2CD07B939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2800" dirty="0">
                <a:latin typeface="Gill Sans Nova" panose="020B0602020104020203" pitchFamily="34" charset="0"/>
              </a:rPr>
              <a:t>Didáctica de la química y práctica</a:t>
            </a:r>
            <a:br>
              <a:rPr lang="es-ES_tradnl" sz="2800" dirty="0">
                <a:latin typeface="Gill Sans Nova" panose="020B0602020104020203" pitchFamily="34" charset="0"/>
              </a:rPr>
            </a:br>
            <a:r>
              <a:rPr lang="es-ES_tradnl" sz="2800" dirty="0">
                <a:latin typeface="Gill Sans Nova" panose="020B0602020104020203" pitchFamily="34" charset="0"/>
              </a:rPr>
              <a:t>pedagógica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69871-B2E7-A5B7-BED5-A09EF6661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4821382"/>
            <a:ext cx="8045373" cy="1900093"/>
          </a:xfrm>
        </p:spPr>
        <p:txBody>
          <a:bodyPr/>
          <a:lstStyle/>
          <a:p>
            <a:endParaRPr lang="es-ES_tradnl" dirty="0"/>
          </a:p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r>
              <a:rPr lang="es-ES_tradnl" sz="1800"/>
              <a:t>Jueves5  </a:t>
            </a:r>
            <a:r>
              <a:rPr lang="es-ES_tradnl" sz="1800" dirty="0"/>
              <a:t>de agosto de 2024</a:t>
            </a:r>
          </a:p>
        </p:txBody>
      </p:sp>
    </p:spTree>
    <p:extLst>
      <p:ext uri="{BB962C8B-B14F-4D97-AF65-F5344CB8AC3E}">
        <p14:creationId xmlns:p14="http://schemas.microsoft.com/office/powerpoint/2010/main" val="156007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76BF2C-5E68-5CE1-B1D3-853DD55EF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286355"/>
          </a:xfrm>
        </p:spPr>
        <p:txBody>
          <a:bodyPr>
            <a:normAutofit fontScale="90000"/>
          </a:bodyPr>
          <a:lstStyle/>
          <a:p>
            <a:endParaRPr lang="es-CL" sz="2800" dirty="0">
              <a:latin typeface="Abad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E8527-886D-735C-2D6B-D7F964CE3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46161"/>
            <a:ext cx="10178322" cy="50334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1. En grupos pequeños, responder a la pregunta:</a:t>
            </a:r>
          </a:p>
          <a:p>
            <a:pPr marL="0" indent="0">
              <a:buNone/>
            </a:pPr>
            <a:r>
              <a:rPr lang="es-MX" dirty="0"/>
              <a:t>¿Cuáles cree Usted que son los principios de integración y articulación en la enseñanza de la Química ?</a:t>
            </a:r>
          </a:p>
          <a:p>
            <a:pPr marL="0" indent="0">
              <a:buNone/>
            </a:pPr>
            <a:r>
              <a:rPr lang="es-MX" dirty="0"/>
              <a:t>II. Características de la etapa de Planificación de una SEA.</a:t>
            </a:r>
          </a:p>
          <a:p>
            <a:pPr marL="0" indent="0">
              <a:buNone/>
            </a:pPr>
            <a:r>
              <a:rPr lang="es-MX" dirty="0"/>
              <a:t>III. Trabajo en clases:</a:t>
            </a:r>
          </a:p>
          <a:p>
            <a:pPr marL="0" indent="0">
              <a:buNone/>
            </a:pPr>
            <a:r>
              <a:rPr lang="es-MX" dirty="0"/>
              <a:t>1. Planificación de una mini clase ( esta semana)</a:t>
            </a:r>
          </a:p>
          <a:p>
            <a:pPr marL="0" indent="0">
              <a:buNone/>
            </a:pPr>
            <a:r>
              <a:rPr lang="es-MX" dirty="0"/>
              <a:t>2. Elaboración de un recurso didáctico ( próxima semana)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* Formatos subidos a </a:t>
            </a:r>
            <a:r>
              <a:rPr lang="es-MX" dirty="0" err="1"/>
              <a:t>Ucursos</a:t>
            </a:r>
            <a:r>
              <a:rPr lang="es-MX" dirty="0"/>
              <a:t>:</a:t>
            </a:r>
          </a:p>
          <a:p>
            <a:pPr marL="0" indent="0">
              <a:buNone/>
            </a:pPr>
            <a:r>
              <a:rPr lang="es-MX" dirty="0">
                <a:hlinkClick r:id="rId2" action="ppaction://hlinkfile"/>
              </a:rPr>
              <a:t>Formato_de_PLANIFICACI_N_DE_UNA_CLASE.docx</a:t>
            </a:r>
            <a:endParaRPr lang="es-MX" dirty="0"/>
          </a:p>
          <a:p>
            <a:pPr marL="0" indent="0">
              <a:buNone/>
            </a:pPr>
            <a:r>
              <a:rPr lang="es-MX" dirty="0">
                <a:hlinkClick r:id="rId3" action="ppaction://hlinkfile"/>
              </a:rPr>
              <a:t>base_dise_o_planificaciones_1__3_.docx</a:t>
            </a:r>
            <a:endParaRPr lang="es-MX" dirty="0"/>
          </a:p>
          <a:p>
            <a:pPr marL="0" indent="0">
              <a:buNone/>
            </a:pPr>
            <a:r>
              <a:rPr lang="es-MX" dirty="0">
                <a:hlinkClick r:id="rId4" action="ppaction://hlinkfile"/>
              </a:rPr>
              <a:t>Planificacion_UD.docx</a:t>
            </a:r>
            <a:endParaRPr lang="es-MX" dirty="0"/>
          </a:p>
          <a:p>
            <a:pPr marL="0" indent="0">
              <a:buNone/>
            </a:pPr>
            <a:r>
              <a:rPr lang="es-MX" dirty="0">
                <a:hlinkClick r:id="rId5" action="ppaction://hlinkfile"/>
              </a:rPr>
              <a:t>taxonomia-de-bloom-cuadrante-con-preguntas.pdf</a:t>
            </a: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511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E344E02-1C02-7CE7-C879-C5F8B441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dirty="0">
                <a:latin typeface="Gill Sans Nova Cond" panose="020B0606020104020203" pitchFamily="34" charset="0"/>
              </a:rPr>
              <a:t>Componentes de la SEA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EA8E9A-793B-5FBF-E36D-BEE15CBB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85455"/>
            <a:ext cx="10178322" cy="4494137"/>
          </a:xfrm>
        </p:spPr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La experiencia previa del estudiantado.</a:t>
            </a:r>
          </a:p>
          <a:p>
            <a:r>
              <a:rPr lang="es-ES" dirty="0"/>
              <a:t>Objetivos de enseñanza claros que puedan ser logrados.</a:t>
            </a:r>
          </a:p>
          <a:p>
            <a:r>
              <a:rPr lang="es-ES" dirty="0"/>
              <a:t>Actividades coherentes, que se adapten al ritmo de las y los estudiantes.</a:t>
            </a:r>
          </a:p>
          <a:p>
            <a:r>
              <a:rPr lang="es-ES" dirty="0"/>
              <a:t>Evaluación formativa durante el proceso.</a:t>
            </a:r>
          </a:p>
          <a:p>
            <a:r>
              <a:rPr lang="es-ES" dirty="0"/>
              <a:t>Evaluación sumativa para evaluar el nivel de logro .</a:t>
            </a:r>
          </a:p>
          <a:p>
            <a:r>
              <a:rPr lang="es-ES" dirty="0"/>
              <a:t>Retroalimentación. </a:t>
            </a:r>
          </a:p>
          <a:p>
            <a:r>
              <a:rPr lang="es-ES" dirty="0"/>
              <a:t>Recursos variados.</a:t>
            </a:r>
          </a:p>
        </p:txBody>
      </p:sp>
    </p:spTree>
    <p:extLst>
      <p:ext uri="{BB962C8B-B14F-4D97-AF65-F5344CB8AC3E}">
        <p14:creationId xmlns:p14="http://schemas.microsoft.com/office/powerpoint/2010/main" val="382307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A2A78-B80C-5644-FB86-90DD35B74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" panose="020B0502020104020203" pitchFamily="34" charset="0"/>
              </a:rPr>
            </a:br>
            <a:r>
              <a:rPr lang="es-ES_tradnl" sz="2400" dirty="0">
                <a:latin typeface="Gill Sans MT" panose="020B0502020104020203" pitchFamily="34" charset="0"/>
              </a:rPr>
              <a:t>¿Cómo planificar una SEA?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E336C3-EE50-C2B4-D167-8CDBF266B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33015"/>
            <a:ext cx="10178322" cy="44465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1. Decidir la temática y presentarla a las/os estudiantes.</a:t>
            </a:r>
          </a:p>
          <a:p>
            <a:r>
              <a:rPr lang="es-ES" dirty="0"/>
              <a:t>2. Seleccionar y organizar los contenidos que se enseñarán.</a:t>
            </a:r>
          </a:p>
          <a:p>
            <a:r>
              <a:rPr lang="es-ES" dirty="0"/>
              <a:t>3. Seleccionar y secuenciar las actividades.</a:t>
            </a:r>
          </a:p>
          <a:p>
            <a:r>
              <a:rPr lang="es-ES" dirty="0"/>
              <a:t>4. Diseñar la evaluación.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Para secuenciar las actividades los autores proponen seguir un ciclo metodológico que implica las fases</a:t>
            </a:r>
          </a:p>
          <a:p>
            <a:r>
              <a:rPr lang="es-ES" dirty="0"/>
              <a:t>siguientes: planteamiento del problema, exploración de las ideas de los alumnos, introducción de</a:t>
            </a:r>
          </a:p>
          <a:p>
            <a:r>
              <a:rPr lang="es-ES" dirty="0"/>
              <a:t>nuevas ideas, contraste de las hipótesis, recapitulación y extracción de conclusiones y planteamiento</a:t>
            </a:r>
          </a:p>
          <a:p>
            <a:r>
              <a:rPr lang="es-ES" dirty="0"/>
              <a:t>de nuevas preguntas.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481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A2D339-E41B-936C-353A-9384C8C7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 Condensed" panose="020B0506020104020203" pitchFamily="34" charset="0"/>
              </a:rPr>
            </a:br>
            <a:r>
              <a:rPr lang="es-ES_tradnl" sz="2400" dirty="0">
                <a:latin typeface="Gill Sans MT Condensed" panose="020B0506020104020203" pitchFamily="34" charset="0"/>
              </a:rPr>
              <a:t>Planificación de una clase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ED01AA-F63A-ED90-51BD-EBC7037BF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73959"/>
            <a:ext cx="10178322" cy="4405634"/>
          </a:xfrm>
        </p:spPr>
        <p:txBody>
          <a:bodyPr/>
          <a:lstStyle/>
          <a:p>
            <a:pPr marL="0" indent="0">
              <a:buNone/>
            </a:pPr>
            <a:r>
              <a:rPr lang="es-ES_tradnl" dirty="0"/>
              <a:t>La planificación de una Unidad Didáctica  estará compuesta de varias “sesiones” o clases.</a:t>
            </a:r>
          </a:p>
          <a:p>
            <a:pPr marL="0" indent="0">
              <a:buNone/>
            </a:pPr>
            <a:r>
              <a:rPr lang="es-ES_tradnl" dirty="0"/>
              <a:t>En la planificación de una clase deberemos siempre considerar:</a:t>
            </a:r>
          </a:p>
          <a:p>
            <a:pPr marL="0" indent="0">
              <a:buNone/>
            </a:pPr>
            <a:r>
              <a:rPr lang="es-ES_tradnl" dirty="0"/>
              <a:t>Un objetivo para la clase</a:t>
            </a:r>
          </a:p>
          <a:p>
            <a:pPr marL="0" indent="0">
              <a:buNone/>
            </a:pPr>
            <a:r>
              <a:rPr lang="es-ES_tradnl" dirty="0"/>
              <a:t>Y tres fases en la clase:</a:t>
            </a:r>
          </a:p>
          <a:p>
            <a:pPr marL="0" indent="0">
              <a:buNone/>
            </a:pPr>
            <a:r>
              <a:rPr lang="es-ES_tradnl" dirty="0"/>
              <a:t>Inicio</a:t>
            </a:r>
          </a:p>
          <a:p>
            <a:pPr marL="0" indent="0">
              <a:buNone/>
            </a:pPr>
            <a:r>
              <a:rPr lang="es-ES_tradnl" dirty="0"/>
              <a:t>Desarrollo</a:t>
            </a:r>
          </a:p>
          <a:p>
            <a:pPr marL="0" indent="0">
              <a:buNone/>
            </a:pPr>
            <a:r>
              <a:rPr lang="es-ES_tradnl" dirty="0"/>
              <a:t>Cierre</a:t>
            </a:r>
          </a:p>
          <a:p>
            <a:pPr marL="0" indent="0">
              <a:buNone/>
            </a:pPr>
            <a:r>
              <a:rPr lang="es-ES_tradnl" dirty="0"/>
              <a:t>Hay diferentes formatos, usar el que ms le acomode a cada una </a:t>
            </a:r>
            <a:r>
              <a:rPr lang="es-ES_tradnl"/>
              <a:t>y cada uno </a:t>
            </a:r>
            <a:r>
              <a:rPr lang="es-ES_trad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3267008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203</TotalTime>
  <Words>339</Words>
  <Application>Microsoft Office PowerPoint</Application>
  <PresentationFormat>Panorámica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Abadi</vt:lpstr>
      <vt:lpstr>Arial</vt:lpstr>
      <vt:lpstr>Gill Sans MT</vt:lpstr>
      <vt:lpstr>Gill Sans MT Condensed</vt:lpstr>
      <vt:lpstr>Gill Sans Nova</vt:lpstr>
      <vt:lpstr>Gill Sans Nova Cond</vt:lpstr>
      <vt:lpstr>Impact</vt:lpstr>
      <vt:lpstr>Distintivo</vt:lpstr>
      <vt:lpstr>Didáctica de la química y práctica pedagógica </vt:lpstr>
      <vt:lpstr>Presentación de PowerPoint</vt:lpstr>
      <vt:lpstr>Componentes de la SEA</vt:lpstr>
      <vt:lpstr> ¿Cómo planificar una SEA?</vt:lpstr>
      <vt:lpstr> Planificación de una clase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</dc:title>
  <dc:creator>Karen Martínez</dc:creator>
  <cp:lastModifiedBy>Karen Martínez</cp:lastModifiedBy>
  <cp:revision>15</cp:revision>
  <dcterms:created xsi:type="dcterms:W3CDTF">2023-05-08T00:12:22Z</dcterms:created>
  <dcterms:modified xsi:type="dcterms:W3CDTF">2024-09-05T01:36:14Z</dcterms:modified>
</cp:coreProperties>
</file>