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1" autoAdjust="0"/>
    <p:restoredTop sz="85696" autoAdjust="0"/>
  </p:normalViewPr>
  <p:slideViewPr>
    <p:cSldViewPr snapToGrid="0">
      <p:cViewPr varScale="1">
        <p:scale>
          <a:sx n="59" d="100"/>
          <a:sy n="59" d="100"/>
        </p:scale>
        <p:origin x="9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75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1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053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38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1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1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671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073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74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9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7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54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5617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Wind_power_plants_in_Xinjiang,_China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2.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5DD9E25-AB50-4F01-9CA6-96497CDE7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ind power plants in Xinjiang, China (Taken with a Nikon D70.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6" y="1411281"/>
            <a:ext cx="6518800" cy="432956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07788D3-E467-4E25-A5E9-FD41795BD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96275" y="1419225"/>
            <a:ext cx="3081576" cy="2085869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Didáctica</a:t>
            </a:r>
            <a:r>
              <a:rPr lang="en-US" dirty="0">
                <a:solidFill>
                  <a:srgbClr val="FFFFFF"/>
                </a:solidFill>
              </a:rPr>
              <a:t> de la </a:t>
            </a:r>
            <a:r>
              <a:rPr lang="en-US" dirty="0" err="1">
                <a:solidFill>
                  <a:srgbClr val="FFFFFF"/>
                </a:solidFill>
              </a:rPr>
              <a:t>química</a:t>
            </a:r>
            <a:r>
              <a:rPr lang="en-US" dirty="0">
                <a:solidFill>
                  <a:srgbClr val="FFFFFF"/>
                </a:solidFill>
              </a:rPr>
              <a:t>  y </a:t>
            </a:r>
            <a:r>
              <a:rPr lang="en-US" dirty="0" err="1">
                <a:solidFill>
                  <a:srgbClr val="FFFFFF"/>
                </a:solidFill>
              </a:rPr>
              <a:t>Práctica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pedagógica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8296275" y="3505095"/>
            <a:ext cx="3081576" cy="1733655"/>
          </a:xfrm>
        </p:spPr>
        <p:txBody>
          <a:bodyPr>
            <a:normAutofit lnSpcReduction="10000"/>
          </a:bodyPr>
          <a:lstStyle/>
          <a:p>
            <a:endParaRPr lang="es-MX" dirty="0">
              <a:solidFill>
                <a:schemeClr val="bg2"/>
              </a:solidFill>
            </a:endParaRPr>
          </a:p>
          <a:p>
            <a:r>
              <a:rPr lang="es-MX" dirty="0" err="1">
                <a:solidFill>
                  <a:schemeClr val="bg2"/>
                </a:solidFill>
              </a:rPr>
              <a:t>Prof</a:t>
            </a:r>
            <a:r>
              <a:rPr lang="es-MX" dirty="0">
                <a:solidFill>
                  <a:schemeClr val="bg2"/>
                </a:solidFill>
              </a:rPr>
              <a:t>  Karen Martínez</a:t>
            </a:r>
          </a:p>
          <a:p>
            <a:endParaRPr lang="es-MX" dirty="0">
              <a:solidFill>
                <a:schemeClr val="bg2"/>
              </a:solidFill>
            </a:endParaRPr>
          </a:p>
          <a:p>
            <a:r>
              <a:rPr lang="es-MX" dirty="0">
                <a:solidFill>
                  <a:schemeClr val="bg2"/>
                </a:solidFill>
              </a:rPr>
              <a:t>Clase  8 </a:t>
            </a:r>
          </a:p>
          <a:p>
            <a:r>
              <a:rPr lang="es-MX" dirty="0">
                <a:solidFill>
                  <a:schemeClr val="bg2"/>
                </a:solidFill>
              </a:rPr>
              <a:t>10- 10- 2024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2301D8-0106-4E04-A846-C29A66593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81192" y="6400800"/>
            <a:ext cx="69172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hlinkClick r:id="rId3"/>
              </a:rPr>
              <a:t>Foto</a:t>
            </a:r>
            <a:r>
              <a:rPr lang="en-US" dirty="0"/>
              <a:t> de 林 慕尧 / Chris Lim from East Coast (东海岸), Singapore (新加坡) / </a:t>
            </a:r>
            <a:r>
              <a:rPr lang="en-US" dirty="0">
                <a:hlinkClick r:id="rId4"/>
              </a:rPr>
              <a:t>CC BY-SA 2.0</a:t>
            </a:r>
          </a:p>
        </p:txBody>
      </p:sp>
    </p:spTree>
    <p:extLst>
      <p:ext uri="{BB962C8B-B14F-4D97-AF65-F5344CB8AC3E}">
        <p14:creationId xmlns:p14="http://schemas.microsoft.com/office/powerpoint/2010/main" val="3543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n-US" sz="3200" dirty="0" err="1">
                <a:solidFill>
                  <a:srgbClr val="FFFFFF"/>
                </a:solidFill>
              </a:rPr>
              <a:t>Cómo</a:t>
            </a: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lang="en-US" sz="3200" dirty="0" err="1">
                <a:solidFill>
                  <a:srgbClr val="FFFFFF"/>
                </a:solidFill>
              </a:rPr>
              <a:t>trabajar</a:t>
            </a:r>
            <a:r>
              <a:rPr lang="en-US" sz="3200" dirty="0">
                <a:solidFill>
                  <a:srgbClr val="FFFFFF"/>
                </a:solidFill>
              </a:rPr>
              <a:t> “la </a:t>
            </a:r>
            <a:r>
              <a:rPr lang="en-US" sz="3200" dirty="0" err="1">
                <a:solidFill>
                  <a:srgbClr val="FFFFFF"/>
                </a:solidFill>
              </a:rPr>
              <a:t>Naturaleza</a:t>
            </a:r>
            <a:r>
              <a:rPr lang="en-US" sz="3200" dirty="0">
                <a:solidFill>
                  <a:srgbClr val="FFFFFF"/>
                </a:solidFill>
              </a:rPr>
              <a:t> de la </a:t>
            </a:r>
            <a:r>
              <a:rPr lang="en-US" sz="3200" dirty="0" err="1">
                <a:solidFill>
                  <a:srgbClr val="FFFFFF"/>
                </a:solidFill>
              </a:rPr>
              <a:t>Ciencia</a:t>
            </a:r>
            <a:r>
              <a:rPr lang="en-US" sz="3200" dirty="0">
                <a:solidFill>
                  <a:srgbClr val="FFFFFF"/>
                </a:solidFill>
              </a:rPr>
              <a:t> “ </a:t>
            </a:r>
            <a:r>
              <a:rPr lang="en-US" sz="3200" dirty="0" err="1">
                <a:solidFill>
                  <a:srgbClr val="FFFFFF"/>
                </a:solidFill>
              </a:rPr>
              <a:t>en</a:t>
            </a: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lang="en-US" sz="3200" dirty="0" err="1">
                <a:solidFill>
                  <a:srgbClr val="FFFFFF"/>
                </a:solidFill>
              </a:rPr>
              <a:t>nuestras</a:t>
            </a: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lang="en-US" sz="3200" dirty="0" err="1">
                <a:solidFill>
                  <a:srgbClr val="FFFFFF"/>
                </a:solidFill>
              </a:rPr>
              <a:t>clases</a:t>
            </a:r>
            <a:r>
              <a:rPr lang="en-US" sz="3200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155905" y="1113764"/>
            <a:ext cx="6108179" cy="462432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s-MX" dirty="0"/>
          </a:p>
          <a:p>
            <a:pPr>
              <a:buFont typeface="+mj-lt"/>
              <a:buAutoNum type="arabicPeriod"/>
            </a:pPr>
            <a:r>
              <a:rPr lang="es-MX" b="1" dirty="0"/>
              <a:t>Experimentos prácticos.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b="1" dirty="0"/>
              <a:t>Investigación histórica.</a:t>
            </a:r>
            <a:r>
              <a:rPr lang="es-MX" dirty="0"/>
              <a:t> 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Método científico</a:t>
            </a:r>
            <a:r>
              <a:rPr lang="es-MX" dirty="0"/>
              <a:t>: Fomenta el uso del método científico mediante proyectos donde los estudiantes formulen hipótesis, realicen experimentos y analicen resultados.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Interdisciplinariedad</a:t>
            </a:r>
            <a:r>
              <a:rPr lang="es-MX" dirty="0"/>
              <a:t>: Conecta la química con otras ciencias (biología, física, geología) mostrando cómo se interrelacionan para resolver problemas complejos.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Impacto social y ambiental</a:t>
            </a:r>
            <a:r>
              <a:rPr lang="es-MX" dirty="0"/>
              <a:t>: Debate sobre cómo los avances químicos han influido en la sociedad, como en la medicina, la industria o la sostenibilidad.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454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ECAD64-56F4-18F4-8BFA-9D1776606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Trabajar con Indagación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647E63-017E-E8CA-D15F-65D1B05CF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/>
              <a:t>Trabajar con indagación científica en química es una excelente manera de fomentar el pensamiento crítico y el aprendizaje activo.  Algunas ideas: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Proyectos de investigación.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b="1" dirty="0"/>
              <a:t>Experimentos en el aula.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b="1" dirty="0"/>
              <a:t>Estudio de casos</a:t>
            </a:r>
            <a:r>
              <a:rPr lang="es-MX" dirty="0"/>
              <a:t>: Presenta casos reales (como la contaminación del agua o la química en alimentos) y permite a los estudiantes investigar y proponer soluciones.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Simulaciones virtuales</a:t>
            </a:r>
            <a:r>
              <a:rPr lang="es-MX" dirty="0"/>
              <a:t>: Usa software o aplicaciones que permitan a los estudiantes realizar experimentos virtuales, observando resultados y modificando variables.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Investigación de sustancias</a:t>
            </a:r>
            <a:r>
              <a:rPr lang="es-MX" dirty="0"/>
              <a:t>: Pide a los estudiantes que investiguen el origen, propiedades y usos de una sustancia química específica, presentando su información de manera creativa.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Debates sobre temas éticos</a:t>
            </a:r>
            <a:r>
              <a:rPr lang="es-MX" dirty="0"/>
              <a:t>: Organiza debates sobre temas éticos en química, como la experimentación con animales o el uso de pesticidas.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3652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DE60D5-16B1-BFD9-B631-FFDEC960A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40A77F-9E5A-F07F-9E8A-D1DBC528C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+mj-lt"/>
              <a:buAutoNum type="arabicPeriod"/>
            </a:pPr>
            <a:r>
              <a:rPr lang="es-MX" b="1" dirty="0"/>
              <a:t>Diarios de laboratorio</a:t>
            </a:r>
            <a:r>
              <a:rPr lang="es-MX" dirty="0"/>
              <a:t>: Fomenta el uso de diarios de laboratorio donde los estudiantes registren sus observaciones, hipótesis y reflexiones sobre sus experimentos.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Interacción con científicos</a:t>
            </a:r>
            <a:r>
              <a:rPr lang="es-MX" dirty="0"/>
              <a:t>: Invita a profesionales de la química para que compartan sus experiencias y respondan preguntas de los estudiantes.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Exploración de propiedades materiales</a:t>
            </a:r>
            <a:r>
              <a:rPr lang="es-MX" dirty="0"/>
              <a:t>: Haz que los estudiantes investiguen las propiedades de diferentes materiales y cómo se relacionan con su estructura química.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Proyectos comunitarios</a:t>
            </a:r>
            <a:r>
              <a:rPr lang="es-MX" dirty="0"/>
              <a:t>: Involucra a los estudiantes en proyectos que aborden problemas locales desde una perspectiva química, como la calidad del aire o el reciclaje.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Análisis de datos</a:t>
            </a:r>
            <a:r>
              <a:rPr lang="es-MX" dirty="0"/>
              <a:t>: Proporciona conjuntos de datos sobre reacciones químicas o propiedades de sustancias y pide a los estudiantes que analicen y saquen conclusiones.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Presentaciones interactivas</a:t>
            </a:r>
            <a:r>
              <a:rPr lang="es-MX" dirty="0"/>
              <a:t>: Haz que los estudiantes preparen presentaciones interactivas sobre un tema de química, incluyendo preguntas para la clase.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Construcción de modelos</a:t>
            </a:r>
            <a:r>
              <a:rPr lang="es-MX" dirty="0"/>
              <a:t>: Anima a los estudiantes a construir modelos de moléculas o estructuras químicas para comprender mejor su composición y función.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Talleres de cocina química</a:t>
            </a:r>
            <a:r>
              <a:rPr lang="es-MX" dirty="0"/>
              <a:t>: Realiza talleres donde se exploren reacciones químicas en la cocina, analizando procesos como la fermentación o la caramelización.</a:t>
            </a:r>
          </a:p>
          <a:p>
            <a:pPr>
              <a:buFont typeface="+mj-lt"/>
              <a:buAutoNum type="arabicPeriod"/>
            </a:pPr>
            <a:r>
              <a:rPr lang="es-MX" b="1" dirty="0"/>
              <a:t>Proyectos interdisciplinarios</a:t>
            </a:r>
            <a:r>
              <a:rPr lang="es-MX" dirty="0"/>
              <a:t>: Combina la química con otras disciplinas, como biología o historia, para investigar temas desde múltiples perspectivas.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15480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ADF9A4-15AA-D211-9C74-193908ED7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2BAB33-7516-58CC-2DCA-8C2C6F449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Presentación de fichas de lectura</a:t>
            </a:r>
          </a:p>
          <a:p>
            <a:r>
              <a:rPr lang="es-MX" dirty="0"/>
              <a:t>Clases simuladas.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596377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WebA04B</Template>
  <TotalTime>19</TotalTime>
  <Words>494</Words>
  <Application>Microsoft Office PowerPoint</Application>
  <PresentationFormat>Panorámica</PresentationFormat>
  <Paragraphs>33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Calibri</vt:lpstr>
      <vt:lpstr>Gill Sans MT</vt:lpstr>
      <vt:lpstr>Wingdings 2</vt:lpstr>
      <vt:lpstr>Dividendo</vt:lpstr>
      <vt:lpstr>Didáctica de la química  y Práctica pedagógica</vt:lpstr>
      <vt:lpstr>Cómo trabajar “la Naturaleza de la Ciencia “ en nuestras clases.</vt:lpstr>
      <vt:lpstr>Trabajar con Indagación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2</cp:revision>
  <dcterms:created xsi:type="dcterms:W3CDTF">2024-10-10T01:46:31Z</dcterms:created>
  <dcterms:modified xsi:type="dcterms:W3CDTF">2024-10-10T02:06:48Z</dcterms:modified>
</cp:coreProperties>
</file>