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64" r:id="rId1"/>
  </p:sldMasterIdLst>
  <p:sldIdLst>
    <p:sldId id="256" r:id="rId2"/>
    <p:sldId id="259" r:id="rId3"/>
    <p:sldId id="273" r:id="rId4"/>
    <p:sldId id="260" r:id="rId5"/>
    <p:sldId id="263" r:id="rId6"/>
    <p:sldId id="267" r:id="rId7"/>
    <p:sldId id="264" r:id="rId8"/>
    <p:sldId id="266" r:id="rId9"/>
    <p:sldId id="261" r:id="rId10"/>
    <p:sldId id="29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5"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8/31/2024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1545924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8/31/2024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792292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8/31/2024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1437743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8/31/2024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2617219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5586B75A-687E-405C-8A0B-8D00578BA2C3}" type="datetimeFigureOut">
              <a:rPr lang="en-US" smtClean="0"/>
              <a:pPr/>
              <a:t>8/31/2024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1313050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smtClean="0"/>
              <a:pPr/>
              <a:t>8/31/2024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1323456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8/31/2024</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365228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8/31/2024</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1631326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smtClean="0"/>
              <a:pPr/>
              <a:t>8/31/2024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562224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p>
            <a:fld id="{5586B75A-687E-405C-8A0B-8D00578BA2C3}" type="datetimeFigureOut">
              <a:rPr lang="en-US" smtClean="0"/>
              <a:pPr/>
              <a:t>8/31/2024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080764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p>
            <a:fld id="{5586B75A-687E-405C-8A0B-8D00578BA2C3}" type="datetimeFigureOut">
              <a:rPr lang="en-US" smtClean="0"/>
              <a:pPr/>
              <a:t>8/31/2024</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2355292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smtClean="0"/>
              <a:pPr/>
              <a:t>8/31/2024</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748403172"/>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Reporte_SCHEC_sobre_bases_curriculares_y_ciencia_para_la_ciudadania_2020.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ideas%20previas%20y%20cambio%20conceptual.pdf" TargetMode="External"/><Relationship Id="rId2" Type="http://schemas.openxmlformats.org/officeDocument/2006/relationships/hyperlink" Target="INFORME-DIDACTICAS-PARA-LA-PROXIMIDAD.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5D5C296-F4B1-4AE5-8EEB-9FEB7ED177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Una imagen de una parte de una tabla periódica y tubos de prueba">
            <a:extLst>
              <a:ext uri="{FF2B5EF4-FFF2-40B4-BE49-F238E27FC236}">
                <a16:creationId xmlns:a16="http://schemas.microsoft.com/office/drawing/2014/main" id="{05DC1637-3B98-A165-620A-7A00F1E08153}"/>
              </a:ext>
            </a:extLst>
          </p:cNvPr>
          <p:cNvPicPr>
            <a:picLocks noChangeAspect="1"/>
          </p:cNvPicPr>
          <p:nvPr/>
        </p:nvPicPr>
        <p:blipFill>
          <a:blip r:embed="rId2">
            <a:duotone>
              <a:schemeClr val="accent1">
                <a:shade val="45000"/>
                <a:satMod val="135000"/>
              </a:schemeClr>
              <a:prstClr val="white"/>
            </a:duotone>
          </a:blip>
          <a:srcRect t="31137" r="-1" b="12598"/>
          <a:stretch/>
        </p:blipFill>
        <p:spPr>
          <a:xfrm>
            <a:off x="20" y="-1"/>
            <a:ext cx="12188932" cy="6858000"/>
          </a:xfrm>
          <a:prstGeom prst="rect">
            <a:avLst/>
          </a:prstGeom>
        </p:spPr>
      </p:pic>
      <p:sp>
        <p:nvSpPr>
          <p:cNvPr id="11" name="Rectangle 10">
            <a:extLst>
              <a:ext uri="{FF2B5EF4-FFF2-40B4-BE49-F238E27FC236}">
                <a16:creationId xmlns:a16="http://schemas.microsoft.com/office/drawing/2014/main" id="{9C1ACE66-194D-48C4-A14A-6933B3528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61999"/>
            <a:ext cx="4642228" cy="5334001"/>
          </a:xfrm>
          <a:prstGeom prst="rect">
            <a:avLst/>
          </a:prstGeom>
          <a:solidFill>
            <a:schemeClr val="accent1">
              <a:lumMod val="50000"/>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CL"/>
          </a:p>
        </p:txBody>
      </p:sp>
      <p:sp>
        <p:nvSpPr>
          <p:cNvPr id="2" name="Título 1">
            <a:extLst>
              <a:ext uri="{FF2B5EF4-FFF2-40B4-BE49-F238E27FC236}">
                <a16:creationId xmlns:a16="http://schemas.microsoft.com/office/drawing/2014/main" id="{EA6B82E6-252A-1786-587F-B25D7A147D8B}"/>
              </a:ext>
            </a:extLst>
          </p:cNvPr>
          <p:cNvSpPr>
            <a:spLocks noGrp="1"/>
          </p:cNvSpPr>
          <p:nvPr>
            <p:ph type="ctrTitle"/>
          </p:nvPr>
        </p:nvSpPr>
        <p:spPr>
          <a:xfrm>
            <a:off x="643467" y="1298448"/>
            <a:ext cx="3998762" cy="3255264"/>
          </a:xfrm>
        </p:spPr>
        <p:txBody>
          <a:bodyPr>
            <a:normAutofit/>
          </a:bodyPr>
          <a:lstStyle/>
          <a:p>
            <a:r>
              <a:rPr lang="es-ES_tradnl" sz="3500" dirty="0"/>
              <a:t>Proyecto Integrado de Ciencias Naturales y  Práctica profesional</a:t>
            </a:r>
            <a:br>
              <a:rPr lang="es-ES_tradnl" sz="3500" dirty="0"/>
            </a:br>
            <a:endParaRPr lang="es-ES_tradnl" sz="3500" dirty="0"/>
          </a:p>
        </p:txBody>
      </p:sp>
      <p:sp>
        <p:nvSpPr>
          <p:cNvPr id="3" name="Subtítulo 2">
            <a:extLst>
              <a:ext uri="{FF2B5EF4-FFF2-40B4-BE49-F238E27FC236}">
                <a16:creationId xmlns:a16="http://schemas.microsoft.com/office/drawing/2014/main" id="{3956846A-915F-E016-C9EC-E3B96E4E6179}"/>
              </a:ext>
            </a:extLst>
          </p:cNvPr>
          <p:cNvSpPr>
            <a:spLocks noGrp="1"/>
          </p:cNvSpPr>
          <p:nvPr>
            <p:ph type="subTitle" idx="1"/>
          </p:nvPr>
        </p:nvSpPr>
        <p:spPr>
          <a:xfrm>
            <a:off x="643467" y="4670246"/>
            <a:ext cx="3685069" cy="914400"/>
          </a:xfrm>
        </p:spPr>
        <p:txBody>
          <a:bodyPr>
            <a:normAutofit/>
          </a:bodyPr>
          <a:lstStyle/>
          <a:p>
            <a:r>
              <a:rPr lang="es-ES_tradnl" dirty="0"/>
              <a:t>Clase 4</a:t>
            </a:r>
          </a:p>
          <a:p>
            <a:r>
              <a:rPr lang="es-ES_tradnl" dirty="0"/>
              <a:t>2 de septiembre de 2024</a:t>
            </a:r>
          </a:p>
        </p:txBody>
      </p:sp>
      <p:sp>
        <p:nvSpPr>
          <p:cNvPr id="13" name="Rectangle 12">
            <a:extLst>
              <a:ext uri="{FF2B5EF4-FFF2-40B4-BE49-F238E27FC236}">
                <a16:creationId xmlns:a16="http://schemas.microsoft.com/office/drawing/2014/main" id="{025B886A-7ED1-4B77-819B-76ACBEFB0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CL"/>
          </a:p>
        </p:txBody>
      </p:sp>
    </p:spTree>
    <p:extLst>
      <p:ext uri="{BB962C8B-B14F-4D97-AF65-F5344CB8AC3E}">
        <p14:creationId xmlns:p14="http://schemas.microsoft.com/office/powerpoint/2010/main" val="800532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200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400"/>
                                        <p:tgtEl>
                                          <p:spTgt spid="3">
                                            <p:txEl>
                                              <p:pRg st="1" end="1"/>
                                            </p:txEl>
                                          </p:spTgt>
                                        </p:tgtEl>
                                      </p:cBhvr>
                                    </p:animEffect>
                                  </p:childTnLst>
                                </p:cTn>
                              </p:par>
                              <p:par>
                                <p:cTn id="13" presetID="10" presetClass="entr" presetSubtype="0" fill="hold" grpId="0" nodeType="withEffect">
                                  <p:stCondLst>
                                    <p:cond delay="500"/>
                                  </p:stCondLst>
                                  <p:iterate type="lt">
                                    <p:tmPct val="10000"/>
                                  </p:iterate>
                                  <p:childTnLst>
                                    <p:set>
                                      <p:cBhvr>
                                        <p:cTn id="14" dur="1" fill="hold">
                                          <p:stCondLst>
                                            <p:cond delay="0"/>
                                          </p:stCondLst>
                                        </p:cTn>
                                        <p:tgtEl>
                                          <p:spTgt spid="2"/>
                                        </p:tgtEl>
                                        <p:attrNameLst>
                                          <p:attrName>style.visibility</p:attrName>
                                        </p:attrNameLst>
                                      </p:cBhvr>
                                      <p:to>
                                        <p:strVal val="visible"/>
                                      </p:to>
                                    </p:set>
                                    <p:animEffect transition="in" filter="fade">
                                      <p:cBhvr>
                                        <p:cTn id="15"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a:t>Ejercicio </a:t>
            </a:r>
          </a:p>
        </p:txBody>
      </p:sp>
      <p:sp>
        <p:nvSpPr>
          <p:cNvPr id="3" name="2 Marcador de contenido"/>
          <p:cNvSpPr>
            <a:spLocks noGrp="1"/>
          </p:cNvSpPr>
          <p:nvPr>
            <p:ph idx="1"/>
          </p:nvPr>
        </p:nvSpPr>
        <p:spPr>
          <a:xfrm>
            <a:off x="3768436" y="1196752"/>
            <a:ext cx="6452708" cy="4871539"/>
          </a:xfrm>
        </p:spPr>
        <p:txBody>
          <a:bodyPr>
            <a:normAutofit/>
          </a:bodyPr>
          <a:lstStyle/>
          <a:p>
            <a:pPr>
              <a:buNone/>
            </a:pPr>
            <a:r>
              <a:rPr lang="es-CL" sz="2800" dirty="0"/>
              <a:t>Elija un OA de su Unidad de aprendizaje .</a:t>
            </a:r>
          </a:p>
          <a:p>
            <a:pPr>
              <a:buNone/>
            </a:pPr>
            <a:r>
              <a:rPr lang="es-CL" sz="2800" dirty="0"/>
              <a:t>Redacte 3 indicadores de logro.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0E833C-93F9-A46F-061B-808C714FAFA7}"/>
              </a:ext>
            </a:extLst>
          </p:cNvPr>
          <p:cNvSpPr>
            <a:spLocks noGrp="1"/>
          </p:cNvSpPr>
          <p:nvPr>
            <p:ph type="title"/>
          </p:nvPr>
        </p:nvSpPr>
        <p:spPr/>
        <p:txBody>
          <a:bodyPr/>
          <a:lstStyle/>
          <a:p>
            <a:r>
              <a:rPr lang="es-ES_tradnl" dirty="0"/>
              <a:t>  Agenda</a:t>
            </a:r>
          </a:p>
        </p:txBody>
      </p:sp>
      <p:sp>
        <p:nvSpPr>
          <p:cNvPr id="3" name="Marcador de contenido 2">
            <a:extLst>
              <a:ext uri="{FF2B5EF4-FFF2-40B4-BE49-F238E27FC236}">
                <a16:creationId xmlns:a16="http://schemas.microsoft.com/office/drawing/2014/main" id="{96EDE153-1BFA-FE3C-4013-CA55A60B6172}"/>
              </a:ext>
            </a:extLst>
          </p:cNvPr>
          <p:cNvSpPr>
            <a:spLocks noGrp="1"/>
          </p:cNvSpPr>
          <p:nvPr>
            <p:ph idx="1"/>
          </p:nvPr>
        </p:nvSpPr>
        <p:spPr>
          <a:xfrm>
            <a:off x="3411941" y="864108"/>
            <a:ext cx="7772528" cy="5120640"/>
          </a:xfrm>
        </p:spPr>
        <p:txBody>
          <a:bodyPr>
            <a:normAutofit fontScale="32500" lnSpcReduction="20000"/>
          </a:bodyPr>
          <a:lstStyle/>
          <a:p>
            <a:pPr marL="0" indent="0">
              <a:buNone/>
            </a:pPr>
            <a:endParaRPr lang="es-ES_tradnl" dirty="0"/>
          </a:p>
          <a:p>
            <a:pPr marL="0" indent="0">
              <a:buNone/>
            </a:pPr>
            <a:endParaRPr lang="es-ES_tradnl" dirty="0"/>
          </a:p>
          <a:p>
            <a:pPr marL="0" indent="0">
              <a:buNone/>
            </a:pPr>
            <a:endParaRPr lang="es-ES_tradnl" dirty="0"/>
          </a:p>
          <a:p>
            <a:pPr>
              <a:lnSpc>
                <a:spcPct val="120000"/>
              </a:lnSpc>
              <a:spcBef>
                <a:spcPts val="0"/>
              </a:spcBef>
            </a:pPr>
            <a:r>
              <a:rPr lang="es-ES_tradnl" sz="4500" dirty="0"/>
              <a:t>1. </a:t>
            </a:r>
            <a:r>
              <a:rPr lang="es-MX" sz="4500" dirty="0"/>
              <a:t>Marco teórico y metodológico.</a:t>
            </a:r>
          </a:p>
          <a:p>
            <a:pPr>
              <a:lnSpc>
                <a:spcPct val="120000"/>
              </a:lnSpc>
              <a:spcBef>
                <a:spcPts val="0"/>
              </a:spcBef>
            </a:pPr>
            <a:endParaRPr lang="es-MX" sz="4500" dirty="0"/>
          </a:p>
          <a:p>
            <a:pPr>
              <a:lnSpc>
                <a:spcPct val="120000"/>
              </a:lnSpc>
              <a:spcBef>
                <a:spcPts val="0"/>
              </a:spcBef>
            </a:pPr>
            <a:r>
              <a:rPr lang="es-MX" sz="4500" dirty="0"/>
              <a:t>2. Diseño de unidades didácticas y planificaciones. </a:t>
            </a:r>
          </a:p>
          <a:p>
            <a:pPr>
              <a:lnSpc>
                <a:spcPct val="120000"/>
              </a:lnSpc>
              <a:spcBef>
                <a:spcPts val="0"/>
              </a:spcBef>
            </a:pPr>
            <a:endParaRPr lang="es-MX" sz="4500" dirty="0"/>
          </a:p>
          <a:p>
            <a:pPr>
              <a:lnSpc>
                <a:spcPct val="120000"/>
              </a:lnSpc>
              <a:spcBef>
                <a:spcPts val="0"/>
              </a:spcBef>
            </a:pPr>
            <a:r>
              <a:rPr lang="es-MX" sz="4500" dirty="0"/>
              <a:t>3. Revisión Bases Curriculares, para iniciar el proceso de  planificación.</a:t>
            </a:r>
          </a:p>
          <a:p>
            <a:pPr>
              <a:lnSpc>
                <a:spcPct val="120000"/>
              </a:lnSpc>
              <a:spcBef>
                <a:spcPts val="0"/>
              </a:spcBef>
            </a:pPr>
            <a:endParaRPr lang="es-MX" sz="4500" dirty="0"/>
          </a:p>
          <a:p>
            <a:pPr marL="0" indent="0">
              <a:lnSpc>
                <a:spcPct val="120000"/>
              </a:lnSpc>
              <a:spcBef>
                <a:spcPts val="0"/>
              </a:spcBef>
              <a:buNone/>
            </a:pPr>
            <a:r>
              <a:rPr lang="es-MX" sz="4500" dirty="0"/>
              <a:t>    4.  </a:t>
            </a:r>
            <a:r>
              <a:rPr lang="es-ES_tradnl" sz="4500" dirty="0"/>
              <a:t>Revisión general de existencia de proyecto Integrado en CCNN.. </a:t>
            </a:r>
          </a:p>
          <a:p>
            <a:pPr marL="0" indent="0">
              <a:lnSpc>
                <a:spcPct val="120000"/>
              </a:lnSpc>
              <a:spcBef>
                <a:spcPts val="0"/>
              </a:spcBef>
              <a:buNone/>
            </a:pPr>
            <a:r>
              <a:rPr lang="es-ES_tradnl" sz="4500" b="1" dirty="0"/>
              <a:t>         Recordar: deberá tener un nombre y deberá ser explicado         </a:t>
            </a:r>
          </a:p>
          <a:p>
            <a:pPr marL="0" indent="0">
              <a:lnSpc>
                <a:spcPct val="120000"/>
              </a:lnSpc>
              <a:spcBef>
                <a:spcPts val="0"/>
              </a:spcBef>
              <a:buNone/>
            </a:pPr>
            <a:r>
              <a:rPr lang="es-ES_tradnl" sz="4500" b="1" dirty="0"/>
              <a:t>         a sus estudiantes , involucrarlos</a:t>
            </a:r>
            <a:r>
              <a:rPr lang="es-ES_tradnl" sz="4500" dirty="0"/>
              <a:t>.</a:t>
            </a:r>
          </a:p>
          <a:p>
            <a:pPr marL="0" indent="0">
              <a:lnSpc>
                <a:spcPct val="120000"/>
              </a:lnSpc>
              <a:spcBef>
                <a:spcPts val="0"/>
              </a:spcBef>
              <a:buNone/>
            </a:pPr>
            <a:endParaRPr lang="es-ES_tradnl" sz="4500" dirty="0"/>
          </a:p>
          <a:p>
            <a:pPr marL="0" indent="0">
              <a:lnSpc>
                <a:spcPct val="120000"/>
              </a:lnSpc>
              <a:spcBef>
                <a:spcPts val="0"/>
              </a:spcBef>
              <a:buNone/>
            </a:pPr>
            <a:r>
              <a:rPr lang="es-ES_tradnl" sz="4500" dirty="0"/>
              <a:t>   5. Lecturas:</a:t>
            </a:r>
          </a:p>
          <a:p>
            <a:pPr marL="0" indent="0">
              <a:lnSpc>
                <a:spcPct val="120000"/>
              </a:lnSpc>
              <a:spcBef>
                <a:spcPts val="0"/>
              </a:spcBef>
              <a:buNone/>
            </a:pPr>
            <a:r>
              <a:rPr lang="es-MX" sz="4500" dirty="0">
                <a:hlinkClick r:id="rId2" action="ppaction://hlinkfile"/>
              </a:rPr>
              <a:t>    Reporte_SCHEC_sobre_bases_curriculares_y_ciencia_para_la_ciudadania_2020.pdf</a:t>
            </a:r>
            <a:r>
              <a:rPr lang="es-ES_tradnl" sz="4500" dirty="0"/>
              <a:t>   </a:t>
            </a:r>
          </a:p>
          <a:p>
            <a:pPr marL="0" indent="0">
              <a:lnSpc>
                <a:spcPct val="120000"/>
              </a:lnSpc>
              <a:spcBef>
                <a:spcPts val="0"/>
              </a:spcBef>
              <a:buNone/>
            </a:pPr>
            <a:r>
              <a:rPr lang="es-ES" sz="4500" dirty="0"/>
              <a:t>   ( páginas 6-13)</a:t>
            </a:r>
          </a:p>
          <a:p>
            <a:pPr marL="0" indent="0">
              <a:lnSpc>
                <a:spcPct val="120000"/>
              </a:lnSpc>
              <a:spcBef>
                <a:spcPts val="0"/>
              </a:spcBef>
              <a:buNone/>
            </a:pPr>
            <a:endParaRPr lang="es-ES" sz="4500" dirty="0"/>
          </a:p>
          <a:p>
            <a:pPr marL="0" indent="0">
              <a:lnSpc>
                <a:spcPct val="120000"/>
              </a:lnSpc>
              <a:spcBef>
                <a:spcPts val="0"/>
              </a:spcBef>
              <a:buNone/>
            </a:pPr>
            <a:r>
              <a:rPr lang="es-ES" sz="4500" dirty="0"/>
              <a:t>    6.  La evaluación .</a:t>
            </a:r>
          </a:p>
          <a:p>
            <a:pPr marL="0" indent="0">
              <a:lnSpc>
                <a:spcPct val="120000"/>
              </a:lnSpc>
              <a:spcBef>
                <a:spcPts val="0"/>
              </a:spcBef>
              <a:buNone/>
            </a:pPr>
            <a:r>
              <a:rPr lang="es-ES" sz="4500" dirty="0"/>
              <a:t>    </a:t>
            </a:r>
          </a:p>
          <a:p>
            <a:pPr marL="0" indent="0">
              <a:lnSpc>
                <a:spcPct val="120000"/>
              </a:lnSpc>
              <a:spcBef>
                <a:spcPts val="0"/>
              </a:spcBef>
              <a:buNone/>
            </a:pPr>
            <a:r>
              <a:rPr lang="es-ES" sz="4500" dirty="0"/>
              <a:t>    7. Orientaciones al portafolio </a:t>
            </a:r>
          </a:p>
          <a:p>
            <a:pPr marL="742950" indent="-742950">
              <a:lnSpc>
                <a:spcPct val="120000"/>
              </a:lnSpc>
              <a:spcBef>
                <a:spcPts val="0"/>
              </a:spcBef>
              <a:buAutoNum type="arabicPeriod" startAt="6"/>
            </a:pPr>
            <a:endParaRPr lang="es-ES" sz="4500" dirty="0"/>
          </a:p>
          <a:p>
            <a:pPr marL="0" indent="0">
              <a:lnSpc>
                <a:spcPct val="120000"/>
              </a:lnSpc>
              <a:spcBef>
                <a:spcPts val="0"/>
              </a:spcBef>
              <a:buNone/>
            </a:pPr>
            <a:r>
              <a:rPr lang="es-ES" sz="4500"/>
              <a:t>   8.  </a:t>
            </a:r>
            <a:r>
              <a:rPr lang="es-ES" sz="4500" dirty="0"/>
              <a:t>Trabajo personal Portafolio 1</a:t>
            </a:r>
          </a:p>
          <a:p>
            <a:pPr marL="0" indent="0">
              <a:buNone/>
            </a:pPr>
            <a:endParaRPr lang="es-ES" dirty="0"/>
          </a:p>
          <a:p>
            <a:pPr marL="457200" indent="-457200">
              <a:buAutoNum type="arabicPeriod"/>
            </a:pPr>
            <a:endParaRPr lang="es-ES" dirty="0"/>
          </a:p>
          <a:p>
            <a:pPr marL="457200" indent="-457200">
              <a:buAutoNum type="arabicPeriod"/>
            </a:pPr>
            <a:endParaRPr lang="es-ES_tradnl" dirty="0"/>
          </a:p>
          <a:p>
            <a:pPr marL="457200" indent="-457200">
              <a:buAutoNum type="arabicPeriod"/>
            </a:pPr>
            <a:endParaRPr lang="es-ES_tradnl" dirty="0"/>
          </a:p>
          <a:p>
            <a:pPr marL="457200" indent="-457200">
              <a:buAutoNum type="arabicPeriod"/>
            </a:pPr>
            <a:endParaRPr lang="es-ES_tradnl" dirty="0"/>
          </a:p>
        </p:txBody>
      </p:sp>
    </p:spTree>
    <p:extLst>
      <p:ext uri="{BB962C8B-B14F-4D97-AF65-F5344CB8AC3E}">
        <p14:creationId xmlns:p14="http://schemas.microsoft.com/office/powerpoint/2010/main" val="2369254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369291-A9CB-2FE1-4848-683F8A32A017}"/>
              </a:ext>
            </a:extLst>
          </p:cNvPr>
          <p:cNvSpPr>
            <a:spLocks noGrp="1"/>
          </p:cNvSpPr>
          <p:nvPr>
            <p:ph type="title"/>
          </p:nvPr>
        </p:nvSpPr>
        <p:spPr>
          <a:xfrm>
            <a:off x="0" y="1123837"/>
            <a:ext cx="3616035" cy="4601183"/>
          </a:xfrm>
        </p:spPr>
        <p:txBody>
          <a:bodyPr/>
          <a:lstStyle/>
          <a:p>
            <a:r>
              <a:rPr lang="es-ES_tradnl" dirty="0"/>
              <a:t>Lecturas complementarias</a:t>
            </a:r>
          </a:p>
        </p:txBody>
      </p:sp>
      <p:sp>
        <p:nvSpPr>
          <p:cNvPr id="3" name="Marcador de contenido 2">
            <a:extLst>
              <a:ext uri="{FF2B5EF4-FFF2-40B4-BE49-F238E27FC236}">
                <a16:creationId xmlns:a16="http://schemas.microsoft.com/office/drawing/2014/main" id="{9DB36390-D65F-6971-6728-F4AE9A6B6A51}"/>
              </a:ext>
            </a:extLst>
          </p:cNvPr>
          <p:cNvSpPr>
            <a:spLocks noGrp="1"/>
          </p:cNvSpPr>
          <p:nvPr>
            <p:ph idx="1"/>
          </p:nvPr>
        </p:nvSpPr>
        <p:spPr/>
        <p:txBody>
          <a:bodyPr/>
          <a:lstStyle/>
          <a:p>
            <a:r>
              <a:rPr lang="es-ES" dirty="0"/>
              <a:t>Lectura : </a:t>
            </a:r>
            <a:r>
              <a:rPr lang="es-ES" dirty="0">
                <a:hlinkClick r:id="rId2" action="ppaction://hlinkfile"/>
              </a:rPr>
              <a:t>INFORME-DIDACTICAS-PARA-LA-PROXIMIDAD.pdf</a:t>
            </a:r>
            <a:endParaRPr lang="es-ES" dirty="0"/>
          </a:p>
          <a:p>
            <a:r>
              <a:rPr lang="es-ES" dirty="0"/>
              <a:t>( p. 50-69)</a:t>
            </a:r>
          </a:p>
          <a:p>
            <a:endParaRPr lang="es-ES" dirty="0"/>
          </a:p>
          <a:p>
            <a:r>
              <a:rPr lang="es-ES" dirty="0"/>
              <a:t>“Ideas previas y cambio conceptual”. Silvia Bello</a:t>
            </a:r>
          </a:p>
          <a:p>
            <a:r>
              <a:rPr lang="es-MX" dirty="0">
                <a:hlinkClick r:id="rId3" action="ppaction://hlinkfile"/>
              </a:rPr>
              <a:t>ideas previas y cambio conceptual.pdf</a:t>
            </a:r>
            <a:endParaRPr lang="es-ES" dirty="0"/>
          </a:p>
          <a:p>
            <a:endParaRPr lang="es-ES_tradnl" dirty="0"/>
          </a:p>
        </p:txBody>
      </p:sp>
    </p:spTree>
    <p:extLst>
      <p:ext uri="{BB962C8B-B14F-4D97-AF65-F5344CB8AC3E}">
        <p14:creationId xmlns:p14="http://schemas.microsoft.com/office/powerpoint/2010/main" val="400783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64D8C0-38CF-5A30-150A-BEF93A6666A6}"/>
              </a:ext>
            </a:extLst>
          </p:cNvPr>
          <p:cNvSpPr>
            <a:spLocks noGrp="1"/>
          </p:cNvSpPr>
          <p:nvPr>
            <p:ph type="title"/>
          </p:nvPr>
        </p:nvSpPr>
        <p:spPr/>
        <p:txBody>
          <a:bodyPr/>
          <a:lstStyle/>
          <a:p>
            <a:r>
              <a:rPr lang="es-ES_tradnl" dirty="0"/>
              <a:t>La evaluación</a:t>
            </a:r>
          </a:p>
        </p:txBody>
      </p:sp>
      <p:pic>
        <p:nvPicPr>
          <p:cNvPr id="5" name="Marcador de contenido 4">
            <a:extLst>
              <a:ext uri="{FF2B5EF4-FFF2-40B4-BE49-F238E27FC236}">
                <a16:creationId xmlns:a16="http://schemas.microsoft.com/office/drawing/2014/main" id="{E68AD5E2-ACB1-0E14-7537-046B61D87169}"/>
              </a:ext>
            </a:extLst>
          </p:cNvPr>
          <p:cNvPicPr>
            <a:picLocks noGrp="1" noChangeAspect="1"/>
          </p:cNvPicPr>
          <p:nvPr>
            <p:ph idx="1"/>
          </p:nvPr>
        </p:nvPicPr>
        <p:blipFill rotWithShape="1">
          <a:blip r:embed="rId2"/>
          <a:srcRect t="5163" b="17947"/>
          <a:stretch/>
        </p:blipFill>
        <p:spPr>
          <a:xfrm>
            <a:off x="3549848" y="1123837"/>
            <a:ext cx="7039928" cy="4986018"/>
          </a:xfrm>
          <a:prstGeom prst="rect">
            <a:avLst/>
          </a:prstGeom>
        </p:spPr>
      </p:pic>
    </p:spTree>
    <p:extLst>
      <p:ext uri="{BB962C8B-B14F-4D97-AF65-F5344CB8AC3E}">
        <p14:creationId xmlns:p14="http://schemas.microsoft.com/office/powerpoint/2010/main" val="3661494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877DAAD8-8BFC-1626-B314-340241FF8B7A}"/>
              </a:ext>
            </a:extLst>
          </p:cNvPr>
          <p:cNvSpPr>
            <a:spLocks noGrp="1"/>
          </p:cNvSpPr>
          <p:nvPr>
            <p:ph type="title"/>
          </p:nvPr>
        </p:nvSpPr>
        <p:spPr/>
        <p:txBody>
          <a:bodyPr/>
          <a:lstStyle/>
          <a:p>
            <a:r>
              <a:rPr lang="es-ES_tradnl" dirty="0"/>
              <a:t>Indicadores de logro</a:t>
            </a:r>
          </a:p>
        </p:txBody>
      </p:sp>
      <p:sp>
        <p:nvSpPr>
          <p:cNvPr id="3" name="2 Marcador de contenido"/>
          <p:cNvSpPr>
            <a:spLocks noGrp="1"/>
          </p:cNvSpPr>
          <p:nvPr>
            <p:ph idx="1"/>
          </p:nvPr>
        </p:nvSpPr>
        <p:spPr/>
        <p:txBody>
          <a:bodyPr>
            <a:normAutofit/>
          </a:bodyPr>
          <a:lstStyle/>
          <a:p>
            <a:r>
              <a:rPr lang="es-ES" dirty="0"/>
              <a:t>Una vez definidos los objetivos específicos se recomienda determinar los indicadores de logro.</a:t>
            </a:r>
            <a:endParaRPr lang="es-CL" dirty="0"/>
          </a:p>
          <a:p>
            <a:r>
              <a:rPr lang="es-ES" dirty="0"/>
              <a:t>Los indicadores de logro son descripciones claras y precisas de las diferentes conductas o acciones, que el/la alumno/a debe realizar en el contexto de enseñanza-aprendizaje y que, en su conjunto, son </a:t>
            </a:r>
            <a:r>
              <a:rPr lang="es-ES" sz="2400" dirty="0">
                <a:solidFill>
                  <a:srgbClr val="C00000"/>
                </a:solidFill>
              </a:rPr>
              <a:t>expresión del logro </a:t>
            </a:r>
            <a:r>
              <a:rPr lang="es-ES" dirty="0"/>
              <a:t>del objetivo planteado.</a:t>
            </a:r>
            <a:endParaRPr lang="es-CL" dirty="0"/>
          </a:p>
          <a:p>
            <a:pPr>
              <a:buNone/>
            </a:pPr>
            <a:endParaRPr lang="es-CL" dirty="0"/>
          </a:p>
        </p:txBody>
      </p:sp>
    </p:spTree>
    <p:extLst>
      <p:ext uri="{BB962C8B-B14F-4D97-AF65-F5344CB8AC3E}">
        <p14:creationId xmlns:p14="http://schemas.microsoft.com/office/powerpoint/2010/main" val="4099692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560618" y="1340768"/>
            <a:ext cx="6444502" cy="4699814"/>
          </a:xfrm>
        </p:spPr>
        <p:txBody>
          <a:bodyPr>
            <a:normAutofit lnSpcReduction="10000"/>
          </a:bodyPr>
          <a:lstStyle/>
          <a:p>
            <a:r>
              <a:rPr lang="es-ES" dirty="0"/>
              <a:t>Inmediatamente después del momento en que el/la profesor/a plantea un objetivo de aprendizaje o habilidad ha de preguntarse sobre:</a:t>
            </a:r>
          </a:p>
          <a:p>
            <a:pPr>
              <a:buNone/>
            </a:pPr>
            <a:endParaRPr lang="es-CL" dirty="0"/>
          </a:p>
          <a:p>
            <a:r>
              <a:rPr lang="es-ES" dirty="0">
                <a:solidFill>
                  <a:srgbClr val="C00000"/>
                </a:solidFill>
              </a:rPr>
              <a:t>“¿Qué deberían ser capaces de realizar los/las estudiantes que han logrado un determinado aprendizaje esperado?</a:t>
            </a:r>
          </a:p>
          <a:p>
            <a:r>
              <a:rPr lang="es-ES" dirty="0">
                <a:solidFill>
                  <a:srgbClr val="C00000"/>
                </a:solidFill>
              </a:rPr>
              <a:t> ¿Qué habría que observar para saber que un aprendizaje ha sido logrado?” </a:t>
            </a:r>
            <a:r>
              <a:rPr lang="es-ES" dirty="0"/>
              <a:t>(</a:t>
            </a:r>
            <a:r>
              <a:rPr lang="es-ES" dirty="0" err="1"/>
              <a:t>Mineduc</a:t>
            </a:r>
            <a:r>
              <a:rPr lang="es-ES" dirty="0"/>
              <a:t>, 2011, p.14)</a:t>
            </a:r>
          </a:p>
          <a:p>
            <a:pPr>
              <a:buNone/>
            </a:pPr>
            <a:endParaRPr lang="es-ES" dirty="0"/>
          </a:p>
          <a:p>
            <a:pPr>
              <a:buNone/>
            </a:pPr>
            <a:endParaRPr lang="es-CL" dirty="0"/>
          </a:p>
          <a:p>
            <a:r>
              <a:rPr lang="es-ES" dirty="0"/>
              <a:t>Esta reflexión permite que el/la docente pueda plantear en su planificación, los </a:t>
            </a:r>
            <a:r>
              <a:rPr lang="es-ES" b="1" dirty="0"/>
              <a:t>indicadores de logro </a:t>
            </a:r>
            <a:r>
              <a:rPr lang="es-ES" dirty="0"/>
              <a:t>en términos de acciones o conductas concretas que puedan ser observables y evaluables. </a:t>
            </a:r>
            <a:endParaRPr lang="es-CL" dirty="0"/>
          </a:p>
          <a:p>
            <a:pPr>
              <a:buNone/>
            </a:pPr>
            <a:endParaRPr lang="es-CL" dirty="0"/>
          </a:p>
        </p:txBody>
      </p:sp>
      <p:pic>
        <p:nvPicPr>
          <p:cNvPr id="12290" name="Picture 2" descr="Bonita flor HD | DibujosWiki.com"/>
          <p:cNvPicPr>
            <a:picLocks noChangeAspect="1" noChangeArrowheads="1"/>
          </p:cNvPicPr>
          <p:nvPr/>
        </p:nvPicPr>
        <p:blipFill>
          <a:blip r:embed="rId2" cstate="print"/>
          <a:srcRect l="11176" r="27354"/>
          <a:stretch>
            <a:fillRect/>
          </a:stretch>
        </p:blipFill>
        <p:spPr bwMode="auto">
          <a:xfrm>
            <a:off x="10118542" y="3825044"/>
            <a:ext cx="1081876" cy="2016224"/>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32908" y="764704"/>
            <a:ext cx="6688236" cy="1143000"/>
          </a:xfrm>
        </p:spPr>
        <p:txBody>
          <a:bodyPr>
            <a:noAutofit/>
          </a:bodyPr>
          <a:lstStyle/>
          <a:p>
            <a:r>
              <a:rPr lang="es-ES" sz="2400" b="1" i="1" dirty="0"/>
              <a:t>¿¿¿¿</a:t>
            </a:r>
            <a:r>
              <a:rPr lang="es-ES" sz="2400" b="1" i="1" dirty="0">
                <a:solidFill>
                  <a:schemeClr val="tx1"/>
                </a:solidFill>
              </a:rPr>
              <a:t>Cómo se deben plantear los indicadores de logro o indicadores de evaluación?</a:t>
            </a:r>
            <a:br>
              <a:rPr lang="es-CL" sz="2400" dirty="0">
                <a:solidFill>
                  <a:schemeClr val="tx1"/>
                </a:solidFill>
              </a:rPr>
            </a:br>
            <a:endParaRPr lang="es-CL" sz="2400" dirty="0">
              <a:solidFill>
                <a:schemeClr val="tx1"/>
              </a:solidFill>
            </a:endParaRPr>
          </a:p>
        </p:txBody>
      </p:sp>
      <p:sp>
        <p:nvSpPr>
          <p:cNvPr id="3" name="2 Marcador de contenido"/>
          <p:cNvSpPr>
            <a:spLocks noGrp="1"/>
          </p:cNvSpPr>
          <p:nvPr>
            <p:ph idx="1"/>
          </p:nvPr>
        </p:nvSpPr>
        <p:spPr>
          <a:xfrm>
            <a:off x="3532908" y="1907704"/>
            <a:ext cx="6616227" cy="4185593"/>
          </a:xfrm>
        </p:spPr>
        <p:txBody>
          <a:bodyPr>
            <a:normAutofit/>
          </a:bodyPr>
          <a:lstStyle/>
          <a:p>
            <a:pPr marL="0" indent="0">
              <a:buNone/>
            </a:pPr>
            <a:r>
              <a:rPr lang="es-ES" dirty="0"/>
              <a:t>Los indicadores de logro se redactan con el </a:t>
            </a:r>
            <a:r>
              <a:rPr lang="es-ES" b="1" dirty="0"/>
              <a:t>verbo en tiempo presente</a:t>
            </a:r>
            <a:r>
              <a:rPr lang="es-ES" dirty="0"/>
              <a:t>. De esta manera,  el/la profesor/a se ve obligado a pensar concretamente qué espera de sus alumnos/as. </a:t>
            </a:r>
            <a:endParaRPr lang="es-CL" dirty="0"/>
          </a:p>
          <a:p>
            <a:r>
              <a:rPr lang="es-CL" sz="2000" dirty="0">
                <a:solidFill>
                  <a:srgbClr val="0070C0"/>
                </a:solidFill>
              </a:rPr>
              <a:t>Ejemplo:</a:t>
            </a:r>
          </a:p>
          <a:p>
            <a:r>
              <a:rPr lang="es-CL" sz="2000" dirty="0">
                <a:solidFill>
                  <a:srgbClr val="0070C0"/>
                </a:solidFill>
              </a:rPr>
              <a:t>Resuelva 3 ejercicios de Molaridad utilizando todas las unidades de medida correctamente.</a:t>
            </a:r>
          </a:p>
          <a:p>
            <a:pPr>
              <a:buNone/>
            </a:pPr>
            <a:endParaRPr lang="es-CL" dirty="0"/>
          </a:p>
        </p:txBody>
      </p:sp>
      <p:sp>
        <p:nvSpPr>
          <p:cNvPr id="4" name="3 CuadroTexto"/>
          <p:cNvSpPr txBox="1"/>
          <p:nvPr/>
        </p:nvSpPr>
        <p:spPr>
          <a:xfrm>
            <a:off x="3854663" y="1225948"/>
            <a:ext cx="5583481" cy="523220"/>
          </a:xfrm>
          <a:prstGeom prst="rect">
            <a:avLst/>
          </a:prstGeom>
          <a:noFill/>
        </p:spPr>
        <p:txBody>
          <a:bodyPr wrap="square" rtlCol="0">
            <a:spAutoFit/>
          </a:bodyPr>
          <a:lstStyle/>
          <a:p>
            <a:r>
              <a:rPr lang="es-CL" sz="2800" dirty="0">
                <a:solidFill>
                  <a:srgbClr val="0070C0"/>
                </a:solidFill>
              </a:rPr>
              <a:t>.</a:t>
            </a:r>
          </a:p>
        </p:txBody>
      </p:sp>
    </p:spTree>
    <p:extLst>
      <p:ext uri="{BB962C8B-B14F-4D97-AF65-F5344CB8AC3E}">
        <p14:creationId xmlns:p14="http://schemas.microsoft.com/office/powerpoint/2010/main" val="1717149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84218" y="706582"/>
            <a:ext cx="2483590" cy="711056"/>
          </a:xfrm>
        </p:spPr>
        <p:txBody>
          <a:bodyPr/>
          <a:lstStyle/>
          <a:p>
            <a:r>
              <a:rPr lang="es-CL" dirty="0">
                <a:solidFill>
                  <a:schemeClr val="tx1"/>
                </a:solidFill>
              </a:rPr>
              <a:t>Ojo…</a:t>
            </a:r>
          </a:p>
        </p:txBody>
      </p:sp>
      <p:sp>
        <p:nvSpPr>
          <p:cNvPr id="3" name="2 Marcador de contenido"/>
          <p:cNvSpPr>
            <a:spLocks noGrp="1"/>
          </p:cNvSpPr>
          <p:nvPr>
            <p:ph idx="1"/>
          </p:nvPr>
        </p:nvSpPr>
        <p:spPr/>
        <p:txBody>
          <a:bodyPr>
            <a:normAutofit/>
          </a:bodyPr>
          <a:lstStyle/>
          <a:p>
            <a:r>
              <a:rPr lang="es-ES" dirty="0"/>
              <a:t>Mientras más complejas son las habilidades que nos proponemos desarrollar, mayor es la dificultad para precisar los indicadores de logro, ya que las habilidades cognitivas de orden superior no se pueden expresar siempre de manera explícita en una acción observable puntual, sino que, muchas veces sólo a través de una sumatoria de acciones que, si se analizan en su conjunto, permiten verificar el logro del objetivo.</a:t>
            </a:r>
            <a:endParaRPr lang="es-CL" dirty="0"/>
          </a:p>
          <a:p>
            <a:endParaRPr lang="es-C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Resultado de imagen para indicadores de logro"/>
          <p:cNvPicPr>
            <a:picLocks noChangeAspect="1" noChangeArrowheads="1"/>
          </p:cNvPicPr>
          <p:nvPr/>
        </p:nvPicPr>
        <p:blipFill>
          <a:blip r:embed="rId2" cstate="print"/>
          <a:srcRect/>
          <a:stretch>
            <a:fillRect/>
          </a:stretch>
        </p:blipFill>
        <p:spPr bwMode="auto">
          <a:xfrm>
            <a:off x="1835020" y="0"/>
            <a:ext cx="8832980" cy="4968552"/>
          </a:xfrm>
          <a:prstGeom prst="rect">
            <a:avLst/>
          </a:prstGeom>
          <a:noFill/>
        </p:spPr>
      </p:pic>
      <p:sp>
        <p:nvSpPr>
          <p:cNvPr id="3" name="2 CuadroTexto"/>
          <p:cNvSpPr txBox="1"/>
          <p:nvPr/>
        </p:nvSpPr>
        <p:spPr>
          <a:xfrm>
            <a:off x="2319022" y="4005064"/>
            <a:ext cx="8348979" cy="2677656"/>
          </a:xfrm>
          <a:prstGeom prst="rect">
            <a:avLst/>
          </a:prstGeom>
          <a:noFill/>
        </p:spPr>
        <p:txBody>
          <a:bodyPr wrap="square" rtlCol="0">
            <a:spAutoFit/>
          </a:bodyPr>
          <a:lstStyle/>
          <a:p>
            <a:r>
              <a:rPr lang="es-CL" sz="2800" dirty="0">
                <a:solidFill>
                  <a:srgbClr val="FF0000"/>
                </a:solidFill>
              </a:rPr>
              <a:t>Verbo activo: Resuelva </a:t>
            </a:r>
          </a:p>
          <a:p>
            <a:r>
              <a:rPr lang="es-CL" sz="2800" dirty="0">
                <a:solidFill>
                  <a:srgbClr val="00B050"/>
                </a:solidFill>
              </a:rPr>
              <a:t>                                </a:t>
            </a:r>
          </a:p>
          <a:p>
            <a:r>
              <a:rPr lang="es-CL" sz="2800" dirty="0">
                <a:solidFill>
                  <a:srgbClr val="00B050"/>
                </a:solidFill>
              </a:rPr>
              <a:t>Objeto: 3 ejercicios de Molaridad </a:t>
            </a:r>
          </a:p>
          <a:p>
            <a:r>
              <a:rPr lang="es-CL" sz="2800" dirty="0">
                <a:solidFill>
                  <a:schemeClr val="accent6">
                    <a:lumMod val="75000"/>
                  </a:schemeClr>
                </a:solidFill>
              </a:rPr>
              <a:t>                                                      </a:t>
            </a:r>
          </a:p>
          <a:p>
            <a:r>
              <a:rPr lang="es-CL" sz="2800" dirty="0">
                <a:solidFill>
                  <a:schemeClr val="accent6">
                    <a:lumMod val="75000"/>
                  </a:schemeClr>
                </a:solidFill>
              </a:rPr>
              <a:t>Nivel de logro: valor numérico y unidades de medida correctas.</a:t>
            </a:r>
          </a:p>
        </p:txBody>
      </p:sp>
    </p:spTree>
  </p:cSld>
  <p:clrMapOvr>
    <a:masterClrMapping/>
  </p:clrMapOvr>
</p:sld>
</file>

<file path=ppt/theme/theme1.xml><?xml version="1.0" encoding="utf-8"?>
<a:theme xmlns:a="http://schemas.openxmlformats.org/drawingml/2006/main" name="Marco">
  <a:themeElements>
    <a:clrScheme name="Marco">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Marco">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Marco">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TM03457475[[fn=Marco]]</Template>
  <TotalTime>294</TotalTime>
  <Words>506</Words>
  <Application>Microsoft Office PowerPoint</Application>
  <PresentationFormat>Panorámica</PresentationFormat>
  <Paragraphs>61</Paragraphs>
  <Slides>10</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10</vt:i4>
      </vt:variant>
    </vt:vector>
  </HeadingPairs>
  <TitlesOfParts>
    <vt:vector size="13" baseType="lpstr">
      <vt:lpstr>Corbel</vt:lpstr>
      <vt:lpstr>Wingdings 2</vt:lpstr>
      <vt:lpstr>Marco</vt:lpstr>
      <vt:lpstr>Proyecto Integrado de Ciencias Naturales y  Práctica profesional </vt:lpstr>
      <vt:lpstr>  Agenda</vt:lpstr>
      <vt:lpstr>Lecturas complementarias</vt:lpstr>
      <vt:lpstr>La evaluación</vt:lpstr>
      <vt:lpstr>Indicadores de logro</vt:lpstr>
      <vt:lpstr>Presentación de PowerPoint</vt:lpstr>
      <vt:lpstr>¿¿¿¿Cómo se deben plantear los indicadores de logro o indicadores de evaluación? </vt:lpstr>
      <vt:lpstr>Ojo…</vt:lpstr>
      <vt:lpstr>Presentación de PowerPoint</vt:lpstr>
      <vt:lpstr>Ejercicio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evaluación</dc:title>
  <dc:creator>K M A</dc:creator>
  <cp:lastModifiedBy>Karen Martínez</cp:lastModifiedBy>
  <cp:revision>9</cp:revision>
  <dcterms:created xsi:type="dcterms:W3CDTF">2022-08-24T22:40:02Z</dcterms:created>
  <dcterms:modified xsi:type="dcterms:W3CDTF">2024-09-01T00:58:46Z</dcterms:modified>
</cp:coreProperties>
</file>