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41" r:id="rId4"/>
  </p:sldMasterIdLst>
  <p:notesMasterIdLst>
    <p:notesMasterId r:id="rId14"/>
  </p:notesMasterIdLst>
  <p:handoutMasterIdLst>
    <p:handoutMasterId r:id="rId15"/>
  </p:handoutMasterIdLst>
  <p:sldIdLst>
    <p:sldId id="278" r:id="rId5"/>
    <p:sldId id="279" r:id="rId6"/>
    <p:sldId id="290" r:id="rId7"/>
    <p:sldId id="291" r:id="rId8"/>
    <p:sldId id="292" r:id="rId9"/>
    <p:sldId id="293" r:id="rId10"/>
    <p:sldId id="295" r:id="rId11"/>
    <p:sldId id="297" r:id="rId12"/>
    <p:sldId id="29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18/08/2024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5032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41625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165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7389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280105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5013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3029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05534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4724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740417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CEA549-D5CD-4EAF-92DD-F120BAE2B00B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3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437839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E704EA-5CB1-494A-9524-E0FAE6BBE6C4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3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842E49-C804-4EEC-9941-A438EC0B005D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29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CB7135-DC88-46C5-8577-B4652D9D518F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309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0BDDAF-5FB4-4645-B812-33656A6F2B85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74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429653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18/08/2024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440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2019%20MINEDUC%20ABP.pdf" TargetMode="External"/><Relationship Id="rId2" Type="http://schemas.openxmlformats.org/officeDocument/2006/relationships/hyperlink" Target="Documento_completo.pdf-PDF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ABP-un-enfoque-pedagogico-para-potenciar-aprendizajes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rriculumnacional.cl/portal/Documentos-Curriculares/Programas/34456:Programa-de-Estudio-Ciencias-Naturales-1-Medi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545219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074" y="1673524"/>
            <a:ext cx="8976962" cy="2420504"/>
          </a:xfrm>
        </p:spPr>
        <p:txBody>
          <a:bodyPr rtlCol="0">
            <a:normAutofit/>
          </a:bodyPr>
          <a:lstStyle/>
          <a:p>
            <a:pPr algn="l"/>
            <a:r>
              <a:rPr lang="es-ES" sz="2800" spc="13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Proyecto Integrado de l</a:t>
            </a:r>
            <a:r>
              <a:rPr lang="es-E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800" spc="17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es-ES" sz="2800" spc="17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800" spc="17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iencias Naturales  y </a:t>
            </a:r>
            <a:r>
              <a:rPr lang="es-E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Práctica  Profesional</a:t>
            </a:r>
            <a:br>
              <a:rPr lang="es-E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2800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5134" y="4157933"/>
            <a:ext cx="2549903" cy="1587774"/>
          </a:xfrm>
        </p:spPr>
        <p:txBody>
          <a:bodyPr rtlCol="0">
            <a:noAutofit/>
          </a:bodyPr>
          <a:lstStyle/>
          <a:p>
            <a:pPr algn="l" rtl="0"/>
            <a:r>
              <a:rPr lang="es-ES" sz="2000" dirty="0"/>
              <a:t>clase 2 </a:t>
            </a:r>
          </a:p>
          <a:p>
            <a:pPr algn="l" rtl="0"/>
            <a:r>
              <a:rPr lang="es-ES" sz="2000" dirty="0" err="1"/>
              <a:t>Prof</a:t>
            </a:r>
            <a:r>
              <a:rPr lang="es-ES" sz="2000" dirty="0"/>
              <a:t> Karen Martínez</a:t>
            </a:r>
          </a:p>
          <a:p>
            <a:pPr algn="l" rtl="0"/>
            <a:r>
              <a:rPr lang="es-ES" sz="2000" dirty="0"/>
              <a:t>19 de agosto de 2024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484909" y="10"/>
            <a:ext cx="4225636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 fontScale="90000"/>
          </a:bodyPr>
          <a:lstStyle/>
          <a:p>
            <a:pPr algn="l"/>
            <a:br>
              <a:rPr lang="es-ES" sz="4000" dirty="0"/>
            </a:br>
            <a:r>
              <a:rPr lang="es-ES" sz="4000" dirty="0"/>
              <a:t>Sesión 2	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27" y="1255594"/>
            <a:ext cx="7859870" cy="5254388"/>
          </a:xfrm>
        </p:spPr>
        <p:txBody>
          <a:bodyPr rtlCol="0" anchor="t">
            <a:normAutofit/>
          </a:bodyPr>
          <a:lstStyle/>
          <a:p>
            <a:pPr marL="36900" lvl="0" indent="0" rtl="0">
              <a:lnSpc>
                <a:spcPct val="150000"/>
              </a:lnSpc>
              <a:buNone/>
            </a:pPr>
            <a:endParaRPr lang="es-ES" sz="2400" dirty="0"/>
          </a:p>
          <a:p>
            <a:pPr marL="36900" lvl="0" indent="0" rtl="0">
              <a:lnSpc>
                <a:spcPct val="150000"/>
              </a:lnSpc>
              <a:buNone/>
            </a:pPr>
            <a:endParaRPr lang="es-E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Revisión de las características generales de los cursos asignados.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C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Revisión de bibliografía sobre ABP e incorporación nuevos antecedentes al proceso de observación.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Lecturas y análisis.</a:t>
            </a:r>
            <a:endParaRPr lang="es-CL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4. Resumen del trabajo hasta el momento. Incluir lineamientos generales </a:t>
            </a:r>
            <a:r>
              <a:rPr lang="es-CL" sz="18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s-CL" sz="1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obre proyecto integrado.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A40A4-8D30-3021-2AF6-9D68D553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Aprendizaje basado en proyectos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F4DE1EA2-25ED-A5D9-8EE2-0D69522E8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1500"/>
              </a:spcAft>
              <a:buNone/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es-CL" sz="1800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Método de enseñanza-aprendizaje en el que los y las estudiantes llevan a cabo la realización de un proyecto en un tiempo determinado para resolver un problema o abordar una tarea mediante la planificación, diseño y realización de una serie de actividades, y todo ello a partir del desarrollo y aplicación de aprendizajes adquiridos y del uso efectivo de recursos. </a:t>
            </a: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es-CL" sz="1800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Además, </a:t>
            </a:r>
            <a:r>
              <a:rPr lang="es-CL" sz="1800" dirty="0">
                <a:solidFill>
                  <a:srgbClr val="333333"/>
                </a:solidFill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y </a:t>
            </a:r>
            <a:r>
              <a:rPr lang="es-CL" sz="1800">
                <a:solidFill>
                  <a:srgbClr val="333333"/>
                </a:solidFill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estudiantes </a:t>
            </a:r>
            <a:r>
              <a:rPr lang="es-CL" sz="1800">
                <a:solidFill>
                  <a:srgbClr val="333333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desarrollan </a:t>
            </a:r>
            <a:r>
              <a:rPr lang="es-CL" sz="1800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conocimientos y habilidades del siglo XXI trabajando a partir de proyectos en donde investigan en torno a un problema, desafío o pregunta compleja que sea auténtica y motivadora.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5335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25CDE0-A5E9-A16C-75B6-8E9AF976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09" y="1705190"/>
            <a:ext cx="6352381" cy="34476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0475889-C1B7-1002-3235-56B68E88BAD0}"/>
              </a:ext>
            </a:extLst>
          </p:cNvPr>
          <p:cNvSpPr txBox="1"/>
          <p:nvPr/>
        </p:nvSpPr>
        <p:spPr>
          <a:xfrm flipH="1">
            <a:off x="1537854" y="817418"/>
            <a:ext cx="5611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Fases del ABP </a:t>
            </a:r>
          </a:p>
        </p:txBody>
      </p:sp>
    </p:spTree>
    <p:extLst>
      <p:ext uri="{BB962C8B-B14F-4D97-AF65-F5344CB8AC3E}">
        <p14:creationId xmlns:p14="http://schemas.microsoft.com/office/powerpoint/2010/main" val="94813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F4275-E96E-D35E-2C3F-2E582B1E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2DCA9E-5361-CA6A-2906-7B73D9B48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52437B-61DF-AF7B-C745-82845E46A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8364" y="1925781"/>
            <a:ext cx="4983979" cy="3542945"/>
          </a:xfrm>
        </p:spPr>
        <p:txBody>
          <a:bodyPr/>
          <a:lstStyle/>
          <a:p>
            <a:endParaRPr lang="es-ES" sz="1800" dirty="0">
              <a:solidFill>
                <a:srgbClr val="413946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endParaRPr lang="es-ES" sz="1800" dirty="0">
              <a:solidFill>
                <a:srgbClr val="413946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es-ES" sz="1800" dirty="0">
                <a:solidFill>
                  <a:srgbClr val="41394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</a:t>
            </a:r>
            <a:r>
              <a:rPr lang="es-ES" sz="1800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iete</a:t>
            </a:r>
            <a:r>
              <a:rPr lang="es-ES" sz="1800" spc="5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elementos</a:t>
            </a:r>
            <a:r>
              <a:rPr lang="es-ES" sz="1800" spc="5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esenciales</a:t>
            </a:r>
            <a:r>
              <a:rPr lang="es-ES" sz="1800" spc="5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para  </a:t>
            </a:r>
            <a:r>
              <a:rPr lang="es-ES" sz="1800" dirty="0">
                <a:solidFill>
                  <a:srgbClr val="413946"/>
                </a:solidFill>
                <a:effectLst/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</a:t>
            </a:r>
            <a:r>
              <a:rPr lang="es-ES" sz="1800" spc="5" dirty="0">
                <a:solidFill>
                  <a:srgbClr val="413946"/>
                </a:solidFill>
                <a:effectLst/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rgbClr val="413946"/>
                </a:solidFill>
                <a:effectLst/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planificación</a:t>
            </a:r>
            <a:r>
              <a:rPr lang="es-ES" sz="1800" spc="140" dirty="0">
                <a:solidFill>
                  <a:srgbClr val="413946"/>
                </a:solidFill>
                <a:effectLst/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sz="1800" spc="175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desarrollo</a:t>
            </a:r>
            <a:r>
              <a:rPr lang="es-ES" sz="1800" spc="180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1800" spc="180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proyectos</a:t>
            </a:r>
            <a:r>
              <a:rPr lang="es-ES" sz="1800" dirty="0">
                <a:solidFill>
                  <a:srgbClr val="413946"/>
                </a:solidFill>
                <a:effectLst/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r>
              <a:rPr lang="es-ES" sz="1800" spc="140" dirty="0">
                <a:solidFill>
                  <a:srgbClr val="413946"/>
                </a:solidFill>
                <a:effectLst/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denominado</a:t>
            </a:r>
            <a:r>
              <a:rPr lang="es-ES" sz="1800" spc="-35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b="1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Estándar</a:t>
            </a:r>
            <a:r>
              <a:rPr lang="es-ES" sz="1800" b="1" spc="-35" dirty="0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b="1">
                <a:solidFill>
                  <a:srgbClr val="41394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 Oro:</a:t>
            </a:r>
            <a:r>
              <a:rPr lang="es-ES" sz="1800">
                <a:solidFill>
                  <a:srgbClr val="413946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s-ES_tradn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1B9506-945B-8E71-3F63-D9B73152D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792B60A-A543-01C1-C014-66F9B31D99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27343" y="682388"/>
            <a:ext cx="5613588" cy="578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6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98A67-D539-F80A-E4DE-CEC5D9A3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92E590-A851-96C2-89BD-277931305B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sz="1800" dirty="0">
              <a:solidFill>
                <a:srgbClr val="413946"/>
              </a:solidFill>
              <a:effectLst/>
              <a:latin typeface="Trebuchet MS" panose="020B0603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s-ES" sz="1800" dirty="0">
                <a:solidFill>
                  <a:srgbClr val="413946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El</a:t>
            </a:r>
            <a:r>
              <a:rPr lang="es-ES" sz="1800" spc="-75" dirty="0">
                <a:solidFill>
                  <a:srgbClr val="413946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rgbClr val="413946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enfoque</a:t>
            </a:r>
            <a:r>
              <a:rPr lang="es-ES" sz="1800" spc="5" dirty="0">
                <a:solidFill>
                  <a:srgbClr val="413946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rgbClr val="413946"/>
                </a:solidFill>
                <a:effectLst/>
                <a:ea typeface="Microsoft Sans Serif" panose="020B0604020202020204" pitchFamily="34" charset="0"/>
              </a:rPr>
              <a:t>ABP permite tomar objetivos y hacer cruces curriculares</a:t>
            </a:r>
            <a:r>
              <a:rPr lang="es-ES" sz="1800" spc="5" dirty="0">
                <a:solidFill>
                  <a:srgbClr val="413946"/>
                </a:solidFill>
                <a:effectLst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rgbClr val="413946"/>
                </a:solidFill>
                <a:effectLst/>
                <a:ea typeface="Microsoft Sans Serif" panose="020B0604020202020204" pitchFamily="34" charset="0"/>
              </a:rPr>
              <a:t>que integren asignaturas. </a:t>
            </a:r>
            <a:endParaRPr lang="es-ES_tradn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EB9D49-D525-ADA1-B655-5A3EE35BDA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ES" sz="1800" dirty="0"/>
              <a:t>Aprendizajes más profundos:</a:t>
            </a:r>
          </a:p>
          <a:p>
            <a:r>
              <a:rPr lang="es-ES" sz="1800" dirty="0"/>
              <a:t>Los/as estudiantes logran comprender mejor lo aprendido y aplicarlo a otros contextos.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180294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09BBE-A270-62B6-98BA-827FDD1B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948416-5A81-70AD-AFCA-14E56DC47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>
              <a:hlinkClick r:id="rId2" action="ppaction://hlinkfile"/>
            </a:endParaRPr>
          </a:p>
          <a:p>
            <a:r>
              <a:rPr lang="es-ES_tradnl" dirty="0"/>
              <a:t>1. En grupos pequeños hacer una revisión de las lecturas propuestas:</a:t>
            </a:r>
            <a:endParaRPr lang="es-ES_tradnl" dirty="0">
              <a:hlinkClick r:id="rId2" action="ppaction://hlinkfile"/>
            </a:endParaRPr>
          </a:p>
          <a:p>
            <a:r>
              <a:rPr lang="es-ES_tradnl" dirty="0">
                <a:hlinkClick r:id="rId2" action="ppaction://hlinkfile"/>
              </a:rPr>
              <a:t>2015 ABP Mineduc Esp.pdf</a:t>
            </a:r>
            <a:endParaRPr lang="es-ES_tradnl" dirty="0"/>
          </a:p>
          <a:p>
            <a:r>
              <a:rPr lang="es-ES_tradnl" dirty="0">
                <a:hlinkClick r:id="rId3" action="ppaction://hlinkfile"/>
              </a:rPr>
              <a:t>2019 MINEDUC ABP.pdf2019 MINEDUC ABP.pdf</a:t>
            </a:r>
            <a:endParaRPr lang="es-ES_tradnl" dirty="0"/>
          </a:p>
          <a:p>
            <a:r>
              <a:rPr lang="es-ES_tradnl" dirty="0">
                <a:hlinkClick r:id="rId4" action="ppaction://hlinkfile"/>
              </a:rPr>
              <a:t>ABP-un-enfoque-pedagogico-para-potenciar-aprendizajes.pdf</a:t>
            </a:r>
            <a:endParaRPr lang="es-ES_tradnl" dirty="0"/>
          </a:p>
          <a:p>
            <a:r>
              <a:rPr lang="es-ES_tradnl" dirty="0"/>
              <a:t>2. Poner en común las principales ideas que aporten al planteamiento de un trabajo integrado en un proyecto integrado de CCNN.</a:t>
            </a:r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3663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261F1-E939-3E90-C35D-62D76B7D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28053"/>
          </a:xfrm>
        </p:spPr>
        <p:txBody>
          <a:bodyPr>
            <a:normAutofit fontScale="90000"/>
          </a:bodyPr>
          <a:lstStyle/>
          <a:p>
            <a:r>
              <a:rPr lang="es-MX" dirty="0"/>
              <a:t>Actividad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FC113F-130F-64FE-BB99-09C1CE292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46663"/>
            <a:ext cx="9601196" cy="44292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1. En grupos de 2 o 3 personas, discutir cómo realizar una integración curricular (de asignaturas) basándose en las actividades propuestas en el currículum nacional de Ciencias Naturales.</a:t>
            </a:r>
          </a:p>
          <a:p>
            <a:pPr marL="0" indent="0">
              <a:buNone/>
            </a:pPr>
            <a:r>
              <a:rPr lang="es-MX" dirty="0"/>
              <a:t>2. Pueden orientarse con las siguientes preguntas guía: </a:t>
            </a:r>
          </a:p>
          <a:p>
            <a:r>
              <a:rPr lang="es-MX" dirty="0"/>
              <a:t>a. ¿Qué tema podría vincularse entre las actividades de ambas asignaturas? </a:t>
            </a:r>
          </a:p>
          <a:p>
            <a:r>
              <a:rPr lang="es-MX" dirty="0"/>
              <a:t>b. ¿Qué habilidad y/o contenido se podría integrar ? </a:t>
            </a:r>
          </a:p>
          <a:p>
            <a:r>
              <a:rPr lang="es-MX" dirty="0"/>
              <a:t>c. ¿Qué experiencia de los/as estudiantes se podría integrar? </a:t>
            </a:r>
          </a:p>
          <a:p>
            <a:r>
              <a:rPr lang="es-MX" dirty="0"/>
              <a:t>d. ¿Cómo se podría generar una actividad que fuese relevante para ambas  asignaturas? </a:t>
            </a:r>
          </a:p>
          <a:p>
            <a:pPr marL="0" indent="0">
              <a:buNone/>
            </a:pPr>
            <a:r>
              <a:rPr lang="es-MX" dirty="0"/>
              <a:t>3. Propongan una planificación de actividad de clase que pueda ser catalogada como “integrada”. Justifique ¿por qué sería integrada? Use las referencias que considere necesarias (</a:t>
            </a:r>
            <a:r>
              <a:rPr lang="es-MX" dirty="0" err="1"/>
              <a:t>Beane</a:t>
            </a:r>
            <a:r>
              <a:rPr lang="es-MX" dirty="0"/>
              <a:t>, </a:t>
            </a:r>
            <a:r>
              <a:rPr lang="es-MX" dirty="0" err="1"/>
              <a:t>Venville</a:t>
            </a:r>
            <a:r>
              <a:rPr lang="es-MX" dirty="0"/>
              <a:t>, </a:t>
            </a:r>
            <a:r>
              <a:rPr lang="es-MX" dirty="0" err="1"/>
              <a:t>Fogarty</a:t>
            </a:r>
            <a:r>
              <a:rPr lang="es-MX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095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40B35-8DCC-3798-D16A-EC2C2F82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E57BB5-AFD6-861D-C291-D5B83C47A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https://www.curriculumnacional.cl/portal/Documentos-Curriculares/Programas/34456:Programa-de-Estudio-Ciencias-Naturales-1-Medio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5958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350</TotalTime>
  <Words>443</Words>
  <Application>Microsoft Office PowerPoint</Application>
  <PresentationFormat>Panorámica</PresentationFormat>
  <Paragraphs>45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Garamond</vt:lpstr>
      <vt:lpstr>Lato</vt:lpstr>
      <vt:lpstr>Microsoft Sans Serif</vt:lpstr>
      <vt:lpstr>Trebuchet MS</vt:lpstr>
      <vt:lpstr>Orgánico</vt:lpstr>
      <vt:lpstr>Proyecto Integrado de las Ciencias Naturales  y Práctica  Profesional  </vt:lpstr>
      <vt:lpstr> Sesión 2 </vt:lpstr>
      <vt:lpstr>Aprendizaje basado en proyectos</vt:lpstr>
      <vt:lpstr>Presentación de PowerPoint</vt:lpstr>
      <vt:lpstr>Presentación de PowerPoint</vt:lpstr>
      <vt:lpstr>Presentación de PowerPoint</vt:lpstr>
      <vt:lpstr>Actividad</vt:lpstr>
      <vt:lpstr>Actividad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Didáctica de la Química y Tutoría</dc:title>
  <dc:creator>K M A</dc:creator>
  <cp:lastModifiedBy>Karen Martínez</cp:lastModifiedBy>
  <cp:revision>34</cp:revision>
  <dcterms:created xsi:type="dcterms:W3CDTF">2022-03-14T00:26:17Z</dcterms:created>
  <dcterms:modified xsi:type="dcterms:W3CDTF">2024-08-19T00:37:22Z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