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12"/>
  </p:notesMasterIdLst>
  <p:handoutMasterIdLst>
    <p:handoutMasterId r:id="rId13"/>
  </p:handoutMasterIdLst>
  <p:sldIdLst>
    <p:sldId id="278" r:id="rId5"/>
    <p:sldId id="279" r:id="rId6"/>
    <p:sldId id="259" r:id="rId7"/>
    <p:sldId id="268" r:id="rId8"/>
    <p:sldId id="288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04/08/2024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064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882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313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70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CEA549-D5CD-4EAF-92DD-F120BAE2B00B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6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0739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E704EA-5CB1-494A-9524-E0FAE6BBE6C4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0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842E49-C804-4EEC-9941-A438EC0B005D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6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CB7135-DC88-46C5-8577-B4652D9D518F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226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BDDAF-5FB4-4645-B812-33656A6F2B85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4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7305C6AA-9D71-4080-8813-13E932244C60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3536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04/08/2024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4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royecto%20integrado%20CCNN%20y%20pr&#225;ctica%20Profesional%202024/Programaci&#243;n%20%20Proytecto%20Integrado%20de%20las%20Ciencias%20Naturales%20y%20Pr&#225;ctica%20Profesional%202%20sem%202024.docx" TargetMode="External"/><Relationship Id="rId5" Type="http://schemas.openxmlformats.org/officeDocument/2006/relationships/hyperlink" Target="proyecto%20integrado%20CCNN%20y%20pr&#225;ctica%20Profesional%202024/Programa%20Proyecto%20integrado%20de%20las%20CCNN%20y%20Pr&#225;ctica%20Profesional%202024.pdf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etodolog_as_activas_de_aprendizaje.docx" TargetMode="External"/><Relationship Id="rId2" Type="http://schemas.openxmlformats.org/officeDocument/2006/relationships/hyperlink" Target="2000_Molina_Aprendizaje_Entrev_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encias-Integradas.pdf" TargetMode="External"/><Relationship Id="rId2" Type="http://schemas.openxmlformats.org/officeDocument/2006/relationships/hyperlink" Target="https://youtu.be/hrBjKEu5EtE?feature=shar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545219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074" y="1673524"/>
            <a:ext cx="8976962" cy="2420504"/>
          </a:xfrm>
        </p:spPr>
        <p:txBody>
          <a:bodyPr rtlCol="0">
            <a:normAutofit/>
          </a:bodyPr>
          <a:lstStyle/>
          <a:p>
            <a:pPr algn="l"/>
            <a:r>
              <a:rPr lang="es-ES" sz="2800" dirty="0">
                <a:solidFill>
                  <a:srgbClr val="C00000"/>
                </a:solidFill>
              </a:rPr>
              <a:t>Proyecto Integrado de las Ciencias Naturales y Práctica Profesional</a:t>
            </a:r>
            <a:br>
              <a:rPr lang="es-ES" sz="2800" dirty="0">
                <a:solidFill>
                  <a:srgbClr val="C00000"/>
                </a:solidFill>
              </a:rPr>
            </a:b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es-ES" dirty="0"/>
              <a:t>Clase 1</a:t>
            </a:r>
          </a:p>
          <a:p>
            <a:pPr algn="l" rtl="0"/>
            <a:r>
              <a:rPr lang="es-ES" dirty="0"/>
              <a:t>5 de agosto de 2024</a:t>
            </a: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2848804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es-ES" sz="4000" dirty="0"/>
              <a:t>Sesión 1	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2449"/>
            <a:ext cx="10694489" cy="4418969"/>
          </a:xfrm>
        </p:spPr>
        <p:txBody>
          <a:bodyPr rtlCol="0" anchor="t">
            <a:normAutofit fontScale="92500" lnSpcReduction="20000"/>
          </a:bodyPr>
          <a:lstStyle/>
          <a:p>
            <a:pPr marL="36900" lvl="0" indent="0" rtl="0">
              <a:buNone/>
            </a:pPr>
            <a:endParaRPr lang="es-ES" sz="2400" dirty="0"/>
          </a:p>
          <a:p>
            <a:pPr marL="36900" lvl="0" indent="0" rtl="0">
              <a:buNone/>
            </a:pPr>
            <a:r>
              <a:rPr lang="es-ES" sz="2400" dirty="0"/>
              <a:t>I. Presentación del curso</a:t>
            </a:r>
          </a:p>
          <a:p>
            <a:pPr marL="36900" lvl="0" indent="0" rtl="0">
              <a:buNone/>
            </a:pPr>
            <a:r>
              <a:rPr lang="es-ES" sz="2400" dirty="0"/>
              <a:t>II. Programa del </a:t>
            </a:r>
            <a:r>
              <a:rPr lang="es-ES" sz="2400" dirty="0" err="1"/>
              <a:t>curso</a:t>
            </a:r>
            <a:r>
              <a:rPr lang="es-ES" sz="2400" dirty="0" err="1">
                <a:hlinkClick r:id="rId5" action="ppaction://hlinkfile"/>
              </a:rPr>
              <a:t>proyecto</a:t>
            </a:r>
            <a:r>
              <a:rPr lang="es-ES" sz="2400" dirty="0">
                <a:hlinkClick r:id="rId5" action="ppaction://hlinkfile"/>
              </a:rPr>
              <a:t> integrado CCNN y práctica Profesional 2024\Programa Proyecto integrado de las CCNN y Práctica Profesional 2024.pdf</a:t>
            </a:r>
            <a:endParaRPr lang="es-ES" sz="2400" dirty="0"/>
          </a:p>
          <a:p>
            <a:pPr marL="36900" lvl="0" indent="0" rtl="0">
              <a:buNone/>
            </a:pPr>
            <a:r>
              <a:rPr lang="es-ES" sz="2400" dirty="0"/>
              <a:t>III. Programación del </a:t>
            </a:r>
            <a:r>
              <a:rPr lang="es-ES" sz="2400" dirty="0" err="1"/>
              <a:t>curso</a:t>
            </a:r>
            <a:r>
              <a:rPr lang="es-ES" sz="2400" dirty="0" err="1">
                <a:hlinkClick r:id="rId6" action="ppaction://hlinkfile"/>
              </a:rPr>
              <a:t>proyecto</a:t>
            </a:r>
            <a:r>
              <a:rPr lang="es-ES" sz="2400" dirty="0">
                <a:hlinkClick r:id="rId6" action="ppaction://hlinkfile"/>
              </a:rPr>
              <a:t> integrado CCNN y práctica Profesional 2024\Programación  </a:t>
            </a:r>
            <a:r>
              <a:rPr lang="es-ES" sz="2400" dirty="0" err="1">
                <a:hlinkClick r:id="rId6" action="ppaction://hlinkfile"/>
              </a:rPr>
              <a:t>Proytecto</a:t>
            </a:r>
            <a:r>
              <a:rPr lang="es-ES" sz="2400" dirty="0">
                <a:hlinkClick r:id="rId6" action="ppaction://hlinkfile"/>
              </a:rPr>
              <a:t> Integrado de las Ciencias Naturales y Práctica Profesional 2 </a:t>
            </a:r>
            <a:r>
              <a:rPr lang="es-ES" sz="2400" dirty="0" err="1">
                <a:hlinkClick r:id="rId6" action="ppaction://hlinkfile"/>
              </a:rPr>
              <a:t>sem</a:t>
            </a:r>
            <a:r>
              <a:rPr lang="es-ES" sz="2400" dirty="0">
                <a:hlinkClick r:id="rId6" action="ppaction://hlinkfile"/>
              </a:rPr>
              <a:t> 2024.docx</a:t>
            </a:r>
            <a:endParaRPr lang="es-ES" sz="2400" dirty="0"/>
          </a:p>
          <a:p>
            <a:pPr marL="36900" lvl="0" indent="0" rtl="0">
              <a:buNone/>
            </a:pPr>
            <a:endParaRPr lang="es-ES" sz="2400" dirty="0"/>
          </a:p>
          <a:p>
            <a:pPr marL="36900" lvl="0" indent="0" rtl="0">
              <a:buNone/>
            </a:pPr>
            <a:endParaRPr lang="es-ES" sz="2400" dirty="0"/>
          </a:p>
          <a:p>
            <a:pPr marL="36900" lvl="0" indent="0" rtl="0">
              <a:buNone/>
            </a:pPr>
            <a:r>
              <a:rPr lang="es-ES" sz="2400" dirty="0"/>
              <a:t>IV.  Actividades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rupo 2073">
            <a:extLst>
              <a:ext uri="{FF2B5EF4-FFF2-40B4-BE49-F238E27FC236}">
                <a16:creationId xmlns:a16="http://schemas.microsoft.com/office/drawing/2014/main" id="{402CE7F4-D918-46F7-9530-353D988B3A17}"/>
              </a:ext>
            </a:extLst>
          </p:cNvPr>
          <p:cNvGrpSpPr/>
          <p:nvPr/>
        </p:nvGrpSpPr>
        <p:grpSpPr>
          <a:xfrm>
            <a:off x="4429064" y="1440154"/>
            <a:ext cx="1793394" cy="1018099"/>
            <a:chOff x="3677504" y="3789233"/>
            <a:chExt cx="1793394" cy="1018099"/>
          </a:xfrm>
        </p:grpSpPr>
        <p:sp>
          <p:nvSpPr>
            <p:cNvPr id="43" name="14 Cerrar llave">
              <a:extLst>
                <a:ext uri="{FF2B5EF4-FFF2-40B4-BE49-F238E27FC236}">
                  <a16:creationId xmlns:a16="http://schemas.microsoft.com/office/drawing/2014/main" id="{6D991526-81BB-4736-B8B7-FDA45685FF5E}"/>
                </a:ext>
              </a:extLst>
            </p:cNvPr>
            <p:cNvSpPr/>
            <p:nvPr/>
          </p:nvSpPr>
          <p:spPr bwMode="auto">
            <a:xfrm>
              <a:off x="3677504" y="3789233"/>
              <a:ext cx="360363" cy="1018099"/>
            </a:xfrm>
            <a:prstGeom prst="rightBrace">
              <a:avLst>
                <a:gd name="adj1" fmla="val 43029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16 Rectángulo">
              <a:extLst>
                <a:ext uri="{FF2B5EF4-FFF2-40B4-BE49-F238E27FC236}">
                  <a16:creationId xmlns:a16="http://schemas.microsoft.com/office/drawing/2014/main" id="{B1C28205-A108-404C-85F5-E26932C41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412" y="3974677"/>
              <a:ext cx="12634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L" alt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Aplicación </a:t>
              </a:r>
            </a:p>
            <a:p>
              <a:pPr algn="ctr" eaLnBrk="1" hangingPunct="1"/>
              <a:r>
                <a:rPr lang="es-CL" alt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(“Praxis”)</a:t>
              </a:r>
            </a:p>
          </p:txBody>
        </p:sp>
      </p:grpSp>
      <p:grpSp>
        <p:nvGrpSpPr>
          <p:cNvPr id="2073" name="Grupo 2072">
            <a:extLst>
              <a:ext uri="{FF2B5EF4-FFF2-40B4-BE49-F238E27FC236}">
                <a16:creationId xmlns:a16="http://schemas.microsoft.com/office/drawing/2014/main" id="{1FFCDB26-07CF-4D9F-9DD8-5D98D176C5AC}"/>
              </a:ext>
            </a:extLst>
          </p:cNvPr>
          <p:cNvGrpSpPr/>
          <p:nvPr/>
        </p:nvGrpSpPr>
        <p:grpSpPr>
          <a:xfrm>
            <a:off x="6222458" y="801400"/>
            <a:ext cx="3526478" cy="1006687"/>
            <a:chOff x="5695986" y="3150479"/>
            <a:chExt cx="3526478" cy="1006687"/>
          </a:xfrm>
        </p:grpSpPr>
        <p:sp>
          <p:nvSpPr>
            <p:cNvPr id="46" name="19 CuadroTexto">
              <a:extLst>
                <a:ext uri="{FF2B5EF4-FFF2-40B4-BE49-F238E27FC236}">
                  <a16:creationId xmlns:a16="http://schemas.microsoft.com/office/drawing/2014/main" id="{7BE4809D-FE04-47BA-B0F6-02049545A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8902" y="3525863"/>
              <a:ext cx="24535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L" altLang="es-CL" b="1" dirty="0">
                  <a:latin typeface="Cambria" panose="02040503050406030204" pitchFamily="18" charset="0"/>
                  <a:ea typeface="Cambria" panose="02040503050406030204" pitchFamily="18" charset="0"/>
                </a:rPr>
                <a:t>SITUACIÓN ESCOLAR</a:t>
              </a:r>
              <a:r>
                <a:rPr lang="es-CL" alt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cxnSp>
          <p:nvCxnSpPr>
            <p:cNvPr id="47" name="21 Forma">
              <a:extLst>
                <a:ext uri="{FF2B5EF4-FFF2-40B4-BE49-F238E27FC236}">
                  <a16:creationId xmlns:a16="http://schemas.microsoft.com/office/drawing/2014/main" id="{CAF3D730-4CC7-4F92-82EB-82006457698C}"/>
                </a:ext>
              </a:extLst>
            </p:cNvPr>
            <p:cNvCxnSpPr>
              <a:cxnSpLocks/>
              <a:stCxn id="71" idx="3"/>
              <a:endCxn id="46" idx="1"/>
            </p:cNvCxnSpPr>
            <p:nvPr/>
          </p:nvCxnSpPr>
          <p:spPr bwMode="auto">
            <a:xfrm>
              <a:off x="5846531" y="3150479"/>
              <a:ext cx="922371" cy="56005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24 Forma">
              <a:extLst>
                <a:ext uri="{FF2B5EF4-FFF2-40B4-BE49-F238E27FC236}">
                  <a16:creationId xmlns:a16="http://schemas.microsoft.com/office/drawing/2014/main" id="{6A24103B-E60E-430E-B360-C62535015663}"/>
                </a:ext>
              </a:extLst>
            </p:cNvPr>
            <p:cNvCxnSpPr>
              <a:cxnSpLocks/>
              <a:stCxn id="44" idx="3"/>
              <a:endCxn id="46" idx="1"/>
            </p:cNvCxnSpPr>
            <p:nvPr/>
          </p:nvCxnSpPr>
          <p:spPr bwMode="auto">
            <a:xfrm flipV="1">
              <a:off x="5695986" y="3710529"/>
              <a:ext cx="1072916" cy="446637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17 CuadroTexto">
            <a:extLst>
              <a:ext uri="{FF2B5EF4-FFF2-40B4-BE49-F238E27FC236}">
                <a16:creationId xmlns:a16="http://schemas.microsoft.com/office/drawing/2014/main" id="{8CCAD9AB-C4C9-4ED9-BFAC-A773D33B8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536" y="2492375"/>
            <a:ext cx="1296328" cy="30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400" b="1" dirty="0">
                <a:latin typeface="Cambria" panose="02040503050406030204" pitchFamily="18" charset="0"/>
                <a:ea typeface="Cambria" panose="02040503050406030204" pitchFamily="18" charset="0"/>
              </a:rPr>
              <a:t>¿Qué hay…???</a:t>
            </a:r>
          </a:p>
        </p:txBody>
      </p:sp>
      <p:cxnSp>
        <p:nvCxnSpPr>
          <p:cNvPr id="51" name="27 Conector recto de flecha">
            <a:extLst>
              <a:ext uri="{FF2B5EF4-FFF2-40B4-BE49-F238E27FC236}">
                <a16:creationId xmlns:a16="http://schemas.microsoft.com/office/drawing/2014/main" id="{76E220BD-146B-4C1E-8A52-BA83D7CBEBC4}"/>
              </a:ext>
            </a:extLst>
          </p:cNvPr>
          <p:cNvCxnSpPr>
            <a:stCxn id="46" idx="2"/>
            <a:endCxn id="50" idx="0"/>
          </p:cNvCxnSpPr>
          <p:nvPr/>
        </p:nvCxnSpPr>
        <p:spPr bwMode="auto">
          <a:xfrm flipH="1">
            <a:off x="7536700" y="1546116"/>
            <a:ext cx="985455" cy="94625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18 Rectángulo">
            <a:extLst>
              <a:ext uri="{FF2B5EF4-FFF2-40B4-BE49-F238E27FC236}">
                <a16:creationId xmlns:a16="http://schemas.microsoft.com/office/drawing/2014/main" id="{AD319635-BFE4-45A2-B2BE-CD07FB0DE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9024" y="2492382"/>
            <a:ext cx="1622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¿Qué cambió…???</a:t>
            </a:r>
          </a:p>
        </p:txBody>
      </p:sp>
      <p:cxnSp>
        <p:nvCxnSpPr>
          <p:cNvPr id="54" name="29 Conector recto de flecha">
            <a:extLst>
              <a:ext uri="{FF2B5EF4-FFF2-40B4-BE49-F238E27FC236}">
                <a16:creationId xmlns:a16="http://schemas.microsoft.com/office/drawing/2014/main" id="{F74796EC-0881-432A-B487-AACAFFA60424}"/>
              </a:ext>
            </a:extLst>
          </p:cNvPr>
          <p:cNvCxnSpPr>
            <a:stCxn id="46" idx="2"/>
            <a:endCxn id="53" idx="0"/>
          </p:cNvCxnSpPr>
          <p:nvPr/>
        </p:nvCxnSpPr>
        <p:spPr bwMode="auto">
          <a:xfrm>
            <a:off x="8522155" y="1546116"/>
            <a:ext cx="1338085" cy="9462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2 Estrella de 5 puntas">
            <a:extLst>
              <a:ext uri="{FF2B5EF4-FFF2-40B4-BE49-F238E27FC236}">
                <a16:creationId xmlns:a16="http://schemas.microsoft.com/office/drawing/2014/main" id="{9783963B-D660-43EC-8275-F30F8EDCC337}"/>
              </a:ext>
            </a:extLst>
          </p:cNvPr>
          <p:cNvSpPr/>
          <p:nvPr/>
        </p:nvSpPr>
        <p:spPr bwMode="auto">
          <a:xfrm>
            <a:off x="8345860" y="2373236"/>
            <a:ext cx="504825" cy="419100"/>
          </a:xfrm>
          <a:prstGeom prst="star5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33 Cerrar llave">
            <a:extLst>
              <a:ext uri="{FF2B5EF4-FFF2-40B4-BE49-F238E27FC236}">
                <a16:creationId xmlns:a16="http://schemas.microsoft.com/office/drawing/2014/main" id="{59873CBC-0FE2-4C1E-AB39-4C5593F641E2}"/>
              </a:ext>
            </a:extLst>
          </p:cNvPr>
          <p:cNvSpPr/>
          <p:nvPr/>
        </p:nvSpPr>
        <p:spPr>
          <a:xfrm rot="5400000">
            <a:off x="8532301" y="1062372"/>
            <a:ext cx="298450" cy="3816350"/>
          </a:xfrm>
          <a:prstGeom prst="rightBrace">
            <a:avLst>
              <a:gd name="adj1" fmla="val 70785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34 CuadroTexto">
            <a:extLst>
              <a:ext uri="{FF2B5EF4-FFF2-40B4-BE49-F238E27FC236}">
                <a16:creationId xmlns:a16="http://schemas.microsoft.com/office/drawing/2014/main" id="{51F67F10-0111-4EBC-8F4F-ED28C4ED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876" y="3119772"/>
            <a:ext cx="43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48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grpSp>
        <p:nvGrpSpPr>
          <p:cNvPr id="2072" name="Grupo 2071">
            <a:extLst>
              <a:ext uri="{FF2B5EF4-FFF2-40B4-BE49-F238E27FC236}">
                <a16:creationId xmlns:a16="http://schemas.microsoft.com/office/drawing/2014/main" id="{2BAC6703-1602-4C7C-BA02-60A36DAECA87}"/>
              </a:ext>
            </a:extLst>
          </p:cNvPr>
          <p:cNvGrpSpPr/>
          <p:nvPr/>
        </p:nvGrpSpPr>
        <p:grpSpPr>
          <a:xfrm>
            <a:off x="4399151" y="305261"/>
            <a:ext cx="1973852" cy="992279"/>
            <a:chOff x="3647591" y="2654340"/>
            <a:chExt cx="1973852" cy="992279"/>
          </a:xfrm>
        </p:grpSpPr>
        <p:sp>
          <p:nvSpPr>
            <p:cNvPr id="71" name="15 CuadroTexto">
              <a:extLst>
                <a:ext uri="{FF2B5EF4-FFF2-40B4-BE49-F238E27FC236}">
                  <a16:creationId xmlns:a16="http://schemas.microsoft.com/office/drawing/2014/main" id="{1F4D0749-D109-4CAC-8F84-8AC308F4B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944" y="2827242"/>
              <a:ext cx="1565499" cy="646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L" alt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Investigación (“</a:t>
              </a:r>
              <a:r>
                <a:rPr lang="es-CL" altLang="es-CL" dirty="0" err="1">
                  <a:latin typeface="Cambria" panose="02040503050406030204" pitchFamily="18" charset="0"/>
                  <a:ea typeface="Cambria" panose="02040503050406030204" pitchFamily="18" charset="0"/>
                </a:rPr>
                <a:t>Paper</a:t>
              </a:r>
              <a:r>
                <a:rPr lang="es-CL" alt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”)</a:t>
              </a:r>
            </a:p>
          </p:txBody>
        </p:sp>
        <p:sp>
          <p:nvSpPr>
            <p:cNvPr id="74" name="14 Cerrar llave">
              <a:extLst>
                <a:ext uri="{FF2B5EF4-FFF2-40B4-BE49-F238E27FC236}">
                  <a16:creationId xmlns:a16="http://schemas.microsoft.com/office/drawing/2014/main" id="{A3F0363A-B448-4A88-8F43-39D8DFF1BCA6}"/>
                </a:ext>
              </a:extLst>
            </p:cNvPr>
            <p:cNvSpPr/>
            <p:nvPr/>
          </p:nvSpPr>
          <p:spPr bwMode="auto">
            <a:xfrm>
              <a:off x="3647591" y="2654340"/>
              <a:ext cx="360363" cy="992279"/>
            </a:xfrm>
            <a:prstGeom prst="rightBrace">
              <a:avLst>
                <a:gd name="adj1" fmla="val 43029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90154CA-B5E2-DB13-F9B4-A8A9FCA69F07}"/>
              </a:ext>
            </a:extLst>
          </p:cNvPr>
          <p:cNvSpPr txBox="1"/>
          <p:nvPr/>
        </p:nvSpPr>
        <p:spPr>
          <a:xfrm>
            <a:off x="765239" y="2792336"/>
            <a:ext cx="1494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Reflexiones. </a:t>
            </a: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Bibliografía.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97F84C-B453-E0D1-201D-5AC5EB6EF2DD}"/>
              </a:ext>
            </a:extLst>
          </p:cNvPr>
          <p:cNvSpPr txBox="1"/>
          <p:nvPr/>
        </p:nvSpPr>
        <p:spPr>
          <a:xfrm>
            <a:off x="765239" y="530453"/>
            <a:ext cx="2468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El Contexto escolar</a:t>
            </a: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Observación del aula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A3C647-B1D3-4115-FBED-850B0A52C9D8}"/>
              </a:ext>
            </a:extLst>
          </p:cNvPr>
          <p:cNvSpPr txBox="1"/>
          <p:nvPr/>
        </p:nvSpPr>
        <p:spPr>
          <a:xfrm>
            <a:off x="765239" y="1626037"/>
            <a:ext cx="3994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Análisis didáctico-curricular</a:t>
            </a: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Ruta de aprendizaje y planificaciones</a:t>
            </a: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id="{25CB9580-EE54-BD62-E619-16CD7264F375}"/>
              </a:ext>
            </a:extLst>
          </p:cNvPr>
          <p:cNvSpPr/>
          <p:nvPr/>
        </p:nvSpPr>
        <p:spPr>
          <a:xfrm>
            <a:off x="921898" y="3874646"/>
            <a:ext cx="17488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CONTEXTO</a:t>
            </a:r>
            <a:endParaRPr lang="es-E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5 CuadroTexto">
            <a:extLst>
              <a:ext uri="{FF2B5EF4-FFF2-40B4-BE49-F238E27FC236}">
                <a16:creationId xmlns:a16="http://schemas.microsoft.com/office/drawing/2014/main" id="{6B492360-BACC-5C9C-9CA4-ED1287AC9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900" y="4585633"/>
            <a:ext cx="35660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L" dirty="0">
                <a:latin typeface="Cambria" panose="02040503050406030204" pitchFamily="18" charset="0"/>
                <a:ea typeface="Cambria" panose="02040503050406030204" pitchFamily="18" charset="0"/>
              </a:rPr>
              <a:t>“Configuración distintiva de una comunidad educativa que considera la escuela y sus actores”</a:t>
            </a:r>
          </a:p>
        </p:txBody>
      </p:sp>
      <p:cxnSp>
        <p:nvCxnSpPr>
          <p:cNvPr id="19" name="7 Forma">
            <a:extLst>
              <a:ext uri="{FF2B5EF4-FFF2-40B4-BE49-F238E27FC236}">
                <a16:creationId xmlns:a16="http://schemas.microsoft.com/office/drawing/2014/main" id="{F2FB20CA-7168-B372-3D5F-9F907F8DCB00}"/>
              </a:ext>
            </a:extLst>
          </p:cNvPr>
          <p:cNvCxnSpPr>
            <a:cxnSpLocks/>
            <a:stCxn id="16" idx="2"/>
            <a:endCxn id="18" idx="1"/>
          </p:cNvCxnSpPr>
          <p:nvPr/>
        </p:nvCxnSpPr>
        <p:spPr bwMode="auto">
          <a:xfrm rot="16200000" flipH="1">
            <a:off x="1592609" y="4540006"/>
            <a:ext cx="710987" cy="303596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9 Rectángulo">
            <a:extLst>
              <a:ext uri="{FF2B5EF4-FFF2-40B4-BE49-F238E27FC236}">
                <a16:creationId xmlns:a16="http://schemas.microsoft.com/office/drawing/2014/main" id="{B574E996-678F-175D-92B1-FCB8B7EF5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78" y="5761088"/>
            <a:ext cx="5860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L" dirty="0">
                <a:latin typeface="Cambria" panose="02040503050406030204" pitchFamily="18" charset="0"/>
                <a:ea typeface="Cambria" panose="02040503050406030204" pitchFamily="18" charset="0"/>
              </a:rPr>
              <a:t>Insumo para planificar y desarrollar una enseñanza que considere </a:t>
            </a:r>
            <a:r>
              <a:rPr lang="es-ES" altLang="es-CL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medio donde se sitúa, contextualizada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B9C72851-529B-6509-E445-04187600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53" y="3947031"/>
            <a:ext cx="6723064" cy="252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3A0B453E-A037-427B-AB4E-99195929FB1B}"/>
              </a:ext>
            </a:extLst>
          </p:cNvPr>
          <p:cNvGrpSpPr>
            <a:grpSpLocks/>
          </p:cNvGrpSpPr>
          <p:nvPr/>
        </p:nvGrpSpPr>
        <p:grpSpPr bwMode="auto">
          <a:xfrm>
            <a:off x="6034177" y="2527105"/>
            <a:ext cx="3114453" cy="1989476"/>
            <a:chOff x="684213" y="5114925"/>
            <a:chExt cx="2416950" cy="1279144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3823CB7F-45E3-42F4-9192-57DCF848CC86}"/>
                </a:ext>
              </a:extLst>
            </p:cNvPr>
            <p:cNvSpPr txBox="1"/>
            <p:nvPr/>
          </p:nvSpPr>
          <p:spPr>
            <a:xfrm>
              <a:off x="684213" y="5114925"/>
              <a:ext cx="1749038" cy="443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L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Cuanti</a:t>
              </a:r>
              <a:r>
                <a:rPr 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 = Estadística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6892A1C-8938-4042-AA95-0171F1A2C0F7}"/>
                </a:ext>
              </a:extLst>
            </p:cNvPr>
            <p:cNvSpPr/>
            <p:nvPr/>
          </p:nvSpPr>
          <p:spPr>
            <a:xfrm>
              <a:off x="684213" y="5526293"/>
              <a:ext cx="1869332" cy="443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L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Cuali</a:t>
              </a:r>
              <a:r>
                <a:rPr 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 = Interpretativo</a:t>
              </a: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69F0FA9D-93AF-4EE7-AA57-57E2B42EEA54}"/>
                </a:ext>
              </a:extLst>
            </p:cNvPr>
            <p:cNvSpPr/>
            <p:nvPr/>
          </p:nvSpPr>
          <p:spPr>
            <a:xfrm>
              <a:off x="684213" y="5950991"/>
              <a:ext cx="2416950" cy="443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L" dirty="0" err="1">
                  <a:latin typeface="Cambria" panose="02040503050406030204" pitchFamily="18" charset="0"/>
                  <a:ea typeface="Cambria" panose="02040503050406030204" pitchFamily="18" charset="0"/>
                </a:rPr>
                <a:t>Sociocrítico</a:t>
              </a:r>
              <a:r>
                <a:rPr 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 = Transformador</a:t>
              </a:r>
            </a:p>
          </p:txBody>
        </p:sp>
      </p:grpSp>
      <p:grpSp>
        <p:nvGrpSpPr>
          <p:cNvPr id="31" name="Grupo 1">
            <a:extLst>
              <a:ext uri="{FF2B5EF4-FFF2-40B4-BE49-F238E27FC236}">
                <a16:creationId xmlns:a16="http://schemas.microsoft.com/office/drawing/2014/main" id="{71173F32-B6F1-4666-AA59-6A72A342A4FF}"/>
              </a:ext>
            </a:extLst>
          </p:cNvPr>
          <p:cNvGrpSpPr>
            <a:grpSpLocks/>
          </p:cNvGrpSpPr>
          <p:nvPr/>
        </p:nvGrpSpPr>
        <p:grpSpPr bwMode="auto">
          <a:xfrm>
            <a:off x="8442976" y="2661748"/>
            <a:ext cx="1032383" cy="696912"/>
            <a:chOff x="2882314" y="5114925"/>
            <a:chExt cx="996206" cy="83661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9E283DB-B3A4-49BE-9CBC-71BB5F6E7781}"/>
                </a:ext>
              </a:extLst>
            </p:cNvPr>
            <p:cNvSpPr/>
            <p:nvPr/>
          </p:nvSpPr>
          <p:spPr>
            <a:xfrm>
              <a:off x="3131979" y="5347424"/>
              <a:ext cx="746541" cy="443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Mixto</a:t>
              </a:r>
            </a:p>
          </p:txBody>
        </p:sp>
        <p:sp>
          <p:nvSpPr>
            <p:cNvPr id="33" name="Cerrar llave 32">
              <a:extLst>
                <a:ext uri="{FF2B5EF4-FFF2-40B4-BE49-F238E27FC236}">
                  <a16:creationId xmlns:a16="http://schemas.microsoft.com/office/drawing/2014/main" id="{C9350694-E5B0-4730-A483-F0CD8212830E}"/>
                </a:ext>
              </a:extLst>
            </p:cNvPr>
            <p:cNvSpPr/>
            <p:nvPr/>
          </p:nvSpPr>
          <p:spPr>
            <a:xfrm>
              <a:off x="2882314" y="5114925"/>
              <a:ext cx="143349" cy="836613"/>
            </a:xfrm>
            <a:prstGeom prst="rightBrace">
              <a:avLst>
                <a:gd name="adj1" fmla="val 27744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Grupo 25">
            <a:extLst>
              <a:ext uri="{FF2B5EF4-FFF2-40B4-BE49-F238E27FC236}">
                <a16:creationId xmlns:a16="http://schemas.microsoft.com/office/drawing/2014/main" id="{0E33A589-CA61-4687-A47E-A22E0FA4E899}"/>
              </a:ext>
            </a:extLst>
          </p:cNvPr>
          <p:cNvGrpSpPr>
            <a:grpSpLocks/>
          </p:cNvGrpSpPr>
          <p:nvPr/>
        </p:nvGrpSpPr>
        <p:grpSpPr bwMode="auto">
          <a:xfrm>
            <a:off x="7543907" y="399384"/>
            <a:ext cx="2554289" cy="1239242"/>
            <a:chOff x="4510591" y="3049588"/>
            <a:chExt cx="3750254" cy="1486694"/>
          </a:xfrm>
        </p:grpSpPr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06B7E984-8F21-49E7-87AC-ADF45FF3F519}"/>
                </a:ext>
              </a:extLst>
            </p:cNvPr>
            <p:cNvSpPr txBox="1"/>
            <p:nvPr/>
          </p:nvSpPr>
          <p:spPr>
            <a:xfrm>
              <a:off x="5145699" y="3049588"/>
              <a:ext cx="2480040" cy="480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L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CULTURA ESCOLAR 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CC394EC4-404D-49B9-B22F-5708A1F2D4CF}"/>
                </a:ext>
              </a:extLst>
            </p:cNvPr>
            <p:cNvSpPr txBox="1"/>
            <p:nvPr/>
          </p:nvSpPr>
          <p:spPr>
            <a:xfrm>
              <a:off x="4510591" y="3428581"/>
              <a:ext cx="3750254" cy="11077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Estilos de Enseñanza</a:t>
              </a:r>
            </a:p>
            <a:p>
              <a:pPr algn="ctr">
                <a:defRPr/>
              </a:pPr>
              <a:r>
                <a:rPr 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Enfoques de Enseñanza </a:t>
              </a:r>
            </a:p>
            <a:p>
              <a:pPr algn="ctr">
                <a:defRPr/>
              </a:pPr>
              <a:r>
                <a:rPr lang="es-CL" dirty="0">
                  <a:latin typeface="Cambria" panose="02040503050406030204" pitchFamily="18" charset="0"/>
                  <a:ea typeface="Cambria" panose="02040503050406030204" pitchFamily="18" charset="0"/>
                </a:rPr>
                <a:t>Modelos Didácticos  </a:t>
              </a:r>
            </a:p>
          </p:txBody>
        </p:sp>
      </p:grpSp>
      <p:grpSp>
        <p:nvGrpSpPr>
          <p:cNvPr id="40" name="Grupo 13">
            <a:extLst>
              <a:ext uri="{FF2B5EF4-FFF2-40B4-BE49-F238E27FC236}">
                <a16:creationId xmlns:a16="http://schemas.microsoft.com/office/drawing/2014/main" id="{03505C0C-BE3F-49CC-9243-D595F85B3355}"/>
              </a:ext>
            </a:extLst>
          </p:cNvPr>
          <p:cNvGrpSpPr>
            <a:grpSpLocks/>
          </p:cNvGrpSpPr>
          <p:nvPr/>
        </p:nvGrpSpPr>
        <p:grpSpPr bwMode="auto">
          <a:xfrm>
            <a:off x="1577333" y="2527105"/>
            <a:ext cx="3717607" cy="2238859"/>
            <a:chOff x="966729" y="2926207"/>
            <a:chExt cx="2414941" cy="1723615"/>
          </a:xfrm>
        </p:grpSpPr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1468323D-4DDF-4981-A519-149574D613F2}"/>
                </a:ext>
              </a:extLst>
            </p:cNvPr>
            <p:cNvSpPr txBox="1"/>
            <p:nvPr/>
          </p:nvSpPr>
          <p:spPr>
            <a:xfrm>
              <a:off x="966729" y="3081370"/>
              <a:ext cx="1093605" cy="443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L" b="1" dirty="0">
                  <a:latin typeface="Cambria" panose="02040503050406030204" pitchFamily="18" charset="0"/>
                  <a:ea typeface="Cambria" panose="02040503050406030204" pitchFamily="18" charset="0"/>
                </a:rPr>
                <a:t>Ideas Previas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33B484A5-3D5F-4B13-877B-BF094D381624}"/>
                </a:ext>
              </a:extLst>
            </p:cNvPr>
            <p:cNvSpPr/>
            <p:nvPr/>
          </p:nvSpPr>
          <p:spPr>
            <a:xfrm>
              <a:off x="966729" y="3797841"/>
              <a:ext cx="1234679" cy="77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L" b="1" dirty="0">
                  <a:latin typeface="Cambria" panose="02040503050406030204" pitchFamily="18" charset="0"/>
                  <a:ea typeface="Cambria" panose="02040503050406030204" pitchFamily="18" charset="0"/>
                </a:rPr>
                <a:t>Trabajo Procedimental</a:t>
              </a: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B0A35EB4-D2D5-4EE1-8DF3-D6C2F685622B}"/>
                </a:ext>
              </a:extLst>
            </p:cNvPr>
            <p:cNvSpPr/>
            <p:nvPr/>
          </p:nvSpPr>
          <p:spPr>
            <a:xfrm>
              <a:off x="2288065" y="2926207"/>
              <a:ext cx="1093605" cy="77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L" b="1" dirty="0">
                  <a:latin typeface="Cambria" panose="02040503050406030204" pitchFamily="18" charset="0"/>
                  <a:ea typeface="Cambria" panose="02040503050406030204" pitchFamily="18" charset="0"/>
                </a:rPr>
                <a:t>Estilos de Aprendizaje 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E4BD3A72-6E23-4797-B5AD-DB17C985D8D7}"/>
                </a:ext>
              </a:extLst>
            </p:cNvPr>
            <p:cNvSpPr/>
            <p:nvPr/>
          </p:nvSpPr>
          <p:spPr>
            <a:xfrm>
              <a:off x="2267677" y="3874218"/>
              <a:ext cx="1113993" cy="77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L" b="1" dirty="0">
                  <a:latin typeface="Cambria" panose="02040503050406030204" pitchFamily="18" charset="0"/>
                  <a:ea typeface="Cambria" panose="02040503050406030204" pitchFamily="18" charset="0"/>
                </a:rPr>
                <a:t>Lenguaje Científico</a:t>
              </a:r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91C86C7-EFEB-4AC1-A5C4-012536343625}"/>
              </a:ext>
            </a:extLst>
          </p:cNvPr>
          <p:cNvSpPr txBox="1"/>
          <p:nvPr/>
        </p:nvSpPr>
        <p:spPr>
          <a:xfrm>
            <a:off x="1392643" y="473442"/>
            <a:ext cx="395185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L" sz="1600" b="1" dirty="0">
                <a:latin typeface="Cambria" panose="02040503050406030204" pitchFamily="18" charset="0"/>
                <a:ea typeface="Cambria" panose="02040503050406030204" pitchFamily="18" charset="0"/>
              </a:rPr>
              <a:t>¿Qué hay…??</a:t>
            </a:r>
          </a:p>
          <a:p>
            <a:pPr algn="ctr">
              <a:defRPr/>
            </a:pPr>
            <a:r>
              <a:rPr lang="es-CL" sz="1600" b="1" dirty="0">
                <a:latin typeface="Cambria" panose="02040503050406030204" pitchFamily="18" charset="0"/>
                <a:ea typeface="Cambria" panose="02040503050406030204" pitchFamily="18" charset="0"/>
              </a:rPr>
              <a:t>¿Con qué nos enfrentamos…???</a:t>
            </a:r>
          </a:p>
          <a:p>
            <a:pPr algn="ctr">
              <a:defRPr/>
            </a:pPr>
            <a:r>
              <a:rPr lang="es-CL" sz="1600" b="1" dirty="0">
                <a:latin typeface="Cambria" panose="02040503050406030204" pitchFamily="18" charset="0"/>
                <a:ea typeface="Cambria" panose="02040503050406030204" pitchFamily="18" charset="0"/>
              </a:rPr>
              <a:t>¿De qué forma lo abordamos…???</a:t>
            </a:r>
          </a:p>
          <a:p>
            <a:pPr algn="ctr">
              <a:defRPr/>
            </a:pPr>
            <a:r>
              <a:rPr lang="es-CL" sz="1600" b="1" dirty="0">
                <a:latin typeface="Cambria" panose="02040503050406030204" pitchFamily="18" charset="0"/>
                <a:ea typeface="Cambria" panose="02040503050406030204" pitchFamily="18" charset="0"/>
              </a:rPr>
              <a:t>¿Qué (y para qué) vamos a enseñar…???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1390076-3C9D-4EFE-BB6F-824C8B793B0B}"/>
              </a:ext>
            </a:extLst>
          </p:cNvPr>
          <p:cNvSpPr txBox="1"/>
          <p:nvPr/>
        </p:nvSpPr>
        <p:spPr>
          <a:xfrm>
            <a:off x="10114029" y="1160207"/>
            <a:ext cx="605550" cy="4396906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>
              <a:defRPr/>
            </a:pPr>
            <a:r>
              <a:rPr lang="es-CL" sz="2400" b="1" dirty="0">
                <a:latin typeface="Cambria" panose="02040503050406030204" pitchFamily="18" charset="0"/>
                <a:ea typeface="Cambria" panose="02040503050406030204" pitchFamily="18" charset="0"/>
              </a:rPr>
              <a:t>EVIDENCIAS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1A418-B85C-1882-075E-7950DFA3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52031-ADBD-00BF-1887-CBCEF584D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lograr los mejores resultados trabajaremos la enseñanza de las Ciencias de una manera integrada y a través de un Proyecto Integrado.</a:t>
            </a:r>
          </a:p>
          <a:p>
            <a:endParaRPr lang="es-ES_tradnl" dirty="0"/>
          </a:p>
          <a:p>
            <a:r>
              <a:rPr lang="es-ES_tradnl" dirty="0"/>
              <a:t>Para eso </a:t>
            </a:r>
            <a:r>
              <a:rPr lang="es-ES_tradnl"/>
              <a:t>usaremos principalmente el ABP.</a:t>
            </a:r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354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B156C-836C-5641-7E5C-BB9094FE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329ADA-055C-5E0A-1343-7BA3064F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3" y="1853754"/>
            <a:ext cx="10723418" cy="433922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AutoNum type="arabicPeriod"/>
            </a:pPr>
            <a:r>
              <a:rPr lang="es-ES_tradnl" sz="4000" dirty="0"/>
              <a:t>Comentar en duplas en 10 minutos :</a:t>
            </a:r>
          </a:p>
          <a:p>
            <a:pPr marL="457200" indent="-457200">
              <a:buAutoNum type="arabicPeriod"/>
            </a:pPr>
            <a:r>
              <a:rPr lang="es-ES_tradnl" sz="4000" dirty="0"/>
              <a:t>¿Cuáles fueron las fortalezas que observaron  en Ustedes mismas/os que favorecieron su trabajo con las/os estudiantes durante su práctica profesional I ?.</a:t>
            </a:r>
          </a:p>
          <a:p>
            <a:pPr marL="457200" indent="-457200">
              <a:buAutoNum type="arabicPeriod"/>
            </a:pPr>
            <a:r>
              <a:rPr lang="es-ES_tradnl" sz="4000" dirty="0"/>
              <a:t>¿Cuáles serán los aspectos de su identidad docente que les resultan los más desafiantes a desarrollar en su práctica profesional?</a:t>
            </a:r>
          </a:p>
          <a:p>
            <a:pPr marL="457200" indent="-457200">
              <a:buAutoNum type="arabicPeriod"/>
            </a:pPr>
            <a:r>
              <a:rPr lang="es-ES_tradnl" sz="4000" dirty="0"/>
              <a:t>¿Por qué creen que es relevante incorporar estrategias de enseñanza constructivista en sus clases? Tuvieron la oportunidad de hacerlo? ¿Qué quedó pendiente?</a:t>
            </a:r>
          </a:p>
          <a:p>
            <a:pPr marL="457200" indent="-457200">
              <a:buAutoNum type="arabicPeriod"/>
            </a:pPr>
            <a:r>
              <a:rPr lang="es-ES_tradnl" sz="4000" dirty="0"/>
              <a:t>Lecturas propuestas: </a:t>
            </a:r>
          </a:p>
          <a:p>
            <a:pPr marL="0" indent="0">
              <a:buNone/>
            </a:pPr>
            <a:r>
              <a:rPr lang="es-ES_tradnl" sz="4000" dirty="0">
                <a:hlinkClick r:id="rId2" action="ppaction://hlinkfile"/>
              </a:rPr>
              <a:t>       2000_Molina_Aprendizaje_Entrev_.pdf</a:t>
            </a:r>
            <a:endParaRPr lang="es-ES_tradnl" sz="4000" dirty="0"/>
          </a:p>
          <a:p>
            <a:pPr marL="457200" indent="-457200">
              <a:buAutoNum type="arabicPeriod"/>
            </a:pPr>
            <a:r>
              <a:rPr lang="pt-BR" sz="4000" dirty="0">
                <a:hlinkClick r:id="rId3" action="ppaction://hlinkfile"/>
              </a:rPr>
              <a:t>Metodolog_as_activas_de_aprendizaje.docx</a:t>
            </a:r>
            <a:endParaRPr lang="es-ES_tradnl" sz="4000" dirty="0"/>
          </a:p>
          <a:p>
            <a:pPr marL="0" indent="0">
              <a:buNone/>
            </a:pPr>
            <a:endParaRPr lang="es-ES_tradnl" sz="4000" dirty="0"/>
          </a:p>
          <a:p>
            <a:pPr marL="457200" indent="-457200">
              <a:buAutoNum type="arabicPeriod"/>
            </a:pPr>
            <a:endParaRPr lang="es-ES_tradnl" dirty="0"/>
          </a:p>
          <a:p>
            <a:pPr marL="457200" indent="-457200">
              <a:buAutoNum type="arabicPeriod"/>
            </a:pP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7913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5801C-6EC6-13E6-3BBA-ACA3C167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528625-CD05-07A9-09EE-1F898D2C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https://youtu.be/hrBjKEu5EtE?feature=shared</a:t>
            </a:r>
            <a:endParaRPr lang="es-ES_tradnl" dirty="0"/>
          </a:p>
          <a:p>
            <a:r>
              <a:rPr lang="es-ES_tradnl" dirty="0">
                <a:hlinkClick r:id="rId3" action="ppaction://hlinkfile"/>
              </a:rPr>
              <a:t>Ciencias-Integradas.pdf</a:t>
            </a:r>
            <a:endParaRPr lang="es-ES_tradnl" dirty="0"/>
          </a:p>
          <a:p>
            <a:r>
              <a:rPr lang="es-ES_tradnl" dirty="0"/>
              <a:t>Reflexiones finales</a:t>
            </a:r>
          </a:p>
        </p:txBody>
      </p:sp>
    </p:spTree>
    <p:extLst>
      <p:ext uri="{BB962C8B-B14F-4D97-AF65-F5344CB8AC3E}">
        <p14:creationId xmlns:p14="http://schemas.microsoft.com/office/powerpoint/2010/main" val="331634092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766</TotalTime>
  <Words>361</Words>
  <Application>Microsoft Office PowerPoint</Application>
  <PresentationFormat>Panorámica</PresentationFormat>
  <Paragraphs>62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Gill Sans MT</vt:lpstr>
      <vt:lpstr>Galería</vt:lpstr>
      <vt:lpstr>Proyecto Integrado de las Ciencias Naturales y Práctica Profesional </vt:lpstr>
      <vt:lpstr>Sesión 1 </vt:lpstr>
      <vt:lpstr>Presentación de PowerPoint</vt:lpstr>
      <vt:lpstr>Presentación de PowerPoint</vt:lpstr>
      <vt:lpstr>Presentación de PowerPoint</vt:lpstr>
      <vt:lpstr>Actividades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Didáctica de la Química y Tutoría</dc:title>
  <dc:creator>K M A</dc:creator>
  <cp:lastModifiedBy>Karen Martínez</cp:lastModifiedBy>
  <cp:revision>37</cp:revision>
  <dcterms:created xsi:type="dcterms:W3CDTF">2022-03-14T00:26:17Z</dcterms:created>
  <dcterms:modified xsi:type="dcterms:W3CDTF">2024-08-04T23:59:33Z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