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 id="2147483663" r:id="rId2"/>
    <p:sldMasterId id="2147483677" r:id="rId3"/>
  </p:sldMasterIdLst>
  <p:notesMasterIdLst>
    <p:notesMasterId r:id="rId42"/>
  </p:notesMasterIdLst>
  <p:sldIdLst>
    <p:sldId id="645" r:id="rId4"/>
    <p:sldId id="259" r:id="rId5"/>
    <p:sldId id="269" r:id="rId6"/>
    <p:sldId id="261" r:id="rId7"/>
    <p:sldId id="260" r:id="rId8"/>
    <p:sldId id="274" r:id="rId9"/>
    <p:sldId id="660" r:id="rId10"/>
    <p:sldId id="264" r:id="rId11"/>
    <p:sldId id="646" r:id="rId12"/>
    <p:sldId id="271" r:id="rId13"/>
    <p:sldId id="649" r:id="rId14"/>
    <p:sldId id="647" r:id="rId15"/>
    <p:sldId id="661" r:id="rId16"/>
    <p:sldId id="272" r:id="rId17"/>
    <p:sldId id="662" r:id="rId18"/>
    <p:sldId id="663" r:id="rId19"/>
    <p:sldId id="664" r:id="rId20"/>
    <p:sldId id="648" r:id="rId21"/>
    <p:sldId id="651" r:id="rId22"/>
    <p:sldId id="665" r:id="rId23"/>
    <p:sldId id="652" r:id="rId24"/>
    <p:sldId id="666" r:id="rId25"/>
    <p:sldId id="674" r:id="rId26"/>
    <p:sldId id="675" r:id="rId27"/>
    <p:sldId id="676" r:id="rId28"/>
    <p:sldId id="677" r:id="rId29"/>
    <p:sldId id="650" r:id="rId30"/>
    <p:sldId id="667" r:id="rId31"/>
    <p:sldId id="653" r:id="rId32"/>
    <p:sldId id="669" r:id="rId33"/>
    <p:sldId id="671" r:id="rId34"/>
    <p:sldId id="670" r:id="rId35"/>
    <p:sldId id="672" r:id="rId36"/>
    <p:sldId id="673" r:id="rId37"/>
    <p:sldId id="655" r:id="rId38"/>
    <p:sldId id="654" r:id="rId39"/>
    <p:sldId id="656" r:id="rId40"/>
    <p:sldId id="668" r:id="rId41"/>
  </p:sldIdLst>
  <p:sldSz cx="9144000" cy="5143500" type="screen16x9"/>
  <p:notesSz cx="6858000" cy="9144000"/>
  <p:embeddedFontLst>
    <p:embeddedFont>
      <p:font typeface="Fira Sans Extra Condensed Medium" panose="020B0604020202020204" charset="0"/>
      <p:regular r:id="rId43"/>
      <p:bold r:id="rId44"/>
      <p:italic r:id="rId45"/>
      <p:boldItalic r:id="rId46"/>
    </p:embeddedFont>
    <p:embeddedFont>
      <p:font typeface="Heebo" pitchFamily="2" charset="-79"/>
      <p:regular r:id="rId47"/>
      <p:bold r:id="rId48"/>
    </p:embeddedFont>
    <p:embeddedFont>
      <p:font typeface="Trebuchet MS" panose="020B0603020202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28">
          <p15:clr>
            <a:srgbClr val="9AA0A6"/>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eria Randolph" initials="VR" lastIdx="1" clrIdx="0">
    <p:extLst>
      <p:ext uri="{19B8F6BF-5375-455C-9EA6-DF929625EA0E}">
        <p15:presenceInfo xmlns:p15="http://schemas.microsoft.com/office/powerpoint/2012/main" userId="ce77f8f64b0d3e1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7A3"/>
    <a:srgbClr val="01BEBC"/>
    <a:srgbClr val="FFF6DD"/>
    <a:srgbClr val="FBDF74"/>
    <a:srgbClr val="EBFAFA"/>
    <a:srgbClr val="FFE7EA"/>
    <a:srgbClr val="FE2B45"/>
    <a:srgbClr val="007FFF"/>
    <a:srgbClr val="7CBACE"/>
    <a:srgbClr val="F2E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CB9616-1A10-1012-B843-0701520A5618}" v="16" dt="2024-10-15T20:16:27.108"/>
    <p1510:client id="{98FE0BD1-2B79-161D-6CCB-6E5CF90C73DE}" v="1" dt="2024-10-16T16:58:08.405"/>
    <p1510:client id="{ABE37FCA-9B5C-CDA0-71C1-926F5B84B9D2}" v="6" dt="2024-10-16T19:08:01.381"/>
  </p1510:revLst>
</p1510:revInfo>
</file>

<file path=ppt/tableStyles.xml><?xml version="1.0" encoding="utf-8"?>
<a:tblStyleLst xmlns:a="http://schemas.openxmlformats.org/drawingml/2006/main" def="{DEFC8B86-81C0-4F35-9B98-80BEE6C666D3}">
  <a:tblStyle styleId="{DEFC8B86-81C0-4F35-9B98-80BEE6C666D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828"/>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3.fntdata"/><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4.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7.fntdata"/><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2.fntdata"/><Relationship Id="rId52" Type="http://schemas.openxmlformats.org/officeDocument/2006/relationships/font" Target="fonts/font10.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48CA5E-8FA0-44E7-91C6-F4F1C675C29D}" type="doc">
      <dgm:prSet loTypeId="urn:microsoft.com/office/officeart/2005/8/layout/venn1" loCatId="relationship" qsTypeId="urn:microsoft.com/office/officeart/2005/8/quickstyle/simple1" qsCatId="simple" csTypeId="urn:microsoft.com/office/officeart/2005/8/colors/accent1_2" csCatId="accent1" phldr="1"/>
      <dgm:spPr/>
    </dgm:pt>
    <dgm:pt modelId="{E683BFCC-0AF1-4AF9-AF31-00952FFC22C5}">
      <dgm:prSet phldrT="[Texto]" custT="1"/>
      <dgm:spPr>
        <a:xfrm>
          <a:off x="1828799" y="50799"/>
          <a:ext cx="2438400" cy="2438400"/>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endParaRPr lang="es-CL" sz="1400" b="1">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595329A6-2152-4FC4-A0B2-5425706A8B15}" type="parTrans" cxnId="{A018403C-5431-4E28-BACC-53EAD57D4F7A}">
      <dgm:prSet/>
      <dgm:spPr/>
      <dgm:t>
        <a:bodyPr/>
        <a:lstStyle/>
        <a:p>
          <a:endParaRPr lang="es-CL"/>
        </a:p>
      </dgm:t>
    </dgm:pt>
    <dgm:pt modelId="{5896F70F-B49D-4357-AB3C-A03AB58DA811}" type="sibTrans" cxnId="{A018403C-5431-4E28-BACC-53EAD57D4F7A}">
      <dgm:prSet/>
      <dgm:spPr/>
      <dgm:t>
        <a:bodyPr/>
        <a:lstStyle/>
        <a:p>
          <a:endParaRPr lang="es-CL"/>
        </a:p>
      </dgm:t>
    </dgm:pt>
    <dgm:pt modelId="{B5F16356-D5FF-4379-9741-8E08EAB63579}">
      <dgm:prSet phldrT="[Texto]"/>
      <dgm:spPr>
        <a:xfrm>
          <a:off x="2708656" y="1574800"/>
          <a:ext cx="2438400" cy="2438400"/>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endParaRPr lang="es-CL">
            <a:solidFill>
              <a:srgbClr val="000000">
                <a:hueOff val="0"/>
                <a:satOff val="0"/>
                <a:lumOff val="0"/>
                <a:alphaOff val="0"/>
              </a:srgbClr>
            </a:solidFill>
            <a:latin typeface="Trebuchet MS" panose="020B0603020202020204" pitchFamily="34" charset="0"/>
            <a:ea typeface="+mn-ea"/>
            <a:cs typeface="+mn-cs"/>
          </a:endParaRPr>
        </a:p>
      </dgm:t>
    </dgm:pt>
    <dgm:pt modelId="{1A074B17-1E21-485C-B911-23FC666787B2}" type="parTrans" cxnId="{0B7B0297-E180-4F14-BC29-50E312443DC8}">
      <dgm:prSet/>
      <dgm:spPr/>
      <dgm:t>
        <a:bodyPr/>
        <a:lstStyle/>
        <a:p>
          <a:endParaRPr lang="es-CL"/>
        </a:p>
      </dgm:t>
    </dgm:pt>
    <dgm:pt modelId="{0809622B-A930-4EE7-85A5-0F5B6D0518E8}" type="sibTrans" cxnId="{0B7B0297-E180-4F14-BC29-50E312443DC8}">
      <dgm:prSet/>
      <dgm:spPr/>
      <dgm:t>
        <a:bodyPr/>
        <a:lstStyle/>
        <a:p>
          <a:endParaRPr lang="es-CL"/>
        </a:p>
      </dgm:t>
    </dgm:pt>
    <dgm:pt modelId="{2973CC49-A2D0-41A1-A668-39E20167EBAF}">
      <dgm:prSet phldrT="[Texto]" custT="1"/>
      <dgm:spPr>
        <a:xfrm>
          <a:off x="948943" y="1574800"/>
          <a:ext cx="2438400" cy="2438400"/>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endParaRPr lang="es-CL" sz="1400" b="1">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19854F22-6DF8-4026-AEDE-606A0F5DE47B}" type="parTrans" cxnId="{BD6D1161-7E1E-40E6-9811-B58F6103F576}">
      <dgm:prSet/>
      <dgm:spPr/>
      <dgm:t>
        <a:bodyPr/>
        <a:lstStyle/>
        <a:p>
          <a:endParaRPr lang="es-CL"/>
        </a:p>
      </dgm:t>
    </dgm:pt>
    <dgm:pt modelId="{58EA9131-5062-4FDC-AFCD-E266E32E3A61}" type="sibTrans" cxnId="{BD6D1161-7E1E-40E6-9811-B58F6103F576}">
      <dgm:prSet/>
      <dgm:spPr/>
      <dgm:t>
        <a:bodyPr/>
        <a:lstStyle/>
        <a:p>
          <a:endParaRPr lang="es-CL"/>
        </a:p>
      </dgm:t>
    </dgm:pt>
    <dgm:pt modelId="{054967DE-0BD5-4230-BFB1-0BAEDED9F19B}" type="pres">
      <dgm:prSet presAssocID="{F548CA5E-8FA0-44E7-91C6-F4F1C675C29D}" presName="compositeShape" presStyleCnt="0">
        <dgm:presLayoutVars>
          <dgm:chMax val="7"/>
          <dgm:dir/>
          <dgm:resizeHandles val="exact"/>
        </dgm:presLayoutVars>
      </dgm:prSet>
      <dgm:spPr/>
    </dgm:pt>
    <dgm:pt modelId="{E86EDF69-6512-4629-B09C-19DA7D0D16D5}" type="pres">
      <dgm:prSet presAssocID="{E683BFCC-0AF1-4AF9-AF31-00952FFC22C5}" presName="circ1" presStyleLbl="vennNode1" presStyleIdx="0" presStyleCnt="3"/>
      <dgm:spPr/>
    </dgm:pt>
    <dgm:pt modelId="{156801BA-A46C-4956-93B0-358B42B9D62F}" type="pres">
      <dgm:prSet presAssocID="{E683BFCC-0AF1-4AF9-AF31-00952FFC22C5}" presName="circ1Tx" presStyleLbl="revTx" presStyleIdx="0" presStyleCnt="0">
        <dgm:presLayoutVars>
          <dgm:chMax val="0"/>
          <dgm:chPref val="0"/>
          <dgm:bulletEnabled val="1"/>
        </dgm:presLayoutVars>
      </dgm:prSet>
      <dgm:spPr/>
    </dgm:pt>
    <dgm:pt modelId="{0FD2BC5A-DB16-4D46-90AF-2E07A7AE7F04}" type="pres">
      <dgm:prSet presAssocID="{B5F16356-D5FF-4379-9741-8E08EAB63579}" presName="circ2" presStyleLbl="vennNode1" presStyleIdx="1" presStyleCnt="3"/>
      <dgm:spPr/>
    </dgm:pt>
    <dgm:pt modelId="{8DDDE337-9165-417A-AC9B-B63FF3FA9211}" type="pres">
      <dgm:prSet presAssocID="{B5F16356-D5FF-4379-9741-8E08EAB63579}" presName="circ2Tx" presStyleLbl="revTx" presStyleIdx="0" presStyleCnt="0">
        <dgm:presLayoutVars>
          <dgm:chMax val="0"/>
          <dgm:chPref val="0"/>
          <dgm:bulletEnabled val="1"/>
        </dgm:presLayoutVars>
      </dgm:prSet>
      <dgm:spPr/>
    </dgm:pt>
    <dgm:pt modelId="{908AFFE7-4F8A-4E85-A9CD-B319B2392FCD}" type="pres">
      <dgm:prSet presAssocID="{2973CC49-A2D0-41A1-A668-39E20167EBAF}" presName="circ3" presStyleLbl="vennNode1" presStyleIdx="2" presStyleCnt="3"/>
      <dgm:spPr/>
    </dgm:pt>
    <dgm:pt modelId="{EF451902-B83A-4D54-A546-DE483867D81E}" type="pres">
      <dgm:prSet presAssocID="{2973CC49-A2D0-41A1-A668-39E20167EBAF}" presName="circ3Tx" presStyleLbl="revTx" presStyleIdx="0" presStyleCnt="0">
        <dgm:presLayoutVars>
          <dgm:chMax val="0"/>
          <dgm:chPref val="0"/>
          <dgm:bulletEnabled val="1"/>
        </dgm:presLayoutVars>
      </dgm:prSet>
      <dgm:spPr/>
    </dgm:pt>
  </dgm:ptLst>
  <dgm:cxnLst>
    <dgm:cxn modelId="{69A2F70D-DFE5-4E7D-B717-032FA4CB0CEC}" type="presOf" srcId="{E683BFCC-0AF1-4AF9-AF31-00952FFC22C5}" destId="{156801BA-A46C-4956-93B0-358B42B9D62F}" srcOrd="1" destOrd="0" presId="urn:microsoft.com/office/officeart/2005/8/layout/venn1"/>
    <dgm:cxn modelId="{AE163221-72A4-44CD-90F0-0365D28FF5AE}" type="presOf" srcId="{B5F16356-D5FF-4379-9741-8E08EAB63579}" destId="{8DDDE337-9165-417A-AC9B-B63FF3FA9211}" srcOrd="1" destOrd="0" presId="urn:microsoft.com/office/officeart/2005/8/layout/venn1"/>
    <dgm:cxn modelId="{A018403C-5431-4E28-BACC-53EAD57D4F7A}" srcId="{F548CA5E-8FA0-44E7-91C6-F4F1C675C29D}" destId="{E683BFCC-0AF1-4AF9-AF31-00952FFC22C5}" srcOrd="0" destOrd="0" parTransId="{595329A6-2152-4FC4-A0B2-5425706A8B15}" sibTransId="{5896F70F-B49D-4357-AB3C-A03AB58DA811}"/>
    <dgm:cxn modelId="{7D1F955F-BD62-489E-91C2-708C376BC264}" type="presOf" srcId="{2973CC49-A2D0-41A1-A668-39E20167EBAF}" destId="{EF451902-B83A-4D54-A546-DE483867D81E}" srcOrd="1" destOrd="0" presId="urn:microsoft.com/office/officeart/2005/8/layout/venn1"/>
    <dgm:cxn modelId="{BD6D1161-7E1E-40E6-9811-B58F6103F576}" srcId="{F548CA5E-8FA0-44E7-91C6-F4F1C675C29D}" destId="{2973CC49-A2D0-41A1-A668-39E20167EBAF}" srcOrd="2" destOrd="0" parTransId="{19854F22-6DF8-4026-AEDE-606A0F5DE47B}" sibTransId="{58EA9131-5062-4FDC-AFCD-E266E32E3A61}"/>
    <dgm:cxn modelId="{76EEE36F-3E43-4DC6-8843-BE8B43D2EABA}" type="presOf" srcId="{E683BFCC-0AF1-4AF9-AF31-00952FFC22C5}" destId="{E86EDF69-6512-4629-B09C-19DA7D0D16D5}" srcOrd="0" destOrd="0" presId="urn:microsoft.com/office/officeart/2005/8/layout/venn1"/>
    <dgm:cxn modelId="{D04C7389-B481-4A7C-A5FE-A1A53B3B4F91}" type="presOf" srcId="{2973CC49-A2D0-41A1-A668-39E20167EBAF}" destId="{908AFFE7-4F8A-4E85-A9CD-B319B2392FCD}" srcOrd="0" destOrd="0" presId="urn:microsoft.com/office/officeart/2005/8/layout/venn1"/>
    <dgm:cxn modelId="{93F5EB95-19B7-4103-8B80-AB1B9C9C2159}" type="presOf" srcId="{B5F16356-D5FF-4379-9741-8E08EAB63579}" destId="{0FD2BC5A-DB16-4D46-90AF-2E07A7AE7F04}" srcOrd="0" destOrd="0" presId="urn:microsoft.com/office/officeart/2005/8/layout/venn1"/>
    <dgm:cxn modelId="{0B7B0297-E180-4F14-BC29-50E312443DC8}" srcId="{F548CA5E-8FA0-44E7-91C6-F4F1C675C29D}" destId="{B5F16356-D5FF-4379-9741-8E08EAB63579}" srcOrd="1" destOrd="0" parTransId="{1A074B17-1E21-485C-B911-23FC666787B2}" sibTransId="{0809622B-A930-4EE7-85A5-0F5B6D0518E8}"/>
    <dgm:cxn modelId="{F688C9D7-7310-40DC-9662-DFC0E0E1FF68}" type="presOf" srcId="{F548CA5E-8FA0-44E7-91C6-F4F1C675C29D}" destId="{054967DE-0BD5-4230-BFB1-0BAEDED9F19B}" srcOrd="0" destOrd="0" presId="urn:microsoft.com/office/officeart/2005/8/layout/venn1"/>
    <dgm:cxn modelId="{C7A2802A-E34C-4645-A8DD-708170574B6E}" type="presParOf" srcId="{054967DE-0BD5-4230-BFB1-0BAEDED9F19B}" destId="{E86EDF69-6512-4629-B09C-19DA7D0D16D5}" srcOrd="0" destOrd="0" presId="urn:microsoft.com/office/officeart/2005/8/layout/venn1"/>
    <dgm:cxn modelId="{6E47EEAF-FE50-41F7-8025-9C574FBD6029}" type="presParOf" srcId="{054967DE-0BD5-4230-BFB1-0BAEDED9F19B}" destId="{156801BA-A46C-4956-93B0-358B42B9D62F}" srcOrd="1" destOrd="0" presId="urn:microsoft.com/office/officeart/2005/8/layout/venn1"/>
    <dgm:cxn modelId="{4150F464-B43C-47ED-8E6A-A142D543FDFE}" type="presParOf" srcId="{054967DE-0BD5-4230-BFB1-0BAEDED9F19B}" destId="{0FD2BC5A-DB16-4D46-90AF-2E07A7AE7F04}" srcOrd="2" destOrd="0" presId="urn:microsoft.com/office/officeart/2005/8/layout/venn1"/>
    <dgm:cxn modelId="{8D7149C3-9E00-4F0E-A68E-809424FC2829}" type="presParOf" srcId="{054967DE-0BD5-4230-BFB1-0BAEDED9F19B}" destId="{8DDDE337-9165-417A-AC9B-B63FF3FA9211}" srcOrd="3" destOrd="0" presId="urn:microsoft.com/office/officeart/2005/8/layout/venn1"/>
    <dgm:cxn modelId="{5AB5654D-8BBB-474A-907B-84BF60CC5145}" type="presParOf" srcId="{054967DE-0BD5-4230-BFB1-0BAEDED9F19B}" destId="{908AFFE7-4F8A-4E85-A9CD-B319B2392FCD}" srcOrd="4" destOrd="0" presId="urn:microsoft.com/office/officeart/2005/8/layout/venn1"/>
    <dgm:cxn modelId="{EBA1BBFF-FE74-4F46-A7EA-AF198A90EF66}" type="presParOf" srcId="{054967DE-0BD5-4230-BFB1-0BAEDED9F19B}" destId="{EF451902-B83A-4D54-A546-DE483867D81E}"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EDF69-6512-4629-B09C-19DA7D0D16D5}">
      <dsp:nvSpPr>
        <dsp:cNvPr id="0" name=""/>
        <dsp:cNvSpPr/>
      </dsp:nvSpPr>
      <dsp:spPr>
        <a:xfrm>
          <a:off x="1689131" y="42420"/>
          <a:ext cx="2036169" cy="2036169"/>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CL" sz="1400" b="1" kern="120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2179293" y="532935"/>
        <a:ext cx="1055844" cy="647904"/>
      </dsp:txXfrm>
    </dsp:sp>
    <dsp:sp modelId="{0FD2BC5A-DB16-4D46-90AF-2E07A7AE7F04}">
      <dsp:nvSpPr>
        <dsp:cNvPr id="0" name=""/>
        <dsp:cNvSpPr/>
      </dsp:nvSpPr>
      <dsp:spPr>
        <a:xfrm>
          <a:off x="2423849" y="1315025"/>
          <a:ext cx="2036169" cy="2036169"/>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endParaRPr lang="es-CL" sz="5900" kern="1200">
            <a:solidFill>
              <a:srgbClr val="000000">
                <a:hueOff val="0"/>
                <a:satOff val="0"/>
                <a:lumOff val="0"/>
                <a:alphaOff val="0"/>
              </a:srgbClr>
            </a:solidFill>
            <a:latin typeface="Trebuchet MS" panose="020B0603020202020204" pitchFamily="34" charset="0"/>
            <a:ea typeface="+mn-ea"/>
            <a:cs typeface="+mn-cs"/>
          </a:endParaRPr>
        </a:p>
      </dsp:txBody>
      <dsp:txXfrm>
        <a:off x="3225491" y="2005040"/>
        <a:ext cx="863873" cy="791884"/>
      </dsp:txXfrm>
    </dsp:sp>
    <dsp:sp modelId="{908AFFE7-4F8A-4E85-A9CD-B319B2392FCD}">
      <dsp:nvSpPr>
        <dsp:cNvPr id="0" name=""/>
        <dsp:cNvSpPr/>
      </dsp:nvSpPr>
      <dsp:spPr>
        <a:xfrm>
          <a:off x="954413" y="1315025"/>
          <a:ext cx="2036169" cy="2036169"/>
        </a:xfrm>
        <a:prstGeom prst="ellipse">
          <a:avLst/>
        </a:prstGeom>
        <a:solidFill>
          <a:srgbClr val="4472C4">
            <a:alpha val="50000"/>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s-CL" sz="1400" b="1" kern="120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325067" y="2005040"/>
        <a:ext cx="863873" cy="79188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948f2327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948f2327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i="1"/>
          </a:p>
        </p:txBody>
      </p:sp>
    </p:spTree>
    <p:extLst>
      <p:ext uri="{BB962C8B-B14F-4D97-AF65-F5344CB8AC3E}">
        <p14:creationId xmlns:p14="http://schemas.microsoft.com/office/powerpoint/2010/main" val="2424187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907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3291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2EE3E079-DAAF-81F2-4C78-64CCFADABB4F}"/>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1F08BAE6-41F0-1B07-D886-68F524C3D50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1F5E8221-B551-CFF5-9A3D-E783BDDD35C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Ejemplo de noticia en el mercurio.</a:t>
            </a:r>
            <a:endParaRPr/>
          </a:p>
        </p:txBody>
      </p:sp>
    </p:spTree>
    <p:extLst>
      <p:ext uri="{BB962C8B-B14F-4D97-AF65-F5344CB8AC3E}">
        <p14:creationId xmlns:p14="http://schemas.microsoft.com/office/powerpoint/2010/main" val="2547749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4" name="Google Shape;704;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a:extLst>
            <a:ext uri="{FF2B5EF4-FFF2-40B4-BE49-F238E27FC236}">
              <a16:creationId xmlns:a16="http://schemas.microsoft.com/office/drawing/2014/main" id="{ABA9C213-7FD0-7C22-3F5A-1B84D6272022}"/>
            </a:ext>
          </a:extLst>
        </p:cNvPr>
        <p:cNvGrpSpPr/>
        <p:nvPr/>
      </p:nvGrpSpPr>
      <p:grpSpPr>
        <a:xfrm>
          <a:off x="0" y="0"/>
          <a:ext cx="0" cy="0"/>
          <a:chOff x="0" y="0"/>
          <a:chExt cx="0" cy="0"/>
        </a:xfrm>
      </p:grpSpPr>
      <p:sp>
        <p:nvSpPr>
          <p:cNvPr id="703" name="Google Shape;703;g54dda1946d_4_2730:notes">
            <a:extLst>
              <a:ext uri="{FF2B5EF4-FFF2-40B4-BE49-F238E27FC236}">
                <a16:creationId xmlns:a16="http://schemas.microsoft.com/office/drawing/2014/main" id="{00845AF6-2409-A7FD-990B-472FC0B6C7B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4" name="Google Shape;704;g54dda1946d_4_2730:notes">
            <a:extLst>
              <a:ext uri="{FF2B5EF4-FFF2-40B4-BE49-F238E27FC236}">
                <a16:creationId xmlns:a16="http://schemas.microsoft.com/office/drawing/2014/main" id="{6657FC18-2A2C-2868-C78C-B4BA12E8960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Ahondar en las siguientes dos diapositivas en el ciclo de investigación (ideal que se realice en el aula) y los modos de razonamiento estadístico. El ciclo de interrogación tiene que ver con preguntas que suelen acompañar a la resolución de problemas estadísticos para generar problemas, buscar e interpretar información, criticar y juzgar los resultados y contrastarlos con las hipótesis, etc. Por su parte las actitudes, con actitudes personales básicas para abordar un problema estadístico: escepticismo, curiosidad, mentalidad abierta, perseverancia, espíritu crítico, etc. </a:t>
            </a:r>
            <a:endParaRPr/>
          </a:p>
        </p:txBody>
      </p:sp>
    </p:spTree>
    <p:extLst>
      <p:ext uri="{BB962C8B-B14F-4D97-AF65-F5344CB8AC3E}">
        <p14:creationId xmlns:p14="http://schemas.microsoft.com/office/powerpoint/2010/main" val="3646084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a:extLst>
            <a:ext uri="{FF2B5EF4-FFF2-40B4-BE49-F238E27FC236}">
              <a16:creationId xmlns:a16="http://schemas.microsoft.com/office/drawing/2014/main" id="{687EBF2B-F0F7-AA5B-2332-F1B501687BB9}"/>
            </a:ext>
          </a:extLst>
        </p:cNvPr>
        <p:cNvGrpSpPr/>
        <p:nvPr/>
      </p:nvGrpSpPr>
      <p:grpSpPr>
        <a:xfrm>
          <a:off x="0" y="0"/>
          <a:ext cx="0" cy="0"/>
          <a:chOff x="0" y="0"/>
          <a:chExt cx="0" cy="0"/>
        </a:xfrm>
      </p:grpSpPr>
      <p:sp>
        <p:nvSpPr>
          <p:cNvPr id="703" name="Google Shape;703;g54dda1946d_4_2730:notes">
            <a:extLst>
              <a:ext uri="{FF2B5EF4-FFF2-40B4-BE49-F238E27FC236}">
                <a16:creationId xmlns:a16="http://schemas.microsoft.com/office/drawing/2014/main" id="{998F32C3-C40F-FCA0-C1FE-A9C98AF9A1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4" name="Google Shape;704;g54dda1946d_4_2730:notes">
            <a:extLst>
              <a:ext uri="{FF2B5EF4-FFF2-40B4-BE49-F238E27FC236}">
                <a16:creationId xmlns:a16="http://schemas.microsoft.com/office/drawing/2014/main" id="{A7EEACAB-EEA1-BBB5-A7E0-8388F33D7AE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8278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a:extLst>
            <a:ext uri="{FF2B5EF4-FFF2-40B4-BE49-F238E27FC236}">
              <a16:creationId xmlns:a16="http://schemas.microsoft.com/office/drawing/2014/main" id="{A60C3CB1-DD6C-513C-60C5-1DC4CDD5F33B}"/>
            </a:ext>
          </a:extLst>
        </p:cNvPr>
        <p:cNvGrpSpPr/>
        <p:nvPr/>
      </p:nvGrpSpPr>
      <p:grpSpPr>
        <a:xfrm>
          <a:off x="0" y="0"/>
          <a:ext cx="0" cy="0"/>
          <a:chOff x="0" y="0"/>
          <a:chExt cx="0" cy="0"/>
        </a:xfrm>
      </p:grpSpPr>
      <p:sp>
        <p:nvSpPr>
          <p:cNvPr id="703" name="Google Shape;703;g54dda1946d_4_2730:notes">
            <a:extLst>
              <a:ext uri="{FF2B5EF4-FFF2-40B4-BE49-F238E27FC236}">
                <a16:creationId xmlns:a16="http://schemas.microsoft.com/office/drawing/2014/main" id="{FB169FAC-A636-576F-ED3F-714A96AD3F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4" name="Google Shape;704;g54dda1946d_4_2730:notes">
            <a:extLst>
              <a:ext uri="{FF2B5EF4-FFF2-40B4-BE49-F238E27FC236}">
                <a16:creationId xmlns:a16="http://schemas.microsoft.com/office/drawing/2014/main" id="{D834B561-1268-DF05-0E27-AAFCE1A203F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6930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9543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779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a:extLst>
            <a:ext uri="{FF2B5EF4-FFF2-40B4-BE49-F238E27FC236}">
              <a16:creationId xmlns:a16="http://schemas.microsoft.com/office/drawing/2014/main" id="{2A4AECA2-6E84-B1C3-9548-4F2813848E54}"/>
            </a:ext>
          </a:extLst>
        </p:cNvPr>
        <p:cNvGrpSpPr/>
        <p:nvPr/>
      </p:nvGrpSpPr>
      <p:grpSpPr>
        <a:xfrm>
          <a:off x="0" y="0"/>
          <a:ext cx="0" cy="0"/>
          <a:chOff x="0" y="0"/>
          <a:chExt cx="0" cy="0"/>
        </a:xfrm>
      </p:grpSpPr>
      <p:sp>
        <p:nvSpPr>
          <p:cNvPr id="644" name="Google Shape;644;g54dda1946d_6_370:notes">
            <a:extLst>
              <a:ext uri="{FF2B5EF4-FFF2-40B4-BE49-F238E27FC236}">
                <a16:creationId xmlns:a16="http://schemas.microsoft.com/office/drawing/2014/main" id="{2C5624BB-DF43-FD58-2654-FE748BBD501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54dda1946d_6_370:notes">
            <a:extLst>
              <a:ext uri="{FF2B5EF4-FFF2-40B4-BE49-F238E27FC236}">
                <a16:creationId xmlns:a16="http://schemas.microsoft.com/office/drawing/2014/main" id="{00C932C9-F1F8-B27E-EAFE-36E21C655B1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750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Primero socializar respuestas de los estudiantes para luego pasar a revisar distintas estrategias.</a:t>
            </a:r>
            <a:endParaRPr/>
          </a:p>
        </p:txBody>
      </p:sp>
    </p:spTree>
    <p:extLst>
      <p:ext uri="{BB962C8B-B14F-4D97-AF65-F5344CB8AC3E}">
        <p14:creationId xmlns:p14="http://schemas.microsoft.com/office/powerpoint/2010/main" val="34377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F97F9918-CCC7-8D7D-4E52-0AB974F20AE5}"/>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07A62E11-7CF8-82D0-124E-DEB45CC9FB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0EB55A94-BE60-3EF3-AD6E-ABD91586964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5743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ED67044B-FA87-4440-C34A-497B90B32E47}"/>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9E449FB2-43F2-4EB3-ACA1-2F46897A32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04BC5E68-85BA-2925-CD45-632576D6526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1273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BC2B78BF-2BFC-86C8-D37A-48DF393C3893}"/>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338EC80B-07FF-19D7-9F1B-81D1FA5CA56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2D7341A0-5D6C-11C2-4000-895BB3150C9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70713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5F1844A4-5C11-67BB-49F6-3B90160F24B8}"/>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7E64D9B8-CF16-4831-7ED9-1AFEE2AE25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4B4D60DF-46FA-1540-D865-28CE470A2F2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6485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8A7353B6-21D7-C3F0-D98B-AF1873207E8D}"/>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7E72A9D1-240A-ED9E-9FFC-2A43172A6E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12432C0E-4C32-9133-F524-99267C80F4D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23018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El problema motiva a pasar de las medidas de tendencia central a indicadores como la desviación media y estándar. En este ejemplo, las desviaciones medias también son iguales, pero la desviación estándar no. Por tanto, es un indicador de la dispersión de las notas obtenidas que ayuda a entender la variabilidad de las notas obtenidas respecto al promedio.</a:t>
            </a:r>
            <a:endParaRPr/>
          </a:p>
        </p:txBody>
      </p:sp>
    </p:spTree>
    <p:extLst>
      <p:ext uri="{BB962C8B-B14F-4D97-AF65-F5344CB8AC3E}">
        <p14:creationId xmlns:p14="http://schemas.microsoft.com/office/powerpoint/2010/main" val="281817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a:extLst>
            <a:ext uri="{FF2B5EF4-FFF2-40B4-BE49-F238E27FC236}">
              <a16:creationId xmlns:a16="http://schemas.microsoft.com/office/drawing/2014/main" id="{7446746E-97A9-5D18-F6D9-7739514E178B}"/>
            </a:ext>
          </a:extLst>
        </p:cNvPr>
        <p:cNvGrpSpPr/>
        <p:nvPr/>
      </p:nvGrpSpPr>
      <p:grpSpPr>
        <a:xfrm>
          <a:off x="0" y="0"/>
          <a:ext cx="0" cy="0"/>
          <a:chOff x="0" y="0"/>
          <a:chExt cx="0" cy="0"/>
        </a:xfrm>
      </p:grpSpPr>
      <p:sp>
        <p:nvSpPr>
          <p:cNvPr id="644" name="Google Shape;644;g54dda1946d_6_370:notes">
            <a:extLst>
              <a:ext uri="{FF2B5EF4-FFF2-40B4-BE49-F238E27FC236}">
                <a16:creationId xmlns:a16="http://schemas.microsoft.com/office/drawing/2014/main" id="{A96C5AD9-092E-5CCB-92DA-721568FA19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54dda1946d_6_370:notes">
            <a:extLst>
              <a:ext uri="{FF2B5EF4-FFF2-40B4-BE49-F238E27FC236}">
                <a16:creationId xmlns:a16="http://schemas.microsoft.com/office/drawing/2014/main" id="{CA6DEF73-EDEA-8814-7459-44F9ACE21F6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07706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MX" sz="1100" b="0" i="0" u="none" strike="noStrike" baseline="0">
                <a:solidFill>
                  <a:srgbClr val="57585A"/>
                </a:solidFill>
                <a:latin typeface="Calibri" panose="020F0502020204030204" pitchFamily="34" charset="0"/>
              </a:rPr>
              <a:t>Atención al título y colores elegidos.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MX" sz="1100" b="0" i="0" u="none" strike="noStrike" baseline="0">
                <a:solidFill>
                  <a:srgbClr val="57585A"/>
                </a:solidFill>
                <a:latin typeface="Calibri" panose="020F0502020204030204" pitchFamily="34" charset="0"/>
              </a:rPr>
              <a:t>El </a:t>
            </a:r>
            <a:r>
              <a:rPr lang="es-MX" sz="1100" b="1" i="0" u="none" strike="noStrike" baseline="0">
                <a:solidFill>
                  <a:srgbClr val="57585A"/>
                </a:solidFill>
                <a:latin typeface="Calibri" panose="020F0502020204030204" pitchFamily="34" charset="0"/>
              </a:rPr>
              <a:t>truncamiento del eje vertical</a:t>
            </a:r>
            <a:r>
              <a:rPr lang="es-MX" sz="1100" b="0" i="0" u="none" strike="noStrike" baseline="0">
                <a:solidFill>
                  <a:srgbClr val="57585A"/>
                </a:solidFill>
                <a:latin typeface="Calibri" panose="020F0502020204030204" pitchFamily="34" charset="0"/>
              </a:rPr>
              <a:t>, con el objetivo de destacar las diferencias entre las categorías, debe ser informado y no afectar la veracidad de la información o distorsionar su interpretación. En este caso se pueden usar barras de altura proporcional a los datos, o indicar el valor de la diferencia entre las categorías. </a:t>
            </a:r>
            <a:endParaRPr lang="es-MX"/>
          </a:p>
          <a:p>
            <a:pPr marL="0" lvl="0" indent="0" algn="l" rtl="0">
              <a:spcBef>
                <a:spcPts val="0"/>
              </a:spcBef>
              <a:spcAft>
                <a:spcPts val="0"/>
              </a:spcAft>
              <a:buNone/>
            </a:pPr>
            <a:endParaRPr/>
          </a:p>
        </p:txBody>
      </p:sp>
    </p:spTree>
    <p:extLst>
      <p:ext uri="{BB962C8B-B14F-4D97-AF65-F5344CB8AC3E}">
        <p14:creationId xmlns:p14="http://schemas.microsoft.com/office/powerpoint/2010/main" val="1852947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54dda1946d_6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54dda1946d_6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5DB43B5A-346F-272D-EC4E-A8C7009ED4FC}"/>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DAB18FF5-B965-154B-B350-5CBF567DF82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2347772A-F7D2-B880-91AF-629B71C5109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MX" sz="1100" b="0" i="0" u="none" strike="noStrike" baseline="0">
                <a:solidFill>
                  <a:srgbClr val="57585A"/>
                </a:solidFill>
                <a:latin typeface="Calibri" panose="020F0502020204030204" pitchFamily="34" charset="0"/>
              </a:rPr>
              <a:t>Es recomendable usar </a:t>
            </a:r>
            <a:r>
              <a:rPr lang="es-MX" sz="1100" b="1" i="0" u="none" strike="noStrike" baseline="0">
                <a:solidFill>
                  <a:srgbClr val="57585A"/>
                </a:solidFill>
                <a:latin typeface="Calibri" panose="020F0502020204030204" pitchFamily="34" charset="0"/>
              </a:rPr>
              <a:t>categorías correspondientes a un mismo rango de tiempo</a:t>
            </a:r>
            <a:r>
              <a:rPr lang="es-MX" sz="1100" b="0" i="0" u="none" strike="noStrike" baseline="0">
                <a:solidFill>
                  <a:srgbClr val="57585A"/>
                </a:solidFill>
                <a:latin typeface="Calibri" panose="020F0502020204030204" pitchFamily="34" charset="0"/>
              </a:rPr>
              <a:t>, ya que en la tercera barra el rango es bianual y en las demás es anual, lo que genera una distorsión en la tendencia que se observa, por lo que se debería usar una columna por categoría. </a:t>
            </a:r>
            <a:endParaRPr lang="es-MX"/>
          </a:p>
          <a:p>
            <a:pPr marL="0" lvl="0" indent="0" algn="l" rtl="0">
              <a:spcBef>
                <a:spcPts val="0"/>
              </a:spcBef>
              <a:spcAft>
                <a:spcPts val="0"/>
              </a:spcAft>
              <a:buNone/>
            </a:pPr>
            <a:endParaRPr/>
          </a:p>
        </p:txBody>
      </p:sp>
    </p:spTree>
    <p:extLst>
      <p:ext uri="{BB962C8B-B14F-4D97-AF65-F5344CB8AC3E}">
        <p14:creationId xmlns:p14="http://schemas.microsoft.com/office/powerpoint/2010/main" val="8713475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DA7DBC32-87DF-40F5-97EA-52F2A6FD64A8}"/>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4794AE68-7697-1B8C-0848-BC08AD632A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FE34B913-FF79-48F7-6FC8-E015D68DDF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MX" sz="1100" b="0" i="0" u="none" strike="noStrike" baseline="0">
                <a:solidFill>
                  <a:srgbClr val="57585A"/>
                </a:solidFill>
                <a:latin typeface="Calibri" panose="020F0502020204030204" pitchFamily="34" charset="0"/>
              </a:rPr>
              <a:t>En un gráfico debe haber proporcionalidad de los elementos empleados para representar los datos. En este gráfico las barras horizontales para </a:t>
            </a:r>
            <a:r>
              <a:rPr lang="es-MX" sz="1100" b="1" i="0" u="none" strike="noStrike" baseline="0">
                <a:solidFill>
                  <a:srgbClr val="57585A"/>
                </a:solidFill>
                <a:latin typeface="Calibri" panose="020F0502020204030204" pitchFamily="34" charset="0"/>
              </a:rPr>
              <a:t>representar los datos deberían ser proporcionales</a:t>
            </a:r>
            <a:r>
              <a:rPr lang="es-MX" sz="1100" b="0" i="0" u="none" strike="noStrike" baseline="0">
                <a:solidFill>
                  <a:srgbClr val="57585A"/>
                </a:solidFill>
                <a:latin typeface="Calibri" panose="020F0502020204030204" pitchFamily="34" charset="0"/>
              </a:rPr>
              <a:t>. </a:t>
            </a:r>
            <a:endParaRPr lang="es-MX"/>
          </a:p>
          <a:p>
            <a:pPr marL="0" lvl="0" indent="0" algn="l" rtl="0">
              <a:spcBef>
                <a:spcPts val="0"/>
              </a:spcBef>
              <a:spcAft>
                <a:spcPts val="0"/>
              </a:spcAft>
              <a:buNone/>
            </a:pPr>
            <a:endParaRPr/>
          </a:p>
        </p:txBody>
      </p:sp>
    </p:spTree>
    <p:extLst>
      <p:ext uri="{BB962C8B-B14F-4D97-AF65-F5344CB8AC3E}">
        <p14:creationId xmlns:p14="http://schemas.microsoft.com/office/powerpoint/2010/main" val="703864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0BFA8554-0A29-50CF-B468-72F4A0259E6C}"/>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9761ED5E-B5DC-0C83-C58A-29D4C398834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6F6F2158-FF13-D9E3-77A0-9B0B5ACC35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100" b="0" i="0" u="none" strike="noStrike" baseline="0">
                <a:solidFill>
                  <a:srgbClr val="57585A"/>
                </a:solidFill>
                <a:latin typeface="Calibri" panose="020F0502020204030204" pitchFamily="34" charset="0"/>
              </a:rPr>
              <a:t>En un pictograma se debe considerar que tanto </a:t>
            </a:r>
            <a:r>
              <a:rPr lang="es-MX" sz="1100" b="1" i="0" u="none" strike="noStrike" baseline="0">
                <a:solidFill>
                  <a:srgbClr val="57585A"/>
                </a:solidFill>
                <a:latin typeface="Calibri" panose="020F0502020204030204" pitchFamily="34" charset="0"/>
              </a:rPr>
              <a:t>la altura, el área de la figura o la cantidad de las figuras de igual tamaño </a:t>
            </a:r>
            <a:r>
              <a:rPr lang="es-MX" sz="1100" b="0" i="0" u="none" strike="noStrike" baseline="0">
                <a:solidFill>
                  <a:srgbClr val="57585A"/>
                </a:solidFill>
                <a:latin typeface="Calibri" panose="020F0502020204030204" pitchFamily="34" charset="0"/>
              </a:rPr>
              <a:t>pueden ser usadas para representar la información. En este gráfico el </a:t>
            </a:r>
            <a:r>
              <a:rPr lang="es-MX" sz="1100" b="1" i="0" u="none" strike="noStrike" baseline="0">
                <a:solidFill>
                  <a:srgbClr val="57585A"/>
                </a:solidFill>
                <a:latin typeface="Calibri" panose="020F0502020204030204" pitchFamily="34" charset="0"/>
              </a:rPr>
              <a:t>área de los círculos usados para representar la </a:t>
            </a:r>
            <a:r>
              <a:rPr lang="es-MX" sz="1100" b="1" i="1" u="none" strike="noStrike" baseline="0">
                <a:solidFill>
                  <a:srgbClr val="57585A"/>
                </a:solidFill>
                <a:latin typeface="Calibri" panose="020F0502020204030204" pitchFamily="34" charset="0"/>
              </a:rPr>
              <a:t>dotación policial </a:t>
            </a:r>
            <a:r>
              <a:rPr lang="es-MX" sz="1100" b="1" i="0" u="none" strike="noStrike" baseline="0">
                <a:solidFill>
                  <a:srgbClr val="57585A"/>
                </a:solidFill>
                <a:latin typeface="Calibri" panose="020F0502020204030204" pitchFamily="34" charset="0"/>
              </a:rPr>
              <a:t>debería ser proporcional a los datos</a:t>
            </a:r>
            <a:r>
              <a:rPr lang="es-MX" sz="1100" b="0" i="0" u="none" strike="noStrike" baseline="0">
                <a:solidFill>
                  <a:srgbClr val="57585A"/>
                </a:solidFill>
                <a:latin typeface="Calibri" panose="020F0502020204030204" pitchFamily="34" charset="0"/>
              </a:rPr>
              <a:t>, y las figuras utilizadas para representar al </a:t>
            </a:r>
            <a:r>
              <a:rPr lang="es-MX" sz="1100" b="1" i="1" u="none" strike="noStrike" baseline="0">
                <a:solidFill>
                  <a:srgbClr val="57585A"/>
                </a:solidFill>
                <a:latin typeface="Calibri" panose="020F0502020204030204" pitchFamily="34" charset="0"/>
              </a:rPr>
              <a:t>equipo para indagar delitos</a:t>
            </a:r>
            <a:r>
              <a:rPr lang="es-MX" sz="1100" b="1" i="0" u="none" strike="noStrike" baseline="0">
                <a:solidFill>
                  <a:srgbClr val="57585A"/>
                </a:solidFill>
                <a:latin typeface="Calibri" panose="020F0502020204030204" pitchFamily="34" charset="0"/>
              </a:rPr>
              <a:t>, de igual tamaño. </a:t>
            </a:r>
            <a:endParaRPr lang="es-MX" b="1"/>
          </a:p>
          <a:p>
            <a:pPr marL="0" lvl="0" indent="0" algn="l" rtl="0">
              <a:spcBef>
                <a:spcPts val="0"/>
              </a:spcBef>
              <a:spcAft>
                <a:spcPts val="0"/>
              </a:spcAft>
              <a:buNone/>
            </a:pPr>
            <a:endParaRPr/>
          </a:p>
        </p:txBody>
      </p:sp>
    </p:spTree>
    <p:extLst>
      <p:ext uri="{BB962C8B-B14F-4D97-AF65-F5344CB8AC3E}">
        <p14:creationId xmlns:p14="http://schemas.microsoft.com/office/powerpoint/2010/main" val="19724437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8BA3317F-FAE5-0CC7-8B8B-DACE5E151192}"/>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D0CBD4FC-FA3B-9963-0A2D-6C66FF90C8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63D8B435-493C-9BA4-FB6A-C485D60A192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53238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34E8295E-981F-8EC9-D963-B03E658A1573}"/>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95010EED-4DDC-928F-B65C-09B1268D42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986F7DC2-731F-F178-FDAA-73CEC67056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72378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8106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5313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09064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a:extLst>
            <a:ext uri="{FF2B5EF4-FFF2-40B4-BE49-F238E27FC236}">
              <a16:creationId xmlns:a16="http://schemas.microsoft.com/office/drawing/2014/main" id="{E8A5BDF9-1382-BB74-D556-F4E7D6E2EAF7}"/>
            </a:ext>
          </a:extLst>
        </p:cNvPr>
        <p:cNvGrpSpPr/>
        <p:nvPr/>
      </p:nvGrpSpPr>
      <p:grpSpPr>
        <a:xfrm>
          <a:off x="0" y="0"/>
          <a:ext cx="0" cy="0"/>
          <a:chOff x="0" y="0"/>
          <a:chExt cx="0" cy="0"/>
        </a:xfrm>
      </p:grpSpPr>
      <p:sp>
        <p:nvSpPr>
          <p:cNvPr id="476" name="Google Shape;476;g54dda1946d_6_344:notes">
            <a:extLst>
              <a:ext uri="{FF2B5EF4-FFF2-40B4-BE49-F238E27FC236}">
                <a16:creationId xmlns:a16="http://schemas.microsoft.com/office/drawing/2014/main" id="{10D103EF-248F-CA06-BBD5-2BBA892A2F8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a:extLst>
              <a:ext uri="{FF2B5EF4-FFF2-40B4-BE49-F238E27FC236}">
                <a16:creationId xmlns:a16="http://schemas.microsoft.com/office/drawing/2014/main" id="{6D4471B0-038D-BAB9-D0E1-2447FE64C73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7998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Problematización sobre inferencia estadística. ¿En qué basamos nuestras inferencias en este caso?</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54dda1946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54dda1946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Comentar la importancia de estos conceptos dentro de la estadística.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a:extLst>
            <a:ext uri="{FF2B5EF4-FFF2-40B4-BE49-F238E27FC236}">
              <a16:creationId xmlns:a16="http://schemas.microsoft.com/office/drawing/2014/main" id="{4F99847A-D077-1F0D-2924-972DADC22982}"/>
            </a:ext>
          </a:extLst>
        </p:cNvPr>
        <p:cNvGrpSpPr/>
        <p:nvPr/>
      </p:nvGrpSpPr>
      <p:grpSpPr>
        <a:xfrm>
          <a:off x="0" y="0"/>
          <a:ext cx="0" cy="0"/>
          <a:chOff x="0" y="0"/>
          <a:chExt cx="0" cy="0"/>
        </a:xfrm>
      </p:grpSpPr>
      <p:sp>
        <p:nvSpPr>
          <p:cNvPr id="773" name="Google Shape;773;g54dda1946d_0_3:notes">
            <a:extLst>
              <a:ext uri="{FF2B5EF4-FFF2-40B4-BE49-F238E27FC236}">
                <a16:creationId xmlns:a16="http://schemas.microsoft.com/office/drawing/2014/main" id="{9C0887EC-B4E3-3323-D3D4-D75D5403D8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54dda1946d_0_3:notes">
            <a:extLst>
              <a:ext uri="{FF2B5EF4-FFF2-40B4-BE49-F238E27FC236}">
                <a16:creationId xmlns:a16="http://schemas.microsoft.com/office/drawing/2014/main" id="{2BFAAE95-257D-3D12-3BD5-6DAB40A0A13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Ejemplo de datos en contexto.</a:t>
            </a:r>
            <a:endParaRPr/>
          </a:p>
        </p:txBody>
      </p:sp>
    </p:spTree>
    <p:extLst>
      <p:ext uri="{BB962C8B-B14F-4D97-AF65-F5344CB8AC3E}">
        <p14:creationId xmlns:p14="http://schemas.microsoft.com/office/powerpoint/2010/main" val="2393552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18545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One Column 1">
  <p:cSld name="CUSTOM">
    <p:spTree>
      <p:nvGrpSpPr>
        <p:cNvPr id="1" name="Shape 46"/>
        <p:cNvGrpSpPr/>
        <p:nvPr/>
      </p:nvGrpSpPr>
      <p:grpSpPr>
        <a:xfrm>
          <a:off x="0" y="0"/>
          <a:ext cx="0" cy="0"/>
          <a:chOff x="0" y="0"/>
          <a:chExt cx="0" cy="0"/>
        </a:xfrm>
      </p:grpSpPr>
      <p:sp>
        <p:nvSpPr>
          <p:cNvPr id="47" name="Google Shape;47;p13"/>
          <p:cNvSpPr txBox="1">
            <a:spLocks noGrp="1"/>
          </p:cNvSpPr>
          <p:nvPr>
            <p:ph type="title"/>
          </p:nvPr>
        </p:nvSpPr>
        <p:spPr>
          <a:xfrm>
            <a:off x="5985575" y="1068897"/>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One Column 2">
  <p:cSld name="CUSTOM_1">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673375" y="1068900"/>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0" name="Google Shape;50;p14"/>
          <p:cNvSpPr txBox="1">
            <a:spLocks noGrp="1"/>
          </p:cNvSpPr>
          <p:nvPr>
            <p:ph type="subTitle" idx="1"/>
          </p:nvPr>
        </p:nvSpPr>
        <p:spPr>
          <a:xfrm>
            <a:off x="658800" y="2872488"/>
            <a:ext cx="2513400" cy="1202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549136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4254999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282274" y="299378"/>
            <a:ext cx="6579300" cy="4812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687332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246100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507427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9319281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030663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3706769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extLst>
      <p:ext uri="{BB962C8B-B14F-4D97-AF65-F5344CB8AC3E}">
        <p14:creationId xmlns:p14="http://schemas.microsoft.com/office/powerpoint/2010/main" val="3763580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One Column 1">
  <p:cSld name="Title + One Column 1">
    <p:spTree>
      <p:nvGrpSpPr>
        <p:cNvPr id="1" name="Shape 46"/>
        <p:cNvGrpSpPr/>
        <p:nvPr/>
      </p:nvGrpSpPr>
      <p:grpSpPr>
        <a:xfrm>
          <a:off x="0" y="0"/>
          <a:ext cx="0" cy="0"/>
          <a:chOff x="0" y="0"/>
          <a:chExt cx="0" cy="0"/>
        </a:xfrm>
      </p:grpSpPr>
      <p:sp>
        <p:nvSpPr>
          <p:cNvPr id="47" name="Google Shape;47;p13"/>
          <p:cNvSpPr txBox="1">
            <a:spLocks noGrp="1"/>
          </p:cNvSpPr>
          <p:nvPr>
            <p:ph type="title"/>
          </p:nvPr>
        </p:nvSpPr>
        <p:spPr>
          <a:xfrm>
            <a:off x="5985575" y="1068897"/>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3269038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One Column 2">
  <p:cSld name="Title + One Column 2">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673375" y="1068900"/>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0" name="Google Shape;50;p14"/>
          <p:cNvSpPr txBox="1">
            <a:spLocks noGrp="1"/>
          </p:cNvSpPr>
          <p:nvPr>
            <p:ph type="subTitle" idx="1"/>
          </p:nvPr>
        </p:nvSpPr>
        <p:spPr>
          <a:xfrm>
            <a:off x="658800" y="2872488"/>
            <a:ext cx="2513400" cy="1202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43250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713029" y="577750"/>
            <a:ext cx="7717531" cy="3988038"/>
            <a:chOff x="713029" y="577750"/>
            <a:chExt cx="7717531" cy="3988038"/>
          </a:xfrm>
        </p:grpSpPr>
        <p:sp>
          <p:nvSpPr>
            <p:cNvPr id="10" name="Google Shape;10;p2"/>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Google Shape;12;p2"/>
          <p:cNvSpPr txBox="1">
            <a:spLocks noGrp="1"/>
          </p:cNvSpPr>
          <p:nvPr>
            <p:ph type="ctrTitle"/>
          </p:nvPr>
        </p:nvSpPr>
        <p:spPr>
          <a:xfrm>
            <a:off x="1079475" y="1375475"/>
            <a:ext cx="5180100" cy="17883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3" name="Google Shape;13;p2"/>
          <p:cNvSpPr txBox="1">
            <a:spLocks noGrp="1"/>
          </p:cNvSpPr>
          <p:nvPr>
            <p:ph type="subTitle" idx="1"/>
          </p:nvPr>
        </p:nvSpPr>
        <p:spPr>
          <a:xfrm>
            <a:off x="1079475" y="3236425"/>
            <a:ext cx="2466000" cy="7941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7894301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4"/>
        <p:cNvGrpSpPr/>
        <p:nvPr/>
      </p:nvGrpSpPr>
      <p:grpSpPr>
        <a:xfrm>
          <a:off x="0" y="0"/>
          <a:ext cx="0" cy="0"/>
          <a:chOff x="0" y="0"/>
          <a:chExt cx="0" cy="0"/>
        </a:xfrm>
      </p:grpSpPr>
      <p:grpSp>
        <p:nvGrpSpPr>
          <p:cNvPr id="15" name="Google Shape;15;p3"/>
          <p:cNvGrpSpPr/>
          <p:nvPr/>
        </p:nvGrpSpPr>
        <p:grpSpPr>
          <a:xfrm>
            <a:off x="713029" y="577750"/>
            <a:ext cx="7717531" cy="3988038"/>
            <a:chOff x="713029" y="577750"/>
            <a:chExt cx="7717531" cy="3988038"/>
          </a:xfrm>
        </p:grpSpPr>
        <p:sp>
          <p:nvSpPr>
            <p:cNvPr id="16" name="Google Shape;16;p3"/>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18;p3"/>
          <p:cNvSpPr txBox="1">
            <a:spLocks noGrp="1"/>
          </p:cNvSpPr>
          <p:nvPr>
            <p:ph type="title"/>
          </p:nvPr>
        </p:nvSpPr>
        <p:spPr>
          <a:xfrm>
            <a:off x="1079475" y="2623100"/>
            <a:ext cx="3083700" cy="8007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p3"/>
          <p:cNvSpPr txBox="1">
            <a:spLocks noGrp="1"/>
          </p:cNvSpPr>
          <p:nvPr>
            <p:ph type="title" idx="2" hasCustomPrompt="1"/>
          </p:nvPr>
        </p:nvSpPr>
        <p:spPr>
          <a:xfrm>
            <a:off x="1079475" y="1248475"/>
            <a:ext cx="3798300" cy="800700"/>
          </a:xfrm>
          <a:prstGeom prst="rect">
            <a:avLst/>
          </a:prstGeom>
          <a:solidFill>
            <a:schemeClr val="accent2"/>
          </a:solid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0" name="Google Shape;20;p3"/>
          <p:cNvSpPr txBox="1">
            <a:spLocks noGrp="1"/>
          </p:cNvSpPr>
          <p:nvPr>
            <p:ph type="subTitle" idx="1"/>
          </p:nvPr>
        </p:nvSpPr>
        <p:spPr>
          <a:xfrm>
            <a:off x="1079475" y="3394175"/>
            <a:ext cx="2452200" cy="68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700841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grpSp>
        <p:nvGrpSpPr>
          <p:cNvPr id="22" name="Google Shape;22;p4"/>
          <p:cNvGrpSpPr/>
          <p:nvPr/>
        </p:nvGrpSpPr>
        <p:grpSpPr>
          <a:xfrm>
            <a:off x="313081" y="249715"/>
            <a:ext cx="8517839" cy="4644070"/>
            <a:chOff x="713029" y="577750"/>
            <a:chExt cx="7717531" cy="3988038"/>
          </a:xfrm>
        </p:grpSpPr>
        <p:sp>
          <p:nvSpPr>
            <p:cNvPr id="23" name="Google Shape;23;p4"/>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4"/>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25;p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 name="Google Shape;26;p4"/>
          <p:cNvSpPr txBox="1">
            <a:spLocks noGrp="1"/>
          </p:cNvSpPr>
          <p:nvPr>
            <p:ph type="body" idx="1"/>
          </p:nvPr>
        </p:nvSpPr>
        <p:spPr>
          <a:xfrm>
            <a:off x="720000" y="1215751"/>
            <a:ext cx="7704000" cy="3642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Font typeface="Nunito Light"/>
              <a:buChar char="●"/>
              <a:defRPr>
                <a:solidFill>
                  <a:schemeClr val="hlink"/>
                </a:solidFill>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spTree>
    <p:extLst>
      <p:ext uri="{BB962C8B-B14F-4D97-AF65-F5344CB8AC3E}">
        <p14:creationId xmlns:p14="http://schemas.microsoft.com/office/powerpoint/2010/main" val="864079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7"/>
        <p:cNvGrpSpPr/>
        <p:nvPr/>
      </p:nvGrpSpPr>
      <p:grpSpPr>
        <a:xfrm>
          <a:off x="0" y="0"/>
          <a:ext cx="0" cy="0"/>
          <a:chOff x="0" y="0"/>
          <a:chExt cx="0" cy="0"/>
        </a:xfrm>
      </p:grpSpPr>
      <p:grpSp>
        <p:nvGrpSpPr>
          <p:cNvPr id="28" name="Google Shape;28;p5"/>
          <p:cNvGrpSpPr/>
          <p:nvPr/>
        </p:nvGrpSpPr>
        <p:grpSpPr>
          <a:xfrm>
            <a:off x="313081" y="249715"/>
            <a:ext cx="8517839" cy="4644070"/>
            <a:chOff x="713029" y="577750"/>
            <a:chExt cx="7717531" cy="3988038"/>
          </a:xfrm>
        </p:grpSpPr>
        <p:sp>
          <p:nvSpPr>
            <p:cNvPr id="29" name="Google Shape;29;p5"/>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31;p5"/>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 name="Google Shape;32;p5"/>
          <p:cNvSpPr txBox="1">
            <a:spLocks noGrp="1"/>
          </p:cNvSpPr>
          <p:nvPr>
            <p:ph type="subTitle" idx="1"/>
          </p:nvPr>
        </p:nvSpPr>
        <p:spPr>
          <a:xfrm>
            <a:off x="5055284" y="3695224"/>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3" name="Google Shape;33;p5"/>
          <p:cNvSpPr txBox="1">
            <a:spLocks noGrp="1"/>
          </p:cNvSpPr>
          <p:nvPr>
            <p:ph type="subTitle" idx="2"/>
          </p:nvPr>
        </p:nvSpPr>
        <p:spPr>
          <a:xfrm>
            <a:off x="1583300" y="3695224"/>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4" name="Google Shape;34;p5"/>
          <p:cNvSpPr txBox="1">
            <a:spLocks noGrp="1"/>
          </p:cNvSpPr>
          <p:nvPr>
            <p:ph type="subTitle" idx="3"/>
          </p:nvPr>
        </p:nvSpPr>
        <p:spPr>
          <a:xfrm>
            <a:off x="5055275" y="3122525"/>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5" name="Google Shape;35;p5"/>
          <p:cNvSpPr txBox="1">
            <a:spLocks noGrp="1"/>
          </p:cNvSpPr>
          <p:nvPr>
            <p:ph type="subTitle" idx="4"/>
          </p:nvPr>
        </p:nvSpPr>
        <p:spPr>
          <a:xfrm>
            <a:off x="1583075" y="3122525"/>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39966663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6"/>
        <p:cNvGrpSpPr/>
        <p:nvPr/>
      </p:nvGrpSpPr>
      <p:grpSpPr>
        <a:xfrm>
          <a:off x="0" y="0"/>
          <a:ext cx="0" cy="0"/>
          <a:chOff x="0" y="0"/>
          <a:chExt cx="0" cy="0"/>
        </a:xfrm>
      </p:grpSpPr>
      <p:grpSp>
        <p:nvGrpSpPr>
          <p:cNvPr id="37" name="Google Shape;37;p6"/>
          <p:cNvGrpSpPr/>
          <p:nvPr/>
        </p:nvGrpSpPr>
        <p:grpSpPr>
          <a:xfrm>
            <a:off x="313081" y="249715"/>
            <a:ext cx="8517839" cy="4644070"/>
            <a:chOff x="713029" y="577750"/>
            <a:chExt cx="7717531" cy="3988038"/>
          </a:xfrm>
        </p:grpSpPr>
        <p:sp>
          <p:nvSpPr>
            <p:cNvPr id="38" name="Google Shape;38;p6"/>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6"/>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 name="Google Shape;40;p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583326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1"/>
        <p:cNvGrpSpPr/>
        <p:nvPr/>
      </p:nvGrpSpPr>
      <p:grpSpPr>
        <a:xfrm>
          <a:off x="0" y="0"/>
          <a:ext cx="0" cy="0"/>
          <a:chOff x="0" y="0"/>
          <a:chExt cx="0" cy="0"/>
        </a:xfrm>
      </p:grpSpPr>
      <p:grpSp>
        <p:nvGrpSpPr>
          <p:cNvPr id="42" name="Google Shape;42;p7"/>
          <p:cNvGrpSpPr/>
          <p:nvPr/>
        </p:nvGrpSpPr>
        <p:grpSpPr>
          <a:xfrm>
            <a:off x="313081" y="249715"/>
            <a:ext cx="8517839" cy="4644070"/>
            <a:chOff x="713029" y="577750"/>
            <a:chExt cx="7717531" cy="3988038"/>
          </a:xfrm>
        </p:grpSpPr>
        <p:sp>
          <p:nvSpPr>
            <p:cNvPr id="43" name="Google Shape;43;p7"/>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7"/>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7"/>
          <p:cNvSpPr txBox="1">
            <a:spLocks noGrp="1"/>
          </p:cNvSpPr>
          <p:nvPr>
            <p:ph type="title"/>
          </p:nvPr>
        </p:nvSpPr>
        <p:spPr>
          <a:xfrm>
            <a:off x="720000" y="539500"/>
            <a:ext cx="7710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6" name="Google Shape;46;p7"/>
          <p:cNvSpPr txBox="1">
            <a:spLocks noGrp="1"/>
          </p:cNvSpPr>
          <p:nvPr>
            <p:ph type="subTitle" idx="1"/>
          </p:nvPr>
        </p:nvSpPr>
        <p:spPr>
          <a:xfrm>
            <a:off x="720000" y="1700300"/>
            <a:ext cx="4294800" cy="2298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spTree>
    <p:extLst>
      <p:ext uri="{BB962C8B-B14F-4D97-AF65-F5344CB8AC3E}">
        <p14:creationId xmlns:p14="http://schemas.microsoft.com/office/powerpoint/2010/main" val="3527465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7"/>
        <p:cNvGrpSpPr/>
        <p:nvPr/>
      </p:nvGrpSpPr>
      <p:grpSpPr>
        <a:xfrm>
          <a:off x="0" y="0"/>
          <a:ext cx="0" cy="0"/>
          <a:chOff x="0" y="0"/>
          <a:chExt cx="0" cy="0"/>
        </a:xfrm>
      </p:grpSpPr>
      <p:grpSp>
        <p:nvGrpSpPr>
          <p:cNvPr id="48" name="Google Shape;48;p8"/>
          <p:cNvGrpSpPr/>
          <p:nvPr/>
        </p:nvGrpSpPr>
        <p:grpSpPr>
          <a:xfrm>
            <a:off x="713029" y="577750"/>
            <a:ext cx="7717531" cy="3988038"/>
            <a:chOff x="713029" y="577750"/>
            <a:chExt cx="7717531" cy="3988038"/>
          </a:xfrm>
        </p:grpSpPr>
        <p:sp>
          <p:nvSpPr>
            <p:cNvPr id="49" name="Google Shape;49;p8"/>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8"/>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 name="Google Shape;51;p8"/>
          <p:cNvSpPr txBox="1">
            <a:spLocks noGrp="1"/>
          </p:cNvSpPr>
          <p:nvPr>
            <p:ph type="title"/>
          </p:nvPr>
        </p:nvSpPr>
        <p:spPr>
          <a:xfrm>
            <a:off x="1079475" y="1307100"/>
            <a:ext cx="5607000" cy="25293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2521996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2"/>
        <p:cNvGrpSpPr/>
        <p:nvPr/>
      </p:nvGrpSpPr>
      <p:grpSpPr>
        <a:xfrm>
          <a:off x="0" y="0"/>
          <a:ext cx="0" cy="0"/>
          <a:chOff x="0" y="0"/>
          <a:chExt cx="0" cy="0"/>
        </a:xfrm>
      </p:grpSpPr>
      <p:grpSp>
        <p:nvGrpSpPr>
          <p:cNvPr id="53" name="Google Shape;53;p9"/>
          <p:cNvGrpSpPr/>
          <p:nvPr/>
        </p:nvGrpSpPr>
        <p:grpSpPr>
          <a:xfrm>
            <a:off x="713029" y="577750"/>
            <a:ext cx="7717531" cy="3988038"/>
            <a:chOff x="713029" y="577750"/>
            <a:chExt cx="7717531" cy="3988038"/>
          </a:xfrm>
        </p:grpSpPr>
        <p:sp>
          <p:nvSpPr>
            <p:cNvPr id="54" name="Google Shape;54;p9"/>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9"/>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56;p9"/>
          <p:cNvSpPr txBox="1">
            <a:spLocks noGrp="1"/>
          </p:cNvSpPr>
          <p:nvPr>
            <p:ph type="title"/>
          </p:nvPr>
        </p:nvSpPr>
        <p:spPr>
          <a:xfrm>
            <a:off x="1079475" y="1434700"/>
            <a:ext cx="4413300" cy="11613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sz="6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7" name="Google Shape;57;p9"/>
          <p:cNvSpPr txBox="1">
            <a:spLocks noGrp="1"/>
          </p:cNvSpPr>
          <p:nvPr>
            <p:ph type="subTitle" idx="1"/>
          </p:nvPr>
        </p:nvSpPr>
        <p:spPr>
          <a:xfrm>
            <a:off x="1079475" y="2596125"/>
            <a:ext cx="4413300" cy="671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643370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8"/>
        <p:cNvGrpSpPr/>
        <p:nvPr/>
      </p:nvGrpSpPr>
      <p:grpSpPr>
        <a:xfrm>
          <a:off x="0" y="0"/>
          <a:ext cx="0" cy="0"/>
          <a:chOff x="0" y="0"/>
          <a:chExt cx="0" cy="0"/>
        </a:xfrm>
      </p:grpSpPr>
      <p:sp>
        <p:nvSpPr>
          <p:cNvPr id="59" name="Google Shape;59;p10"/>
          <p:cNvSpPr>
            <a:spLocks noGrp="1"/>
          </p:cNvSpPr>
          <p:nvPr>
            <p:ph type="pic" idx="2"/>
          </p:nvPr>
        </p:nvSpPr>
        <p:spPr>
          <a:xfrm>
            <a:off x="-25" y="-13725"/>
            <a:ext cx="9144000" cy="5157300"/>
          </a:xfrm>
          <a:prstGeom prst="rect">
            <a:avLst/>
          </a:prstGeom>
          <a:noFill/>
          <a:ln>
            <a:noFill/>
          </a:ln>
        </p:spPr>
      </p:sp>
      <p:sp>
        <p:nvSpPr>
          <p:cNvPr id="60" name="Google Shape;60;p10"/>
          <p:cNvSpPr txBox="1">
            <a:spLocks noGrp="1"/>
          </p:cNvSpPr>
          <p:nvPr>
            <p:ph type="title"/>
          </p:nvPr>
        </p:nvSpPr>
        <p:spPr>
          <a:xfrm>
            <a:off x="5458650" y="3050263"/>
            <a:ext cx="2972100" cy="1476900"/>
          </a:xfrm>
          <a:prstGeom prst="rect">
            <a:avLst/>
          </a:prstGeom>
          <a:solidFill>
            <a:schemeClr val="accent2"/>
          </a:solidFill>
        </p:spPr>
        <p:txBody>
          <a:bodyPr spcFirstLastPara="1" wrap="square" lIns="91425" tIns="91425" rIns="91425" bIns="91425" anchor="t" anchorCtr="0">
            <a:noAutofit/>
          </a:bodyPr>
          <a:lstStyle>
            <a:lvl1pPr lvl="0" algn="ctr" rtl="0">
              <a:spcBef>
                <a:spcPts val="0"/>
              </a:spcBef>
              <a:spcAft>
                <a:spcPts val="0"/>
              </a:spcAft>
              <a:buSzPts val="3500"/>
              <a:buNone/>
              <a:defRPr sz="3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7648204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1"/>
        <p:cNvGrpSpPr/>
        <p:nvPr/>
      </p:nvGrpSpPr>
      <p:grpSpPr>
        <a:xfrm>
          <a:off x="0" y="0"/>
          <a:ext cx="0" cy="0"/>
          <a:chOff x="0" y="0"/>
          <a:chExt cx="0" cy="0"/>
        </a:xfrm>
      </p:grpSpPr>
      <p:grpSp>
        <p:nvGrpSpPr>
          <p:cNvPr id="62" name="Google Shape;62;p11"/>
          <p:cNvGrpSpPr/>
          <p:nvPr/>
        </p:nvGrpSpPr>
        <p:grpSpPr>
          <a:xfrm>
            <a:off x="713029" y="577750"/>
            <a:ext cx="7717531" cy="3988038"/>
            <a:chOff x="713029" y="577750"/>
            <a:chExt cx="7717531" cy="3988038"/>
          </a:xfrm>
        </p:grpSpPr>
        <p:sp>
          <p:nvSpPr>
            <p:cNvPr id="63" name="Google Shape;63;p11"/>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1"/>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65;p11"/>
          <p:cNvSpPr txBox="1">
            <a:spLocks noGrp="1"/>
          </p:cNvSpPr>
          <p:nvPr>
            <p:ph type="title" hasCustomPrompt="1"/>
          </p:nvPr>
        </p:nvSpPr>
        <p:spPr>
          <a:xfrm>
            <a:off x="1079475" y="1498250"/>
            <a:ext cx="4680600" cy="1074900"/>
          </a:xfrm>
          <a:prstGeom prst="rect">
            <a:avLst/>
          </a:prstGeom>
          <a:solidFill>
            <a:schemeClr val="accent2"/>
          </a:solidFill>
        </p:spPr>
        <p:txBody>
          <a:bodyPr spcFirstLastPara="1" wrap="square" lIns="91425" tIns="91425" rIns="91425" bIns="91425" anchor="b" anchorCtr="0">
            <a:noAutofit/>
          </a:bodyPr>
          <a:lstStyle>
            <a:lvl1pPr lvl="0">
              <a:spcBef>
                <a:spcPts val="0"/>
              </a:spcBef>
              <a:spcAft>
                <a:spcPts val="0"/>
              </a:spcAft>
              <a:buSzPts val="9600"/>
              <a:buNone/>
              <a:defRPr sz="6000">
                <a:solidFill>
                  <a:schemeClr val="accent5"/>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66" name="Google Shape;66;p11"/>
          <p:cNvSpPr txBox="1">
            <a:spLocks noGrp="1"/>
          </p:cNvSpPr>
          <p:nvPr>
            <p:ph type="subTitle" idx="1"/>
          </p:nvPr>
        </p:nvSpPr>
        <p:spPr>
          <a:xfrm>
            <a:off x="1079475" y="2573450"/>
            <a:ext cx="4680600" cy="4971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38052898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Tree>
    <p:extLst>
      <p:ext uri="{BB962C8B-B14F-4D97-AF65-F5344CB8AC3E}">
        <p14:creationId xmlns:p14="http://schemas.microsoft.com/office/powerpoint/2010/main" val="23082863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
        <p:cNvGrpSpPr/>
        <p:nvPr/>
      </p:nvGrpSpPr>
      <p:grpSpPr>
        <a:xfrm>
          <a:off x="0" y="0"/>
          <a:ext cx="0" cy="0"/>
          <a:chOff x="0" y="0"/>
          <a:chExt cx="0" cy="0"/>
        </a:xfrm>
      </p:grpSpPr>
      <p:grpSp>
        <p:nvGrpSpPr>
          <p:cNvPr id="86" name="Google Shape;86;p14"/>
          <p:cNvGrpSpPr/>
          <p:nvPr/>
        </p:nvGrpSpPr>
        <p:grpSpPr>
          <a:xfrm>
            <a:off x="713029" y="577750"/>
            <a:ext cx="7717531" cy="3988038"/>
            <a:chOff x="713029" y="577750"/>
            <a:chExt cx="7717531" cy="3988038"/>
          </a:xfrm>
        </p:grpSpPr>
        <p:sp>
          <p:nvSpPr>
            <p:cNvPr id="87" name="Google Shape;87;p14"/>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4"/>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14"/>
          <p:cNvSpPr txBox="1">
            <a:spLocks noGrp="1"/>
          </p:cNvSpPr>
          <p:nvPr>
            <p:ph type="title"/>
          </p:nvPr>
        </p:nvSpPr>
        <p:spPr>
          <a:xfrm>
            <a:off x="1079475" y="3100300"/>
            <a:ext cx="5378400" cy="661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90" name="Google Shape;90;p14"/>
          <p:cNvSpPr txBox="1">
            <a:spLocks noGrp="1"/>
          </p:cNvSpPr>
          <p:nvPr>
            <p:ph type="subTitle" idx="1"/>
          </p:nvPr>
        </p:nvSpPr>
        <p:spPr>
          <a:xfrm>
            <a:off x="1079475" y="1237000"/>
            <a:ext cx="6096600" cy="18633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7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extLst>
      <p:ext uri="{BB962C8B-B14F-4D97-AF65-F5344CB8AC3E}">
        <p14:creationId xmlns:p14="http://schemas.microsoft.com/office/powerpoint/2010/main" val="18367305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1"/>
        <p:cNvGrpSpPr/>
        <p:nvPr/>
      </p:nvGrpSpPr>
      <p:grpSpPr>
        <a:xfrm>
          <a:off x="0" y="0"/>
          <a:ext cx="0" cy="0"/>
          <a:chOff x="0" y="0"/>
          <a:chExt cx="0" cy="0"/>
        </a:xfrm>
      </p:grpSpPr>
      <p:grpSp>
        <p:nvGrpSpPr>
          <p:cNvPr id="92" name="Google Shape;92;p15"/>
          <p:cNvGrpSpPr/>
          <p:nvPr/>
        </p:nvGrpSpPr>
        <p:grpSpPr>
          <a:xfrm>
            <a:off x="313081" y="249715"/>
            <a:ext cx="8517839" cy="4644070"/>
            <a:chOff x="713029" y="577750"/>
            <a:chExt cx="7717531" cy="3988038"/>
          </a:xfrm>
        </p:grpSpPr>
        <p:sp>
          <p:nvSpPr>
            <p:cNvPr id="93" name="Google Shape;93;p15"/>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5"/>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15"/>
          <p:cNvSpPr txBox="1">
            <a:spLocks noGrp="1"/>
          </p:cNvSpPr>
          <p:nvPr>
            <p:ph type="title"/>
          </p:nvPr>
        </p:nvSpPr>
        <p:spPr>
          <a:xfrm>
            <a:off x="720000" y="1129725"/>
            <a:ext cx="3519600" cy="17679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6" name="Google Shape;96;p15"/>
          <p:cNvSpPr txBox="1">
            <a:spLocks noGrp="1"/>
          </p:cNvSpPr>
          <p:nvPr>
            <p:ph type="subTitle" idx="1"/>
          </p:nvPr>
        </p:nvSpPr>
        <p:spPr>
          <a:xfrm>
            <a:off x="720000" y="2897475"/>
            <a:ext cx="3519600" cy="111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7" name="Google Shape;97;p15"/>
          <p:cNvSpPr>
            <a:spLocks noGrp="1"/>
          </p:cNvSpPr>
          <p:nvPr>
            <p:ph type="pic" idx="2"/>
          </p:nvPr>
        </p:nvSpPr>
        <p:spPr>
          <a:xfrm>
            <a:off x="4889325" y="935850"/>
            <a:ext cx="3406500" cy="3271800"/>
          </a:xfrm>
          <a:prstGeom prst="ellipse">
            <a:avLst/>
          </a:prstGeom>
          <a:noFill/>
          <a:ln>
            <a:noFill/>
          </a:ln>
        </p:spPr>
      </p:sp>
    </p:spTree>
    <p:extLst>
      <p:ext uri="{BB962C8B-B14F-4D97-AF65-F5344CB8AC3E}">
        <p14:creationId xmlns:p14="http://schemas.microsoft.com/office/powerpoint/2010/main" val="1488807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98"/>
        <p:cNvGrpSpPr/>
        <p:nvPr/>
      </p:nvGrpSpPr>
      <p:grpSpPr>
        <a:xfrm>
          <a:off x="0" y="0"/>
          <a:ext cx="0" cy="0"/>
          <a:chOff x="0" y="0"/>
          <a:chExt cx="0" cy="0"/>
        </a:xfrm>
      </p:grpSpPr>
      <p:grpSp>
        <p:nvGrpSpPr>
          <p:cNvPr id="99" name="Google Shape;99;p16"/>
          <p:cNvGrpSpPr/>
          <p:nvPr/>
        </p:nvGrpSpPr>
        <p:grpSpPr>
          <a:xfrm>
            <a:off x="313081" y="249715"/>
            <a:ext cx="8517839" cy="4644070"/>
            <a:chOff x="713029" y="577750"/>
            <a:chExt cx="7717531" cy="3988038"/>
          </a:xfrm>
        </p:grpSpPr>
        <p:sp>
          <p:nvSpPr>
            <p:cNvPr id="100" name="Google Shape;100;p16"/>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6"/>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 name="Google Shape;102;p16"/>
          <p:cNvSpPr txBox="1">
            <a:spLocks noGrp="1"/>
          </p:cNvSpPr>
          <p:nvPr>
            <p:ph type="title"/>
          </p:nvPr>
        </p:nvSpPr>
        <p:spPr>
          <a:xfrm>
            <a:off x="720000" y="1637550"/>
            <a:ext cx="3597900" cy="10632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 name="Google Shape;103;p16"/>
          <p:cNvSpPr txBox="1">
            <a:spLocks noGrp="1"/>
          </p:cNvSpPr>
          <p:nvPr>
            <p:ph type="subTitle" idx="1"/>
          </p:nvPr>
        </p:nvSpPr>
        <p:spPr>
          <a:xfrm>
            <a:off x="720000" y="2700750"/>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424918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04"/>
        <p:cNvGrpSpPr/>
        <p:nvPr/>
      </p:nvGrpSpPr>
      <p:grpSpPr>
        <a:xfrm>
          <a:off x="0" y="0"/>
          <a:ext cx="0" cy="0"/>
          <a:chOff x="0" y="0"/>
          <a:chExt cx="0" cy="0"/>
        </a:xfrm>
      </p:grpSpPr>
      <p:grpSp>
        <p:nvGrpSpPr>
          <p:cNvPr id="105" name="Google Shape;105;p17"/>
          <p:cNvGrpSpPr/>
          <p:nvPr/>
        </p:nvGrpSpPr>
        <p:grpSpPr>
          <a:xfrm>
            <a:off x="313081" y="249715"/>
            <a:ext cx="8517839" cy="4644070"/>
            <a:chOff x="713029" y="577750"/>
            <a:chExt cx="7717531" cy="3988038"/>
          </a:xfrm>
        </p:grpSpPr>
        <p:sp>
          <p:nvSpPr>
            <p:cNvPr id="106" name="Google Shape;106;p17"/>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7"/>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 name="Google Shape;108;p17"/>
          <p:cNvSpPr txBox="1">
            <a:spLocks noGrp="1"/>
          </p:cNvSpPr>
          <p:nvPr>
            <p:ph type="title"/>
          </p:nvPr>
        </p:nvSpPr>
        <p:spPr>
          <a:xfrm>
            <a:off x="4837200" y="1501200"/>
            <a:ext cx="3593400" cy="1060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9" name="Google Shape;109;p17"/>
          <p:cNvSpPr txBox="1">
            <a:spLocks noGrp="1"/>
          </p:cNvSpPr>
          <p:nvPr>
            <p:ph type="subTitle" idx="1"/>
          </p:nvPr>
        </p:nvSpPr>
        <p:spPr>
          <a:xfrm>
            <a:off x="4837371" y="2562000"/>
            <a:ext cx="3593400" cy="1080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011480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10"/>
        <p:cNvGrpSpPr/>
        <p:nvPr/>
      </p:nvGrpSpPr>
      <p:grpSpPr>
        <a:xfrm>
          <a:off x="0" y="0"/>
          <a:ext cx="0" cy="0"/>
          <a:chOff x="0" y="0"/>
          <a:chExt cx="0" cy="0"/>
        </a:xfrm>
      </p:grpSpPr>
      <p:grpSp>
        <p:nvGrpSpPr>
          <p:cNvPr id="111" name="Google Shape;111;p18"/>
          <p:cNvGrpSpPr/>
          <p:nvPr/>
        </p:nvGrpSpPr>
        <p:grpSpPr>
          <a:xfrm>
            <a:off x="313081" y="249715"/>
            <a:ext cx="8517839" cy="4644070"/>
            <a:chOff x="713029" y="577750"/>
            <a:chExt cx="7717531" cy="3988038"/>
          </a:xfrm>
        </p:grpSpPr>
        <p:sp>
          <p:nvSpPr>
            <p:cNvPr id="112" name="Google Shape;112;p18"/>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8"/>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4" name="Google Shape;114;p18"/>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18"/>
          <p:cNvSpPr txBox="1">
            <a:spLocks noGrp="1"/>
          </p:cNvSpPr>
          <p:nvPr>
            <p:ph type="body" idx="1"/>
          </p:nvPr>
        </p:nvSpPr>
        <p:spPr>
          <a:xfrm>
            <a:off x="720000" y="1215750"/>
            <a:ext cx="7704000" cy="31251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Font typeface="Nunito Light"/>
              <a:buChar char="●"/>
              <a:defRPr>
                <a:solidFill>
                  <a:schemeClr val="hlink"/>
                </a:solidFill>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spTree>
    <p:extLst>
      <p:ext uri="{BB962C8B-B14F-4D97-AF65-F5344CB8AC3E}">
        <p14:creationId xmlns:p14="http://schemas.microsoft.com/office/powerpoint/2010/main" val="3564770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16"/>
        <p:cNvGrpSpPr/>
        <p:nvPr/>
      </p:nvGrpSpPr>
      <p:grpSpPr>
        <a:xfrm>
          <a:off x="0" y="0"/>
          <a:ext cx="0" cy="0"/>
          <a:chOff x="0" y="0"/>
          <a:chExt cx="0" cy="0"/>
        </a:xfrm>
      </p:grpSpPr>
      <p:grpSp>
        <p:nvGrpSpPr>
          <p:cNvPr id="117" name="Google Shape;117;p19"/>
          <p:cNvGrpSpPr/>
          <p:nvPr/>
        </p:nvGrpSpPr>
        <p:grpSpPr>
          <a:xfrm>
            <a:off x="313081" y="249715"/>
            <a:ext cx="8517839" cy="4644070"/>
            <a:chOff x="713029" y="577750"/>
            <a:chExt cx="7717531" cy="3988038"/>
          </a:xfrm>
        </p:grpSpPr>
        <p:sp>
          <p:nvSpPr>
            <p:cNvPr id="118" name="Google Shape;118;p19"/>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9"/>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 name="Google Shape;120;p19"/>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 name="Google Shape;121;p19"/>
          <p:cNvSpPr txBox="1">
            <a:spLocks noGrp="1"/>
          </p:cNvSpPr>
          <p:nvPr>
            <p:ph type="subTitle" idx="1"/>
          </p:nvPr>
        </p:nvSpPr>
        <p:spPr>
          <a:xfrm>
            <a:off x="4883175" y="3075675"/>
            <a:ext cx="2719800" cy="111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 name="Google Shape;122;p19"/>
          <p:cNvSpPr txBox="1">
            <a:spLocks noGrp="1"/>
          </p:cNvSpPr>
          <p:nvPr>
            <p:ph type="subTitle" idx="2"/>
          </p:nvPr>
        </p:nvSpPr>
        <p:spPr>
          <a:xfrm>
            <a:off x="1541000" y="3075675"/>
            <a:ext cx="2719800" cy="111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3" name="Google Shape;123;p19"/>
          <p:cNvSpPr txBox="1">
            <a:spLocks noGrp="1"/>
          </p:cNvSpPr>
          <p:nvPr>
            <p:ph type="subTitle" idx="3"/>
          </p:nvPr>
        </p:nvSpPr>
        <p:spPr>
          <a:xfrm>
            <a:off x="1541000" y="2554125"/>
            <a:ext cx="2719800" cy="558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4" name="Google Shape;124;p19"/>
          <p:cNvSpPr txBox="1">
            <a:spLocks noGrp="1"/>
          </p:cNvSpPr>
          <p:nvPr>
            <p:ph type="subTitle" idx="4"/>
          </p:nvPr>
        </p:nvSpPr>
        <p:spPr>
          <a:xfrm>
            <a:off x="4883200" y="2554125"/>
            <a:ext cx="2719800" cy="558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2349840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25"/>
        <p:cNvGrpSpPr/>
        <p:nvPr/>
      </p:nvGrpSpPr>
      <p:grpSpPr>
        <a:xfrm>
          <a:off x="0" y="0"/>
          <a:ext cx="0" cy="0"/>
          <a:chOff x="0" y="0"/>
          <a:chExt cx="0" cy="0"/>
        </a:xfrm>
      </p:grpSpPr>
      <p:grpSp>
        <p:nvGrpSpPr>
          <p:cNvPr id="126" name="Google Shape;126;p20"/>
          <p:cNvGrpSpPr/>
          <p:nvPr/>
        </p:nvGrpSpPr>
        <p:grpSpPr>
          <a:xfrm>
            <a:off x="313081" y="249715"/>
            <a:ext cx="8517839" cy="4644070"/>
            <a:chOff x="713029" y="577750"/>
            <a:chExt cx="7717531" cy="3988038"/>
          </a:xfrm>
        </p:grpSpPr>
        <p:sp>
          <p:nvSpPr>
            <p:cNvPr id="127" name="Google Shape;127;p20"/>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0"/>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20"/>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0" name="Google Shape;130;p20"/>
          <p:cNvSpPr txBox="1">
            <a:spLocks noGrp="1"/>
          </p:cNvSpPr>
          <p:nvPr>
            <p:ph type="subTitle" idx="1"/>
          </p:nvPr>
        </p:nvSpPr>
        <p:spPr>
          <a:xfrm>
            <a:off x="4632926" y="1866100"/>
            <a:ext cx="3254100" cy="2011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1" name="Google Shape;131;p20"/>
          <p:cNvSpPr txBox="1">
            <a:spLocks noGrp="1"/>
          </p:cNvSpPr>
          <p:nvPr>
            <p:ph type="subTitle" idx="2"/>
          </p:nvPr>
        </p:nvSpPr>
        <p:spPr>
          <a:xfrm>
            <a:off x="1079475" y="1866100"/>
            <a:ext cx="3254100" cy="2011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727016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32"/>
        <p:cNvGrpSpPr/>
        <p:nvPr/>
      </p:nvGrpSpPr>
      <p:grpSpPr>
        <a:xfrm>
          <a:off x="0" y="0"/>
          <a:ext cx="0" cy="0"/>
          <a:chOff x="0" y="0"/>
          <a:chExt cx="0" cy="0"/>
        </a:xfrm>
      </p:grpSpPr>
      <p:grpSp>
        <p:nvGrpSpPr>
          <p:cNvPr id="133" name="Google Shape;133;p21"/>
          <p:cNvGrpSpPr/>
          <p:nvPr/>
        </p:nvGrpSpPr>
        <p:grpSpPr>
          <a:xfrm>
            <a:off x="313081" y="249715"/>
            <a:ext cx="8517839" cy="4644070"/>
            <a:chOff x="713029" y="577750"/>
            <a:chExt cx="7717531" cy="3988038"/>
          </a:xfrm>
        </p:grpSpPr>
        <p:sp>
          <p:nvSpPr>
            <p:cNvPr id="134" name="Google Shape;134;p21"/>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1"/>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6" name="Google Shape;136;p21"/>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 name="Google Shape;137;p21"/>
          <p:cNvSpPr txBox="1">
            <a:spLocks noGrp="1"/>
          </p:cNvSpPr>
          <p:nvPr>
            <p:ph type="subTitle" idx="1"/>
          </p:nvPr>
        </p:nvSpPr>
        <p:spPr>
          <a:xfrm>
            <a:off x="937625" y="3092549"/>
            <a:ext cx="21753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 name="Google Shape;138;p21"/>
          <p:cNvSpPr txBox="1">
            <a:spLocks noGrp="1"/>
          </p:cNvSpPr>
          <p:nvPr>
            <p:ph type="subTitle" idx="2"/>
          </p:nvPr>
        </p:nvSpPr>
        <p:spPr>
          <a:xfrm>
            <a:off x="3484347" y="3092549"/>
            <a:ext cx="21753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9" name="Google Shape;139;p21"/>
          <p:cNvSpPr txBox="1">
            <a:spLocks noGrp="1"/>
          </p:cNvSpPr>
          <p:nvPr>
            <p:ph type="subTitle" idx="3"/>
          </p:nvPr>
        </p:nvSpPr>
        <p:spPr>
          <a:xfrm>
            <a:off x="6031075" y="3092549"/>
            <a:ext cx="21753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0" name="Google Shape;140;p21"/>
          <p:cNvSpPr txBox="1">
            <a:spLocks noGrp="1"/>
          </p:cNvSpPr>
          <p:nvPr>
            <p:ph type="subTitle" idx="4"/>
          </p:nvPr>
        </p:nvSpPr>
        <p:spPr>
          <a:xfrm>
            <a:off x="937625" y="2570990"/>
            <a:ext cx="21753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41" name="Google Shape;141;p21"/>
          <p:cNvSpPr txBox="1">
            <a:spLocks noGrp="1"/>
          </p:cNvSpPr>
          <p:nvPr>
            <p:ph type="subTitle" idx="5"/>
          </p:nvPr>
        </p:nvSpPr>
        <p:spPr>
          <a:xfrm>
            <a:off x="3484350" y="2570990"/>
            <a:ext cx="21753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42" name="Google Shape;142;p21"/>
          <p:cNvSpPr txBox="1">
            <a:spLocks noGrp="1"/>
          </p:cNvSpPr>
          <p:nvPr>
            <p:ph type="subTitle" idx="6"/>
          </p:nvPr>
        </p:nvSpPr>
        <p:spPr>
          <a:xfrm>
            <a:off x="6031075" y="2570990"/>
            <a:ext cx="21753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33444989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43"/>
        <p:cNvGrpSpPr/>
        <p:nvPr/>
      </p:nvGrpSpPr>
      <p:grpSpPr>
        <a:xfrm>
          <a:off x="0" y="0"/>
          <a:ext cx="0" cy="0"/>
          <a:chOff x="0" y="0"/>
          <a:chExt cx="0" cy="0"/>
        </a:xfrm>
      </p:grpSpPr>
      <p:grpSp>
        <p:nvGrpSpPr>
          <p:cNvPr id="144" name="Google Shape;144;p22"/>
          <p:cNvGrpSpPr/>
          <p:nvPr/>
        </p:nvGrpSpPr>
        <p:grpSpPr>
          <a:xfrm>
            <a:off x="313081" y="249715"/>
            <a:ext cx="8517839" cy="4644070"/>
            <a:chOff x="713029" y="577750"/>
            <a:chExt cx="7717531" cy="3988038"/>
          </a:xfrm>
        </p:grpSpPr>
        <p:sp>
          <p:nvSpPr>
            <p:cNvPr id="145" name="Google Shape;145;p22"/>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2"/>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7" name="Google Shape;147;p22"/>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8" name="Google Shape;148;p22"/>
          <p:cNvSpPr txBox="1">
            <a:spLocks noGrp="1"/>
          </p:cNvSpPr>
          <p:nvPr>
            <p:ph type="subTitle" idx="1"/>
          </p:nvPr>
        </p:nvSpPr>
        <p:spPr>
          <a:xfrm>
            <a:off x="759236" y="2079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9" name="Google Shape;149;p22"/>
          <p:cNvSpPr txBox="1">
            <a:spLocks noGrp="1"/>
          </p:cNvSpPr>
          <p:nvPr>
            <p:ph type="subTitle" idx="2"/>
          </p:nvPr>
        </p:nvSpPr>
        <p:spPr>
          <a:xfrm>
            <a:off x="3704414" y="2079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 name="Google Shape;150;p22"/>
          <p:cNvSpPr txBox="1">
            <a:spLocks noGrp="1"/>
          </p:cNvSpPr>
          <p:nvPr>
            <p:ph type="subTitle" idx="3"/>
          </p:nvPr>
        </p:nvSpPr>
        <p:spPr>
          <a:xfrm>
            <a:off x="759236" y="33759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1" name="Google Shape;151;p22"/>
          <p:cNvSpPr txBox="1">
            <a:spLocks noGrp="1"/>
          </p:cNvSpPr>
          <p:nvPr>
            <p:ph type="subTitle" idx="4"/>
          </p:nvPr>
        </p:nvSpPr>
        <p:spPr>
          <a:xfrm>
            <a:off x="3704414" y="33759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2" name="Google Shape;152;p22"/>
          <p:cNvSpPr txBox="1">
            <a:spLocks noGrp="1"/>
          </p:cNvSpPr>
          <p:nvPr>
            <p:ph type="subTitle" idx="5"/>
          </p:nvPr>
        </p:nvSpPr>
        <p:spPr>
          <a:xfrm>
            <a:off x="759236" y="17261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3" name="Google Shape;153;p22"/>
          <p:cNvSpPr txBox="1">
            <a:spLocks noGrp="1"/>
          </p:cNvSpPr>
          <p:nvPr>
            <p:ph type="subTitle" idx="6"/>
          </p:nvPr>
        </p:nvSpPr>
        <p:spPr>
          <a:xfrm>
            <a:off x="759236" y="30228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4" name="Google Shape;154;p22"/>
          <p:cNvSpPr txBox="1">
            <a:spLocks noGrp="1"/>
          </p:cNvSpPr>
          <p:nvPr>
            <p:ph type="subTitle" idx="7"/>
          </p:nvPr>
        </p:nvSpPr>
        <p:spPr>
          <a:xfrm>
            <a:off x="3704411" y="17261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5" name="Google Shape;155;p22"/>
          <p:cNvSpPr txBox="1">
            <a:spLocks noGrp="1"/>
          </p:cNvSpPr>
          <p:nvPr>
            <p:ph type="subTitle" idx="8"/>
          </p:nvPr>
        </p:nvSpPr>
        <p:spPr>
          <a:xfrm>
            <a:off x="3704411" y="30228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32447830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56"/>
        <p:cNvGrpSpPr/>
        <p:nvPr/>
      </p:nvGrpSpPr>
      <p:grpSpPr>
        <a:xfrm>
          <a:off x="0" y="0"/>
          <a:ext cx="0" cy="0"/>
          <a:chOff x="0" y="0"/>
          <a:chExt cx="0" cy="0"/>
        </a:xfrm>
      </p:grpSpPr>
      <p:grpSp>
        <p:nvGrpSpPr>
          <p:cNvPr id="157" name="Google Shape;157;p23"/>
          <p:cNvGrpSpPr/>
          <p:nvPr/>
        </p:nvGrpSpPr>
        <p:grpSpPr>
          <a:xfrm>
            <a:off x="313081" y="249715"/>
            <a:ext cx="8517839" cy="4644070"/>
            <a:chOff x="713029" y="577750"/>
            <a:chExt cx="7717531" cy="3988038"/>
          </a:xfrm>
        </p:grpSpPr>
        <p:sp>
          <p:nvSpPr>
            <p:cNvPr id="158" name="Google Shape;158;p23"/>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3"/>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 name="Google Shape;160;p23"/>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1" name="Google Shape;161;p23"/>
          <p:cNvSpPr txBox="1">
            <a:spLocks noGrp="1"/>
          </p:cNvSpPr>
          <p:nvPr>
            <p:ph type="subTitle" idx="1"/>
          </p:nvPr>
        </p:nvSpPr>
        <p:spPr>
          <a:xfrm>
            <a:off x="1035575" y="2115042"/>
            <a:ext cx="2131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2" name="Google Shape;162;p23"/>
          <p:cNvSpPr txBox="1">
            <a:spLocks noGrp="1"/>
          </p:cNvSpPr>
          <p:nvPr>
            <p:ph type="subTitle" idx="2"/>
          </p:nvPr>
        </p:nvSpPr>
        <p:spPr>
          <a:xfrm>
            <a:off x="3506400" y="2115042"/>
            <a:ext cx="2131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23"/>
          <p:cNvSpPr txBox="1">
            <a:spLocks noGrp="1"/>
          </p:cNvSpPr>
          <p:nvPr>
            <p:ph type="subTitle" idx="3"/>
          </p:nvPr>
        </p:nvSpPr>
        <p:spPr>
          <a:xfrm>
            <a:off x="1035575" y="3545267"/>
            <a:ext cx="2131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4" name="Google Shape;164;p23"/>
          <p:cNvSpPr txBox="1">
            <a:spLocks noGrp="1"/>
          </p:cNvSpPr>
          <p:nvPr>
            <p:ph type="subTitle" idx="4"/>
          </p:nvPr>
        </p:nvSpPr>
        <p:spPr>
          <a:xfrm>
            <a:off x="3506400" y="3545267"/>
            <a:ext cx="2131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5" name="Google Shape;165;p23"/>
          <p:cNvSpPr txBox="1">
            <a:spLocks noGrp="1"/>
          </p:cNvSpPr>
          <p:nvPr>
            <p:ph type="subTitle" idx="5"/>
          </p:nvPr>
        </p:nvSpPr>
        <p:spPr>
          <a:xfrm>
            <a:off x="5977225" y="2115042"/>
            <a:ext cx="21312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 name="Google Shape;166;p23"/>
          <p:cNvSpPr txBox="1">
            <a:spLocks noGrp="1"/>
          </p:cNvSpPr>
          <p:nvPr>
            <p:ph type="subTitle" idx="6"/>
          </p:nvPr>
        </p:nvSpPr>
        <p:spPr>
          <a:xfrm>
            <a:off x="5977225" y="3545267"/>
            <a:ext cx="21228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23"/>
          <p:cNvSpPr txBox="1">
            <a:spLocks noGrp="1"/>
          </p:cNvSpPr>
          <p:nvPr>
            <p:ph type="subTitle" idx="7"/>
          </p:nvPr>
        </p:nvSpPr>
        <p:spPr>
          <a:xfrm>
            <a:off x="1039760" y="1757950"/>
            <a:ext cx="2122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68" name="Google Shape;168;p23"/>
          <p:cNvSpPr txBox="1">
            <a:spLocks noGrp="1"/>
          </p:cNvSpPr>
          <p:nvPr>
            <p:ph type="subTitle" idx="8"/>
          </p:nvPr>
        </p:nvSpPr>
        <p:spPr>
          <a:xfrm>
            <a:off x="3510585" y="1757950"/>
            <a:ext cx="2122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69" name="Google Shape;169;p23"/>
          <p:cNvSpPr txBox="1">
            <a:spLocks noGrp="1"/>
          </p:cNvSpPr>
          <p:nvPr>
            <p:ph type="subTitle" idx="9"/>
          </p:nvPr>
        </p:nvSpPr>
        <p:spPr>
          <a:xfrm>
            <a:off x="5981394" y="1757950"/>
            <a:ext cx="21144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0" name="Google Shape;170;p23"/>
          <p:cNvSpPr txBox="1">
            <a:spLocks noGrp="1"/>
          </p:cNvSpPr>
          <p:nvPr>
            <p:ph type="subTitle" idx="13"/>
          </p:nvPr>
        </p:nvSpPr>
        <p:spPr>
          <a:xfrm>
            <a:off x="1039760" y="3188150"/>
            <a:ext cx="2122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1" name="Google Shape;171;p23"/>
          <p:cNvSpPr txBox="1">
            <a:spLocks noGrp="1"/>
          </p:cNvSpPr>
          <p:nvPr>
            <p:ph type="subTitle" idx="14"/>
          </p:nvPr>
        </p:nvSpPr>
        <p:spPr>
          <a:xfrm>
            <a:off x="3510585" y="3188150"/>
            <a:ext cx="21228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2" name="Google Shape;172;p23"/>
          <p:cNvSpPr txBox="1">
            <a:spLocks noGrp="1"/>
          </p:cNvSpPr>
          <p:nvPr>
            <p:ph type="subTitle" idx="15"/>
          </p:nvPr>
        </p:nvSpPr>
        <p:spPr>
          <a:xfrm>
            <a:off x="5981394" y="3188150"/>
            <a:ext cx="21144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15727945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73"/>
        <p:cNvGrpSpPr/>
        <p:nvPr/>
      </p:nvGrpSpPr>
      <p:grpSpPr>
        <a:xfrm>
          <a:off x="0" y="0"/>
          <a:ext cx="0" cy="0"/>
          <a:chOff x="0" y="0"/>
          <a:chExt cx="0" cy="0"/>
        </a:xfrm>
      </p:grpSpPr>
      <p:grpSp>
        <p:nvGrpSpPr>
          <p:cNvPr id="174" name="Google Shape;174;p24"/>
          <p:cNvGrpSpPr/>
          <p:nvPr/>
        </p:nvGrpSpPr>
        <p:grpSpPr>
          <a:xfrm>
            <a:off x="313081" y="249715"/>
            <a:ext cx="8517839" cy="4644070"/>
            <a:chOff x="713029" y="577750"/>
            <a:chExt cx="7717531" cy="3988038"/>
          </a:xfrm>
        </p:grpSpPr>
        <p:sp>
          <p:nvSpPr>
            <p:cNvPr id="175" name="Google Shape;175;p24"/>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4"/>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7" name="Google Shape;177;p24"/>
          <p:cNvSpPr txBox="1">
            <a:spLocks noGrp="1"/>
          </p:cNvSpPr>
          <p:nvPr>
            <p:ph type="title" hasCustomPrompt="1"/>
          </p:nvPr>
        </p:nvSpPr>
        <p:spPr>
          <a:xfrm>
            <a:off x="1079475" y="611757"/>
            <a:ext cx="4696800" cy="768900"/>
          </a:xfrm>
          <a:prstGeom prst="rect">
            <a:avLst/>
          </a:prstGeom>
          <a:solidFill>
            <a:schemeClr val="accent2"/>
          </a:solid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78" name="Google Shape;178;p24"/>
          <p:cNvSpPr txBox="1">
            <a:spLocks noGrp="1"/>
          </p:cNvSpPr>
          <p:nvPr>
            <p:ph type="subTitle" idx="1"/>
          </p:nvPr>
        </p:nvSpPr>
        <p:spPr>
          <a:xfrm>
            <a:off x="1079475" y="1300677"/>
            <a:ext cx="4696800" cy="598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79" name="Google Shape;179;p24"/>
          <p:cNvSpPr txBox="1">
            <a:spLocks noGrp="1"/>
          </p:cNvSpPr>
          <p:nvPr>
            <p:ph type="title" idx="2" hasCustomPrompt="1"/>
          </p:nvPr>
        </p:nvSpPr>
        <p:spPr>
          <a:xfrm>
            <a:off x="1079475" y="1964012"/>
            <a:ext cx="4696800" cy="768900"/>
          </a:xfrm>
          <a:prstGeom prst="rect">
            <a:avLst/>
          </a:prstGeom>
          <a:solidFill>
            <a:schemeClr val="accent2"/>
          </a:solid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0" name="Google Shape;180;p24"/>
          <p:cNvSpPr txBox="1">
            <a:spLocks noGrp="1"/>
          </p:cNvSpPr>
          <p:nvPr>
            <p:ph type="subTitle" idx="3"/>
          </p:nvPr>
        </p:nvSpPr>
        <p:spPr>
          <a:xfrm>
            <a:off x="1079475" y="2652933"/>
            <a:ext cx="4696800" cy="598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81" name="Google Shape;181;p24"/>
          <p:cNvSpPr txBox="1">
            <a:spLocks noGrp="1"/>
          </p:cNvSpPr>
          <p:nvPr>
            <p:ph type="title" idx="4" hasCustomPrompt="1"/>
          </p:nvPr>
        </p:nvSpPr>
        <p:spPr>
          <a:xfrm>
            <a:off x="1079475" y="3316268"/>
            <a:ext cx="4696800" cy="768900"/>
          </a:xfrm>
          <a:prstGeom prst="rect">
            <a:avLst/>
          </a:prstGeom>
          <a:solidFill>
            <a:schemeClr val="accent2"/>
          </a:solid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45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2" name="Google Shape;182;p24"/>
          <p:cNvSpPr txBox="1">
            <a:spLocks noGrp="1"/>
          </p:cNvSpPr>
          <p:nvPr>
            <p:ph type="subTitle" idx="5"/>
          </p:nvPr>
        </p:nvSpPr>
        <p:spPr>
          <a:xfrm>
            <a:off x="1079475" y="4005189"/>
            <a:ext cx="4696800" cy="598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Tree>
    <p:extLst>
      <p:ext uri="{BB962C8B-B14F-4D97-AF65-F5344CB8AC3E}">
        <p14:creationId xmlns:p14="http://schemas.microsoft.com/office/powerpoint/2010/main" val="1276435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183"/>
        <p:cNvGrpSpPr/>
        <p:nvPr/>
      </p:nvGrpSpPr>
      <p:grpSpPr>
        <a:xfrm>
          <a:off x="0" y="0"/>
          <a:ext cx="0" cy="0"/>
          <a:chOff x="0" y="0"/>
          <a:chExt cx="0" cy="0"/>
        </a:xfrm>
      </p:grpSpPr>
      <p:grpSp>
        <p:nvGrpSpPr>
          <p:cNvPr id="184" name="Google Shape;184;p25"/>
          <p:cNvGrpSpPr/>
          <p:nvPr/>
        </p:nvGrpSpPr>
        <p:grpSpPr>
          <a:xfrm>
            <a:off x="313081" y="249715"/>
            <a:ext cx="8517839" cy="4644070"/>
            <a:chOff x="713029" y="577750"/>
            <a:chExt cx="7717531" cy="3988038"/>
          </a:xfrm>
        </p:grpSpPr>
        <p:sp>
          <p:nvSpPr>
            <p:cNvPr id="185" name="Google Shape;185;p25"/>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5"/>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7" name="Google Shape;187;p25"/>
          <p:cNvSpPr txBox="1">
            <a:spLocks noGrp="1"/>
          </p:cNvSpPr>
          <p:nvPr>
            <p:ph type="title" hasCustomPrompt="1"/>
          </p:nvPr>
        </p:nvSpPr>
        <p:spPr>
          <a:xfrm>
            <a:off x="1527400" y="1962150"/>
            <a:ext cx="9954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88" name="Google Shape;188;p25"/>
          <p:cNvSpPr txBox="1">
            <a:spLocks noGrp="1"/>
          </p:cNvSpPr>
          <p:nvPr>
            <p:ph type="subTitle" idx="1"/>
          </p:nvPr>
        </p:nvSpPr>
        <p:spPr>
          <a:xfrm>
            <a:off x="938500" y="3629175"/>
            <a:ext cx="2173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
        <p:nvSpPr>
          <p:cNvPr id="189" name="Google Shape;189;p25"/>
          <p:cNvSpPr txBox="1">
            <a:spLocks noGrp="1"/>
          </p:cNvSpPr>
          <p:nvPr>
            <p:ph type="subTitle" idx="2"/>
          </p:nvPr>
        </p:nvSpPr>
        <p:spPr>
          <a:xfrm>
            <a:off x="938500" y="3132150"/>
            <a:ext cx="2173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90" name="Google Shape;190;p25"/>
          <p:cNvSpPr txBox="1">
            <a:spLocks noGrp="1"/>
          </p:cNvSpPr>
          <p:nvPr>
            <p:ph type="title" idx="3" hasCustomPrompt="1"/>
          </p:nvPr>
        </p:nvSpPr>
        <p:spPr>
          <a:xfrm>
            <a:off x="4073138" y="1962150"/>
            <a:ext cx="9954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91" name="Google Shape;191;p25"/>
          <p:cNvSpPr txBox="1">
            <a:spLocks noGrp="1"/>
          </p:cNvSpPr>
          <p:nvPr>
            <p:ph type="subTitle" idx="4"/>
          </p:nvPr>
        </p:nvSpPr>
        <p:spPr>
          <a:xfrm>
            <a:off x="3485400" y="3629175"/>
            <a:ext cx="2173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
        <p:nvSpPr>
          <p:cNvPr id="192" name="Google Shape;192;p25"/>
          <p:cNvSpPr txBox="1">
            <a:spLocks noGrp="1"/>
          </p:cNvSpPr>
          <p:nvPr>
            <p:ph type="subTitle" idx="5"/>
          </p:nvPr>
        </p:nvSpPr>
        <p:spPr>
          <a:xfrm>
            <a:off x="3485400" y="3132150"/>
            <a:ext cx="2173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93" name="Google Shape;193;p25"/>
          <p:cNvSpPr txBox="1">
            <a:spLocks noGrp="1"/>
          </p:cNvSpPr>
          <p:nvPr>
            <p:ph type="title" idx="6" hasCustomPrompt="1"/>
          </p:nvPr>
        </p:nvSpPr>
        <p:spPr>
          <a:xfrm>
            <a:off x="6621200" y="1962150"/>
            <a:ext cx="9954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solidFill>
                  <a:schemeClr val="accent5"/>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94" name="Google Shape;194;p25"/>
          <p:cNvSpPr txBox="1">
            <a:spLocks noGrp="1"/>
          </p:cNvSpPr>
          <p:nvPr>
            <p:ph type="subTitle" idx="7"/>
          </p:nvPr>
        </p:nvSpPr>
        <p:spPr>
          <a:xfrm>
            <a:off x="6032300" y="3629175"/>
            <a:ext cx="21732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
        <p:nvSpPr>
          <p:cNvPr id="195" name="Google Shape;195;p25"/>
          <p:cNvSpPr txBox="1">
            <a:spLocks noGrp="1"/>
          </p:cNvSpPr>
          <p:nvPr>
            <p:ph type="subTitle" idx="8"/>
          </p:nvPr>
        </p:nvSpPr>
        <p:spPr>
          <a:xfrm>
            <a:off x="6032300" y="3132150"/>
            <a:ext cx="21732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Bebas Neue"/>
              <a:buNone/>
              <a:defRPr sz="2400" b="1">
                <a:solidFill>
                  <a:schemeClr val="dk1"/>
                </a:solidFill>
                <a:latin typeface="Heebo"/>
                <a:ea typeface="Heebo"/>
                <a:cs typeface="Heebo"/>
                <a:sym typeface="Heebo"/>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96" name="Google Shape;196;p25"/>
          <p:cNvSpPr txBox="1">
            <a:spLocks noGrp="1"/>
          </p:cNvSpPr>
          <p:nvPr>
            <p:ph type="title" idx="9"/>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9451259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04"/>
        <p:cNvGrpSpPr/>
        <p:nvPr/>
      </p:nvGrpSpPr>
      <p:grpSpPr>
        <a:xfrm>
          <a:off x="0" y="0"/>
          <a:ext cx="0" cy="0"/>
          <a:chOff x="0" y="0"/>
          <a:chExt cx="0" cy="0"/>
        </a:xfrm>
      </p:grpSpPr>
      <p:grpSp>
        <p:nvGrpSpPr>
          <p:cNvPr id="205" name="Google Shape;205;p27"/>
          <p:cNvGrpSpPr/>
          <p:nvPr/>
        </p:nvGrpSpPr>
        <p:grpSpPr>
          <a:xfrm>
            <a:off x="713029" y="577750"/>
            <a:ext cx="7717531" cy="3988038"/>
            <a:chOff x="713029" y="577750"/>
            <a:chExt cx="7717531" cy="3988038"/>
          </a:xfrm>
        </p:grpSpPr>
        <p:sp>
          <p:nvSpPr>
            <p:cNvPr id="206" name="Google Shape;206;p27"/>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7"/>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5995068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08"/>
        <p:cNvGrpSpPr/>
        <p:nvPr/>
      </p:nvGrpSpPr>
      <p:grpSpPr>
        <a:xfrm>
          <a:off x="0" y="0"/>
          <a:ext cx="0" cy="0"/>
          <a:chOff x="0" y="0"/>
          <a:chExt cx="0" cy="0"/>
        </a:xfrm>
      </p:grpSpPr>
      <p:grpSp>
        <p:nvGrpSpPr>
          <p:cNvPr id="209" name="Google Shape;209;p28"/>
          <p:cNvGrpSpPr/>
          <p:nvPr/>
        </p:nvGrpSpPr>
        <p:grpSpPr>
          <a:xfrm>
            <a:off x="313081" y="249715"/>
            <a:ext cx="8517839" cy="4644070"/>
            <a:chOff x="713029" y="577750"/>
            <a:chExt cx="7717531" cy="3988038"/>
          </a:xfrm>
        </p:grpSpPr>
        <p:sp>
          <p:nvSpPr>
            <p:cNvPr id="210" name="Google Shape;210;p28"/>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8"/>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898447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theme" Target="../theme/theme3.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2pPr>
            <a:lvl3pPr lvl="2">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3pPr>
            <a:lvl4pPr lvl="3">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4pPr>
            <a:lvl5pPr lvl="4">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5pPr>
            <a:lvl6pPr lvl="5">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6pPr>
            <a:lvl7pPr lvl="6">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7pPr>
            <a:lvl8pPr lvl="7">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8pPr>
            <a:lvl9pPr lvl="8">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434343"/>
              </a:buClr>
              <a:buSzPts val="1800"/>
              <a:buFont typeface="Roboto"/>
              <a:buChar char="●"/>
              <a:defRPr sz="1800">
                <a:solidFill>
                  <a:srgbClr val="434343"/>
                </a:solidFill>
                <a:latin typeface="Roboto"/>
                <a:ea typeface="Roboto"/>
                <a:cs typeface="Roboto"/>
                <a:sym typeface="Roboto"/>
              </a:defRPr>
            </a:lvl1pPr>
            <a:lvl2pPr marL="914400" lvl="1"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2pPr>
            <a:lvl3pPr marL="1371600" lvl="2"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3pPr>
            <a:lvl4pPr marL="1828800" lvl="3"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4pPr>
            <a:lvl5pPr marL="2286000" lvl="4"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5pPr>
            <a:lvl6pPr marL="2743200" lvl="5"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6pPr>
            <a:lvl7pPr marL="3200400" lvl="6"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7pPr>
            <a:lvl8pPr marL="3657600" lvl="7"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8pPr>
            <a:lvl9pPr marL="4114800" lvl="8" indent="-317500">
              <a:lnSpc>
                <a:spcPct val="115000"/>
              </a:lnSpc>
              <a:spcBef>
                <a:spcPts val="1600"/>
              </a:spcBef>
              <a:spcAft>
                <a:spcPts val="1600"/>
              </a:spcAft>
              <a:buClr>
                <a:srgbClr val="434343"/>
              </a:buClr>
              <a:buSzPts val="1400"/>
              <a:buFont typeface="Roboto"/>
              <a:buChar char="■"/>
              <a:defRPr>
                <a:solidFill>
                  <a:srgbClr val="434343"/>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3">
          <p15:clr>
            <a:srgbClr val="EA4335"/>
          </p15:clr>
        </p15:guide>
        <p15:guide id="2" orient="horz" pos="259">
          <p15:clr>
            <a:srgbClr val="EA4335"/>
          </p15:clr>
        </p15:guide>
        <p15:guide id="3" pos="5477">
          <p15:clr>
            <a:srgbClr val="EA4335"/>
          </p15:clr>
        </p15:guide>
        <p15:guide id="4" orient="horz" pos="2983">
          <p15:clr>
            <a:srgbClr val="EA4335"/>
          </p15:clr>
        </p15:guide>
        <p15:guide id="5" pos="288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2pPr>
            <a:lvl3pPr lvl="2">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3pPr>
            <a:lvl4pPr lvl="3">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4pPr>
            <a:lvl5pPr lvl="4">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5pPr>
            <a:lvl6pPr lvl="5">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6pPr>
            <a:lvl7pPr lvl="6">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7pPr>
            <a:lvl8pPr lvl="7">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8pPr>
            <a:lvl9pPr lvl="8">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434343"/>
              </a:buClr>
              <a:buSzPts val="1800"/>
              <a:buFont typeface="Roboto"/>
              <a:buChar char="●"/>
              <a:defRPr sz="1800">
                <a:solidFill>
                  <a:srgbClr val="434343"/>
                </a:solidFill>
                <a:latin typeface="Roboto"/>
                <a:ea typeface="Roboto"/>
                <a:cs typeface="Roboto"/>
                <a:sym typeface="Roboto"/>
              </a:defRPr>
            </a:lvl1pPr>
            <a:lvl2pPr marL="914400" lvl="1"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2pPr>
            <a:lvl3pPr marL="1371600" lvl="2"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3pPr>
            <a:lvl4pPr marL="1828800" lvl="3"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4pPr>
            <a:lvl5pPr marL="2286000" lvl="4"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5pPr>
            <a:lvl6pPr marL="2743200" lvl="5"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6pPr>
            <a:lvl7pPr marL="3200400" lvl="6"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7pPr>
            <a:lvl8pPr marL="3657600" lvl="7"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8pPr>
            <a:lvl9pPr marL="4114800" lvl="8" indent="-317500">
              <a:lnSpc>
                <a:spcPct val="115000"/>
              </a:lnSpc>
              <a:spcBef>
                <a:spcPts val="1600"/>
              </a:spcBef>
              <a:spcAft>
                <a:spcPts val="1600"/>
              </a:spcAft>
              <a:buClr>
                <a:srgbClr val="434343"/>
              </a:buClr>
              <a:buSzPts val="1400"/>
              <a:buFont typeface="Roboto"/>
              <a:buChar char="■"/>
              <a:defRPr>
                <a:solidFill>
                  <a:srgbClr val="434343"/>
                </a:solidFill>
                <a:latin typeface="Roboto"/>
                <a:ea typeface="Roboto"/>
                <a:cs typeface="Roboto"/>
                <a:sym typeface="Roboto"/>
              </a:defRPr>
            </a:lvl9pPr>
          </a:lstStyle>
          <a:p>
            <a:endParaRPr/>
          </a:p>
        </p:txBody>
      </p:sp>
    </p:spTree>
    <p:extLst>
      <p:ext uri="{BB962C8B-B14F-4D97-AF65-F5344CB8AC3E}">
        <p14:creationId xmlns:p14="http://schemas.microsoft.com/office/powerpoint/2010/main" val="1267936722"/>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3">
          <p15:clr>
            <a:srgbClr val="EA4335"/>
          </p15:clr>
        </p15:guide>
        <p15:guide id="2" orient="horz" pos="259">
          <p15:clr>
            <a:srgbClr val="EA4335"/>
          </p15:clr>
        </p15:guide>
        <p15:guide id="3" pos="5477">
          <p15:clr>
            <a:srgbClr val="EA4335"/>
          </p15:clr>
        </p15:guide>
        <p15:guide id="4" orient="horz" pos="2983">
          <p15:clr>
            <a:srgbClr val="EA4335"/>
          </p15:clr>
        </p15:guide>
        <p15:guide id="5" pos="2880">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1pPr>
            <a:lvl2pPr lvl="1"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2pPr>
            <a:lvl3pPr lvl="2"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3pPr>
            <a:lvl4pPr lvl="3"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4pPr>
            <a:lvl5pPr lvl="4"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5pPr>
            <a:lvl6pPr lvl="5"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6pPr>
            <a:lvl7pPr lvl="6"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7pPr>
            <a:lvl8pPr lvl="7"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8pPr>
            <a:lvl9pPr lvl="8" rtl="0">
              <a:spcBef>
                <a:spcPts val="0"/>
              </a:spcBef>
              <a:spcAft>
                <a:spcPts val="0"/>
              </a:spcAft>
              <a:buClr>
                <a:schemeClr val="dk1"/>
              </a:buClr>
              <a:buSzPts val="3500"/>
              <a:buFont typeface="Heebo"/>
              <a:buNone/>
              <a:defRPr sz="3500" b="1">
                <a:solidFill>
                  <a:schemeClr val="dk1"/>
                </a:solidFill>
                <a:latin typeface="Heebo"/>
                <a:ea typeface="Heebo"/>
                <a:cs typeface="Heebo"/>
                <a:sym typeface="Heebo"/>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1pPr>
            <a:lvl2pPr marL="914400" lvl="1"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2pPr>
            <a:lvl3pPr marL="1371600" lvl="2"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3pPr>
            <a:lvl4pPr marL="1828800" lvl="3"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4pPr>
            <a:lvl5pPr marL="2286000" lvl="4"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5pPr>
            <a:lvl6pPr marL="2743200" lvl="5"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6pPr>
            <a:lvl7pPr marL="3200400" lvl="6"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7pPr>
            <a:lvl8pPr marL="3657600" lvl="7"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8pPr>
            <a:lvl9pPr marL="4114800" lvl="8" indent="-317500">
              <a:lnSpc>
                <a:spcPct val="115000"/>
              </a:lnSpc>
              <a:spcBef>
                <a:spcPts val="0"/>
              </a:spcBef>
              <a:spcAft>
                <a:spcPts val="0"/>
              </a:spcAft>
              <a:buClr>
                <a:schemeClr val="dk1"/>
              </a:buClr>
              <a:buSzPts val="1400"/>
              <a:buFont typeface="Figtree"/>
              <a:buChar char="■"/>
              <a:defRPr>
                <a:solidFill>
                  <a:schemeClr val="dk1"/>
                </a:solidFill>
                <a:latin typeface="Figtree"/>
                <a:ea typeface="Figtree"/>
                <a:cs typeface="Figtree"/>
                <a:sym typeface="Figtree"/>
              </a:defRPr>
            </a:lvl9pPr>
          </a:lstStyle>
          <a:p>
            <a:endParaRPr/>
          </a:p>
        </p:txBody>
      </p:sp>
    </p:spTree>
    <p:extLst>
      <p:ext uri="{BB962C8B-B14F-4D97-AF65-F5344CB8AC3E}">
        <p14:creationId xmlns:p14="http://schemas.microsoft.com/office/powerpoint/2010/main" val="1708607820"/>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3" r:id="rId24"/>
    <p:sldLayoutId id="2147483704" r:id="rId2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3.xml"/><Relationship Id="rId1" Type="http://schemas.openxmlformats.org/officeDocument/2006/relationships/slideLayout" Target="../slideLayouts/slideLayout41.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6.xml"/><Relationship Id="rId1" Type="http://schemas.openxmlformats.org/officeDocument/2006/relationships/slideLayout" Target="../slideLayouts/slideLayout44.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7.xml"/><Relationship Id="rId1" Type="http://schemas.openxmlformats.org/officeDocument/2006/relationships/slideLayout" Target="../slideLayouts/slideLayout44.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9.xml"/><Relationship Id="rId1" Type="http://schemas.openxmlformats.org/officeDocument/2006/relationships/slideLayout" Target="../slideLayouts/slideLayout4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1.xml"/><Relationship Id="rId1" Type="http://schemas.openxmlformats.org/officeDocument/2006/relationships/slideLayout" Target="../slideLayouts/slideLayout4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2.xml"/><Relationship Id="rId1" Type="http://schemas.openxmlformats.org/officeDocument/2006/relationships/slideLayout" Target="../slideLayouts/slideLayout41.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3.xml"/><Relationship Id="rId1" Type="http://schemas.openxmlformats.org/officeDocument/2006/relationships/slideLayout" Target="../slideLayouts/slideLayout41.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4.xml"/><Relationship Id="rId1" Type="http://schemas.openxmlformats.org/officeDocument/2006/relationships/slideLayout" Target="../slideLayouts/slideLayout41.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5.xml"/><Relationship Id="rId1" Type="http://schemas.openxmlformats.org/officeDocument/2006/relationships/slideLayout" Target="../slideLayouts/slideLayout4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6.xml"/><Relationship Id="rId1" Type="http://schemas.openxmlformats.org/officeDocument/2006/relationships/slideLayout" Target="../slideLayouts/slideLayout41.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7.xml"/><Relationship Id="rId1" Type="http://schemas.openxmlformats.org/officeDocument/2006/relationships/slideLayout" Target="../slideLayouts/slideLayout41.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9.xml"/><Relationship Id="rId1" Type="http://schemas.openxmlformats.org/officeDocument/2006/relationships/slideLayout" Target="../slideLayouts/slideLayout4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0.xml"/><Relationship Id="rId1" Type="http://schemas.openxmlformats.org/officeDocument/2006/relationships/slideLayout" Target="../slideLayouts/slideLayout41.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1.xml"/><Relationship Id="rId1" Type="http://schemas.openxmlformats.org/officeDocument/2006/relationships/slideLayout" Target="../slideLayouts/slideLayout41.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2.xml"/><Relationship Id="rId1" Type="http://schemas.openxmlformats.org/officeDocument/2006/relationships/slideLayout" Target="../slideLayouts/slideLayout41.xml"/><Relationship Id="rId5" Type="http://schemas.microsoft.com/office/2007/relationships/hdphoto" Target="../media/hdphoto1.wdp"/><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3.xml"/><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4.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5.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6.xml"/><Relationship Id="rId1" Type="http://schemas.openxmlformats.org/officeDocument/2006/relationships/slideLayout" Target="../slideLayouts/slideLayout4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8.xml"/><Relationship Id="rId1" Type="http://schemas.openxmlformats.org/officeDocument/2006/relationships/slideLayout" Target="../slideLayouts/slideLayout41.xml"/><Relationship Id="rId5" Type="http://schemas.openxmlformats.org/officeDocument/2006/relationships/hyperlink" Target="https://static.sumaysigue.uchile.cl/webcmmedu/pdf/Comprension_de_graficos.pdf" TargetMode="External"/><Relationship Id="rId4" Type="http://schemas.openxmlformats.org/officeDocument/2006/relationships/hyperlink" Target="https://estadisticatemprana.c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40.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4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tiff"/><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4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11" name="Imagen 10">
            <a:extLst>
              <a:ext uri="{FF2B5EF4-FFF2-40B4-BE49-F238E27FC236}">
                <a16:creationId xmlns:a16="http://schemas.microsoft.com/office/drawing/2014/main" id="{A1F3EEED-7A32-C114-01C3-EA8C8AA1BF29}"/>
              </a:ext>
            </a:extLst>
          </p:cNvPr>
          <p:cNvPicPr>
            <a:picLocks noChangeAspect="1"/>
          </p:cNvPicPr>
          <p:nvPr/>
        </p:nvPicPr>
        <p:blipFill>
          <a:blip r:embed="rId3"/>
          <a:stretch>
            <a:fillRect/>
          </a:stretch>
        </p:blipFill>
        <p:spPr>
          <a:xfrm>
            <a:off x="0" y="1730433"/>
            <a:ext cx="9144000" cy="1490911"/>
          </a:xfrm>
          <a:prstGeom prst="rect">
            <a:avLst/>
          </a:prstGeom>
        </p:spPr>
      </p:pic>
      <p:pic>
        <p:nvPicPr>
          <p:cNvPr id="6" name="Imagen 5">
            <a:extLst>
              <a:ext uri="{FF2B5EF4-FFF2-40B4-BE49-F238E27FC236}">
                <a16:creationId xmlns:a16="http://schemas.microsoft.com/office/drawing/2014/main" id="{EC89EEE7-307C-3AC8-31EC-FEABE92CFFC6}"/>
              </a:ext>
            </a:extLst>
          </p:cNvPr>
          <p:cNvPicPr>
            <a:picLocks noChangeAspect="1"/>
          </p:cNvPicPr>
          <p:nvPr/>
        </p:nvPicPr>
        <p:blipFill>
          <a:blip r:embed="rId4"/>
          <a:stretch>
            <a:fillRect/>
          </a:stretch>
        </p:blipFill>
        <p:spPr>
          <a:xfrm>
            <a:off x="3584907" y="162589"/>
            <a:ext cx="1974185" cy="1384243"/>
          </a:xfrm>
          <a:prstGeom prst="rect">
            <a:avLst/>
          </a:prstGeom>
        </p:spPr>
      </p:pic>
      <p:sp>
        <p:nvSpPr>
          <p:cNvPr id="8" name="Título 1">
            <a:extLst>
              <a:ext uri="{FF2B5EF4-FFF2-40B4-BE49-F238E27FC236}">
                <a16:creationId xmlns:a16="http://schemas.microsoft.com/office/drawing/2014/main" id="{A9260F47-867D-D2F7-9488-B064CC6AD2D2}"/>
              </a:ext>
            </a:extLst>
          </p:cNvPr>
          <p:cNvSpPr txBox="1">
            <a:spLocks/>
          </p:cNvSpPr>
          <p:nvPr/>
        </p:nvSpPr>
        <p:spPr>
          <a:xfrm>
            <a:off x="1245832" y="1903226"/>
            <a:ext cx="6652331" cy="11453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3000"/>
              <a:buFont typeface="Fira Sans Extra Condensed Medium"/>
              <a:buNone/>
              <a:defRPr sz="3000" b="0" i="0" u="none" strike="noStrike" cap="none">
                <a:solidFill>
                  <a:schemeClr val="dk1"/>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ctr" defTabSz="914400" rtl="0" eaLnBrk="1" fontAlgn="auto" latinLnBrk="0" hangingPunct="1">
              <a:lnSpc>
                <a:spcPct val="100000"/>
              </a:lnSpc>
              <a:spcBef>
                <a:spcPts val="0"/>
              </a:spcBef>
              <a:spcAft>
                <a:spcPts val="0"/>
              </a:spcAft>
              <a:buClr>
                <a:srgbClr val="434343"/>
              </a:buClr>
              <a:buSzPts val="3000"/>
              <a:buFont typeface="Fira Sans Extra Condensed Medium"/>
              <a:buNone/>
              <a:tabLst/>
              <a:defRPr/>
            </a:pPr>
            <a:r>
              <a:rPr kumimoji="0" lang="es-MX" sz="4000" b="1" i="0" u="none" strike="noStrike" kern="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t>Didáctica de la Matemática y</a:t>
            </a:r>
            <a:br>
              <a:rPr kumimoji="0" lang="es-MX" sz="4000" b="1" i="0" u="none" strike="noStrike" kern="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br>
            <a:r>
              <a:rPr kumimoji="0" lang="es-MX" sz="4000" b="1" i="0" u="none" strike="noStrike" kern="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t>Práctica Profesional II</a:t>
            </a:r>
            <a:endParaRPr kumimoji="0" lang="es-CL" sz="4000" b="1" i="0" u="none" strike="noStrike" kern="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endParaRPr>
          </a:p>
        </p:txBody>
      </p:sp>
      <p:sp>
        <p:nvSpPr>
          <p:cNvPr id="9" name="Subtítulo 2">
            <a:extLst>
              <a:ext uri="{FF2B5EF4-FFF2-40B4-BE49-F238E27FC236}">
                <a16:creationId xmlns:a16="http://schemas.microsoft.com/office/drawing/2014/main" id="{947D2585-1CAE-FBE7-C631-DCA8E11B72C7}"/>
              </a:ext>
            </a:extLst>
          </p:cNvPr>
          <p:cNvSpPr txBox="1">
            <a:spLocks/>
          </p:cNvSpPr>
          <p:nvPr/>
        </p:nvSpPr>
        <p:spPr>
          <a:xfrm>
            <a:off x="2056478" y="3373980"/>
            <a:ext cx="5031037" cy="117170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Pedagogía en Educación Media en Matemáticas y Física</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Segundo Semestre 2024</a:t>
            </a:r>
            <a:endParaRPr kumimoji="0" lang="es-CL"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0" name="CuadroTexto 9">
            <a:extLst>
              <a:ext uri="{FF2B5EF4-FFF2-40B4-BE49-F238E27FC236}">
                <a16:creationId xmlns:a16="http://schemas.microsoft.com/office/drawing/2014/main" id="{0E038972-4CC9-F8FA-2A03-73B83BF4A130}"/>
              </a:ext>
            </a:extLst>
          </p:cNvPr>
          <p:cNvSpPr txBox="1"/>
          <p:nvPr/>
        </p:nvSpPr>
        <p:spPr>
          <a:xfrm>
            <a:off x="1686712" y="4050866"/>
            <a:ext cx="57705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L" sz="14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Elaborado por Prof. Valeria Randolph</a:t>
            </a:r>
            <a:endParaRPr kumimoji="0" lang="es-CL" sz="12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1349304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grpSp>
        <p:nvGrpSpPr>
          <p:cNvPr id="666" name="Google Shape;666;p47"/>
          <p:cNvGrpSpPr/>
          <p:nvPr/>
        </p:nvGrpSpPr>
        <p:grpSpPr>
          <a:xfrm>
            <a:off x="5493258" y="2482807"/>
            <a:ext cx="2719938" cy="2492487"/>
            <a:chOff x="5640650" y="2502975"/>
            <a:chExt cx="2613064" cy="2394550"/>
          </a:xfrm>
        </p:grpSpPr>
        <p:sp>
          <p:nvSpPr>
            <p:cNvPr id="667" name="Google Shape;667;p47"/>
            <p:cNvSpPr/>
            <p:nvPr/>
          </p:nvSpPr>
          <p:spPr>
            <a:xfrm>
              <a:off x="7383109"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668;p47"/>
            <p:cNvSpPr/>
            <p:nvPr/>
          </p:nvSpPr>
          <p:spPr>
            <a:xfrm>
              <a:off x="5770434"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9" name="Google Shape;669;p47"/>
            <p:cNvSpPr/>
            <p:nvPr/>
          </p:nvSpPr>
          <p:spPr>
            <a:xfrm>
              <a:off x="5917344" y="2502975"/>
              <a:ext cx="2336370" cy="2337987"/>
            </a:xfrm>
            <a:custGeom>
              <a:avLst/>
              <a:gdLst/>
              <a:ahLst/>
              <a:cxnLst/>
              <a:rect l="l" t="t" r="r" b="b"/>
              <a:pathLst>
                <a:path w="36115" h="36140" extrusionOk="0">
                  <a:moveTo>
                    <a:pt x="18044" y="0"/>
                  </a:moveTo>
                  <a:cubicBezTo>
                    <a:pt x="8099" y="0"/>
                    <a:pt x="0" y="8124"/>
                    <a:pt x="0" y="18070"/>
                  </a:cubicBezTo>
                  <a:cubicBezTo>
                    <a:pt x="0" y="28041"/>
                    <a:pt x="8099" y="36140"/>
                    <a:pt x="18044" y="36140"/>
                  </a:cubicBezTo>
                  <a:cubicBezTo>
                    <a:pt x="28016" y="36140"/>
                    <a:pt x="36114" y="28041"/>
                    <a:pt x="36114" y="18070"/>
                  </a:cubicBezTo>
                  <a:cubicBezTo>
                    <a:pt x="36114" y="8124"/>
                    <a:pt x="28016" y="0"/>
                    <a:pt x="18044"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47"/>
            <p:cNvSpPr/>
            <p:nvPr/>
          </p:nvSpPr>
          <p:spPr>
            <a:xfrm>
              <a:off x="6299230" y="3821485"/>
              <a:ext cx="430205" cy="289305"/>
            </a:xfrm>
            <a:custGeom>
              <a:avLst/>
              <a:gdLst/>
              <a:ahLst/>
              <a:cxnLst/>
              <a:rect l="l" t="t" r="r" b="b"/>
              <a:pathLst>
                <a:path w="6650" h="4472" extrusionOk="0">
                  <a:moveTo>
                    <a:pt x="566" y="0"/>
                  </a:moveTo>
                  <a:cubicBezTo>
                    <a:pt x="166" y="0"/>
                    <a:pt x="0" y="650"/>
                    <a:pt x="222" y="1358"/>
                  </a:cubicBezTo>
                  <a:cubicBezTo>
                    <a:pt x="475" y="2194"/>
                    <a:pt x="2373" y="3839"/>
                    <a:pt x="2373" y="3839"/>
                  </a:cubicBezTo>
                  <a:lnTo>
                    <a:pt x="6548" y="4471"/>
                  </a:lnTo>
                  <a:lnTo>
                    <a:pt x="6650" y="3636"/>
                  </a:lnTo>
                  <a:lnTo>
                    <a:pt x="3334" y="2421"/>
                  </a:lnTo>
                  <a:cubicBezTo>
                    <a:pt x="3334" y="2421"/>
                    <a:pt x="1613" y="447"/>
                    <a:pt x="728" y="68"/>
                  </a:cubicBezTo>
                  <a:lnTo>
                    <a:pt x="753" y="42"/>
                  </a:lnTo>
                  <a:cubicBezTo>
                    <a:pt x="686" y="14"/>
                    <a:pt x="624" y="0"/>
                    <a:pt x="56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47"/>
            <p:cNvSpPr/>
            <p:nvPr/>
          </p:nvSpPr>
          <p:spPr>
            <a:xfrm>
              <a:off x="6084318" y="3824785"/>
              <a:ext cx="374958" cy="493927"/>
            </a:xfrm>
            <a:custGeom>
              <a:avLst/>
              <a:gdLst/>
              <a:ahLst/>
              <a:cxnLst/>
              <a:rect l="l" t="t" r="r" b="b"/>
              <a:pathLst>
                <a:path w="5796" h="7635" extrusionOk="0">
                  <a:moveTo>
                    <a:pt x="3563" y="1"/>
                  </a:moveTo>
                  <a:cubicBezTo>
                    <a:pt x="3522" y="1"/>
                    <a:pt x="3481" y="6"/>
                    <a:pt x="3442" y="17"/>
                  </a:cubicBezTo>
                  <a:lnTo>
                    <a:pt x="633" y="852"/>
                  </a:lnTo>
                  <a:cubicBezTo>
                    <a:pt x="228" y="978"/>
                    <a:pt x="0" y="1434"/>
                    <a:pt x="152" y="1814"/>
                  </a:cubicBezTo>
                  <a:lnTo>
                    <a:pt x="1747" y="7609"/>
                  </a:lnTo>
                  <a:lnTo>
                    <a:pt x="1721" y="7634"/>
                  </a:lnTo>
                  <a:lnTo>
                    <a:pt x="5796" y="7229"/>
                  </a:lnTo>
                  <a:lnTo>
                    <a:pt x="4682" y="1004"/>
                  </a:lnTo>
                  <a:cubicBezTo>
                    <a:pt x="4590" y="587"/>
                    <a:pt x="4010" y="1"/>
                    <a:pt x="356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47"/>
            <p:cNvSpPr/>
            <p:nvPr/>
          </p:nvSpPr>
          <p:spPr>
            <a:xfrm>
              <a:off x="6159621" y="3789980"/>
              <a:ext cx="86817" cy="90699"/>
            </a:xfrm>
            <a:custGeom>
              <a:avLst/>
              <a:gdLst/>
              <a:ahLst/>
              <a:cxnLst/>
              <a:rect l="l" t="t" r="r" b="b"/>
              <a:pathLst>
                <a:path w="1342" h="1402" extrusionOk="0">
                  <a:moveTo>
                    <a:pt x="829" y="1"/>
                  </a:moveTo>
                  <a:cubicBezTo>
                    <a:pt x="797" y="1"/>
                    <a:pt x="765" y="8"/>
                    <a:pt x="735" y="23"/>
                  </a:cubicBezTo>
                  <a:lnTo>
                    <a:pt x="228" y="175"/>
                  </a:lnTo>
                  <a:cubicBezTo>
                    <a:pt x="76" y="200"/>
                    <a:pt x="1" y="403"/>
                    <a:pt x="51" y="555"/>
                  </a:cubicBezTo>
                  <a:lnTo>
                    <a:pt x="228" y="1162"/>
                  </a:lnTo>
                  <a:cubicBezTo>
                    <a:pt x="293" y="1291"/>
                    <a:pt x="411" y="1401"/>
                    <a:pt x="539" y="1401"/>
                  </a:cubicBezTo>
                  <a:cubicBezTo>
                    <a:pt x="562" y="1401"/>
                    <a:pt x="585" y="1398"/>
                    <a:pt x="608" y="1390"/>
                  </a:cubicBezTo>
                  <a:lnTo>
                    <a:pt x="1114" y="1213"/>
                  </a:lnTo>
                  <a:cubicBezTo>
                    <a:pt x="1266" y="1187"/>
                    <a:pt x="1342" y="1010"/>
                    <a:pt x="1317" y="833"/>
                  </a:cubicBezTo>
                  <a:lnTo>
                    <a:pt x="1114" y="251"/>
                  </a:lnTo>
                  <a:cubicBezTo>
                    <a:pt x="1074" y="110"/>
                    <a:pt x="953" y="1"/>
                    <a:pt x="829" y="1"/>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47"/>
            <p:cNvSpPr/>
            <p:nvPr/>
          </p:nvSpPr>
          <p:spPr>
            <a:xfrm>
              <a:off x="6099068" y="3652313"/>
              <a:ext cx="170335" cy="170335"/>
            </a:xfrm>
            <a:custGeom>
              <a:avLst/>
              <a:gdLst/>
              <a:ahLst/>
              <a:cxnLst/>
              <a:rect l="l" t="t" r="r" b="b"/>
              <a:pathLst>
                <a:path w="2633" h="2633" extrusionOk="0">
                  <a:moveTo>
                    <a:pt x="1291" y="0"/>
                  </a:moveTo>
                  <a:cubicBezTo>
                    <a:pt x="557" y="0"/>
                    <a:pt x="0" y="608"/>
                    <a:pt x="0" y="1316"/>
                  </a:cubicBezTo>
                  <a:cubicBezTo>
                    <a:pt x="0" y="2050"/>
                    <a:pt x="608" y="2632"/>
                    <a:pt x="1316" y="2632"/>
                  </a:cubicBezTo>
                  <a:cubicBezTo>
                    <a:pt x="2025" y="2632"/>
                    <a:pt x="2632" y="2556"/>
                    <a:pt x="2632" y="1822"/>
                  </a:cubicBezTo>
                  <a:cubicBezTo>
                    <a:pt x="2632" y="1114"/>
                    <a:pt x="2025" y="0"/>
                    <a:pt x="1291" y="0"/>
                  </a:cubicBezTo>
                  <a:close/>
                </a:path>
              </a:pathLst>
            </a:custGeom>
            <a:solidFill>
              <a:srgbClr val="9B6A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47"/>
            <p:cNvSpPr/>
            <p:nvPr/>
          </p:nvSpPr>
          <p:spPr>
            <a:xfrm>
              <a:off x="6066592" y="3636981"/>
              <a:ext cx="284647" cy="180945"/>
            </a:xfrm>
            <a:custGeom>
              <a:avLst/>
              <a:gdLst/>
              <a:ahLst/>
              <a:cxnLst/>
              <a:rect l="l" t="t" r="r" b="b"/>
              <a:pathLst>
                <a:path w="4400" h="2797" extrusionOk="0">
                  <a:moveTo>
                    <a:pt x="1379" y="0"/>
                  </a:moveTo>
                  <a:cubicBezTo>
                    <a:pt x="1272" y="0"/>
                    <a:pt x="1195" y="3"/>
                    <a:pt x="1160" y="9"/>
                  </a:cubicBezTo>
                  <a:cubicBezTo>
                    <a:pt x="882" y="85"/>
                    <a:pt x="249" y="769"/>
                    <a:pt x="123" y="1275"/>
                  </a:cubicBezTo>
                  <a:cubicBezTo>
                    <a:pt x="0" y="1764"/>
                    <a:pt x="469" y="2797"/>
                    <a:pt x="958" y="2797"/>
                  </a:cubicBezTo>
                  <a:cubicBezTo>
                    <a:pt x="974" y="2797"/>
                    <a:pt x="991" y="2796"/>
                    <a:pt x="1008" y="2793"/>
                  </a:cubicBezTo>
                  <a:cubicBezTo>
                    <a:pt x="1514" y="2743"/>
                    <a:pt x="1514" y="2186"/>
                    <a:pt x="1287" y="2186"/>
                  </a:cubicBezTo>
                  <a:cubicBezTo>
                    <a:pt x="1110" y="2186"/>
                    <a:pt x="856" y="2034"/>
                    <a:pt x="932" y="1781"/>
                  </a:cubicBezTo>
                  <a:cubicBezTo>
                    <a:pt x="1034" y="1528"/>
                    <a:pt x="1287" y="1528"/>
                    <a:pt x="1363" y="1528"/>
                  </a:cubicBezTo>
                  <a:cubicBezTo>
                    <a:pt x="1403" y="1508"/>
                    <a:pt x="1330" y="1211"/>
                    <a:pt x="1299" y="1094"/>
                  </a:cubicBezTo>
                  <a:lnTo>
                    <a:pt x="1299" y="1094"/>
                  </a:lnTo>
                  <a:lnTo>
                    <a:pt x="4400" y="136"/>
                  </a:lnTo>
                  <a:cubicBezTo>
                    <a:pt x="4400" y="136"/>
                    <a:pt x="2133" y="0"/>
                    <a:pt x="137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47"/>
            <p:cNvSpPr/>
            <p:nvPr/>
          </p:nvSpPr>
          <p:spPr>
            <a:xfrm>
              <a:off x="6100685" y="4292451"/>
              <a:ext cx="361890" cy="515793"/>
            </a:xfrm>
            <a:custGeom>
              <a:avLst/>
              <a:gdLst/>
              <a:ahLst/>
              <a:cxnLst/>
              <a:rect l="l" t="t" r="r" b="b"/>
              <a:pathLst>
                <a:path w="5594" h="7973" extrusionOk="0">
                  <a:moveTo>
                    <a:pt x="5543" y="0"/>
                  </a:moveTo>
                  <a:lnTo>
                    <a:pt x="5543" y="5"/>
                  </a:lnTo>
                  <a:lnTo>
                    <a:pt x="5543" y="5"/>
                  </a:lnTo>
                  <a:cubicBezTo>
                    <a:pt x="5576" y="2"/>
                    <a:pt x="5594" y="0"/>
                    <a:pt x="5594" y="0"/>
                  </a:cubicBezTo>
                  <a:close/>
                  <a:moveTo>
                    <a:pt x="5543" y="5"/>
                  </a:moveTo>
                  <a:cubicBezTo>
                    <a:pt x="5075" y="43"/>
                    <a:pt x="1519" y="334"/>
                    <a:pt x="1519" y="405"/>
                  </a:cubicBezTo>
                  <a:cubicBezTo>
                    <a:pt x="1494" y="1013"/>
                    <a:pt x="2101" y="4024"/>
                    <a:pt x="2101" y="4024"/>
                  </a:cubicBezTo>
                  <a:lnTo>
                    <a:pt x="0" y="6707"/>
                  </a:lnTo>
                  <a:lnTo>
                    <a:pt x="405" y="7416"/>
                  </a:lnTo>
                  <a:cubicBezTo>
                    <a:pt x="405" y="7416"/>
                    <a:pt x="3544" y="4657"/>
                    <a:pt x="3518" y="4657"/>
                  </a:cubicBezTo>
                  <a:lnTo>
                    <a:pt x="3518" y="1241"/>
                  </a:lnTo>
                  <a:lnTo>
                    <a:pt x="4050" y="1241"/>
                  </a:lnTo>
                  <a:cubicBezTo>
                    <a:pt x="4278" y="3645"/>
                    <a:pt x="4834" y="7972"/>
                    <a:pt x="4834" y="7972"/>
                  </a:cubicBezTo>
                  <a:lnTo>
                    <a:pt x="5594" y="7972"/>
                  </a:lnTo>
                  <a:lnTo>
                    <a:pt x="5543" y="5"/>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47"/>
            <p:cNvSpPr/>
            <p:nvPr/>
          </p:nvSpPr>
          <p:spPr>
            <a:xfrm>
              <a:off x="6413414" y="4808185"/>
              <a:ext cx="111400" cy="39333"/>
            </a:xfrm>
            <a:custGeom>
              <a:avLst/>
              <a:gdLst/>
              <a:ahLst/>
              <a:cxnLst/>
              <a:rect l="l" t="t" r="r" b="b"/>
              <a:pathLst>
                <a:path w="1722" h="608" extrusionOk="0">
                  <a:moveTo>
                    <a:pt x="0" y="0"/>
                  </a:moveTo>
                  <a:lnTo>
                    <a:pt x="0" y="608"/>
                  </a:lnTo>
                  <a:lnTo>
                    <a:pt x="1595" y="608"/>
                  </a:lnTo>
                  <a:cubicBezTo>
                    <a:pt x="1696" y="608"/>
                    <a:pt x="1721" y="380"/>
                    <a:pt x="1645" y="329"/>
                  </a:cubicBezTo>
                  <a:lnTo>
                    <a:pt x="810"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47"/>
            <p:cNvSpPr/>
            <p:nvPr/>
          </p:nvSpPr>
          <p:spPr>
            <a:xfrm>
              <a:off x="6066333" y="4726348"/>
              <a:ext cx="74849" cy="110754"/>
            </a:xfrm>
            <a:custGeom>
              <a:avLst/>
              <a:gdLst/>
              <a:ahLst/>
              <a:cxnLst/>
              <a:rect l="l" t="t" r="r" b="b"/>
              <a:pathLst>
                <a:path w="1157" h="1712" extrusionOk="0">
                  <a:moveTo>
                    <a:pt x="506" y="0"/>
                  </a:moveTo>
                  <a:lnTo>
                    <a:pt x="0" y="354"/>
                  </a:lnTo>
                  <a:lnTo>
                    <a:pt x="886" y="1670"/>
                  </a:lnTo>
                  <a:cubicBezTo>
                    <a:pt x="900" y="1699"/>
                    <a:pt x="929" y="1712"/>
                    <a:pt x="963" y="1712"/>
                  </a:cubicBezTo>
                  <a:cubicBezTo>
                    <a:pt x="1046" y="1712"/>
                    <a:pt x="1157" y="1634"/>
                    <a:pt x="1139" y="1544"/>
                  </a:cubicBezTo>
                  <a:lnTo>
                    <a:pt x="911" y="658"/>
                  </a:lnTo>
                  <a:lnTo>
                    <a:pt x="936" y="658"/>
                  </a:lnTo>
                  <a:lnTo>
                    <a:pt x="506"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47"/>
            <p:cNvSpPr/>
            <p:nvPr/>
          </p:nvSpPr>
          <p:spPr>
            <a:xfrm>
              <a:off x="6385596" y="3953524"/>
              <a:ext cx="50784" cy="135984"/>
            </a:xfrm>
            <a:custGeom>
              <a:avLst/>
              <a:gdLst/>
              <a:ahLst/>
              <a:cxnLst/>
              <a:rect l="l" t="t" r="r" b="b"/>
              <a:pathLst>
                <a:path w="785" h="2102" extrusionOk="0">
                  <a:moveTo>
                    <a:pt x="51" y="1"/>
                  </a:moveTo>
                  <a:lnTo>
                    <a:pt x="0" y="26"/>
                  </a:lnTo>
                  <a:lnTo>
                    <a:pt x="709" y="2101"/>
                  </a:lnTo>
                  <a:lnTo>
                    <a:pt x="785" y="2101"/>
                  </a:lnTo>
                  <a:lnTo>
                    <a:pt x="51" y="1"/>
                  </a:lnTo>
                  <a:close/>
                </a:path>
              </a:pathLst>
            </a:custGeom>
            <a:solidFill>
              <a:srgbClr val="EA6A4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9" name="Google Shape;679;p47"/>
            <p:cNvSpPr/>
            <p:nvPr/>
          </p:nvSpPr>
          <p:spPr>
            <a:xfrm>
              <a:off x="6557486" y="3148030"/>
              <a:ext cx="1260727" cy="1293462"/>
            </a:xfrm>
            <a:custGeom>
              <a:avLst/>
              <a:gdLst/>
              <a:ahLst/>
              <a:cxnLst/>
              <a:rect l="l" t="t" r="r" b="b"/>
              <a:pathLst>
                <a:path w="19488" h="19994" extrusionOk="0">
                  <a:moveTo>
                    <a:pt x="17058" y="0"/>
                  </a:moveTo>
                  <a:lnTo>
                    <a:pt x="0" y="17690"/>
                  </a:lnTo>
                  <a:lnTo>
                    <a:pt x="2379" y="19993"/>
                  </a:lnTo>
                  <a:lnTo>
                    <a:pt x="19487" y="2227"/>
                  </a:lnTo>
                  <a:lnTo>
                    <a:pt x="1705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0" name="Google Shape;680;p47"/>
            <p:cNvSpPr/>
            <p:nvPr/>
          </p:nvSpPr>
          <p:spPr>
            <a:xfrm>
              <a:off x="6303694" y="3824203"/>
              <a:ext cx="492892" cy="566512"/>
            </a:xfrm>
            <a:custGeom>
              <a:avLst/>
              <a:gdLst/>
              <a:ahLst/>
              <a:cxnLst/>
              <a:rect l="l" t="t" r="r" b="b"/>
              <a:pathLst>
                <a:path w="7619" h="8757" extrusionOk="0">
                  <a:moveTo>
                    <a:pt x="1367" y="0"/>
                  </a:moveTo>
                  <a:lnTo>
                    <a:pt x="1" y="3417"/>
                  </a:lnTo>
                  <a:lnTo>
                    <a:pt x="5492" y="8757"/>
                  </a:lnTo>
                  <a:lnTo>
                    <a:pt x="7618" y="6353"/>
                  </a:lnTo>
                  <a:lnTo>
                    <a:pt x="136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47"/>
            <p:cNvSpPr/>
            <p:nvPr/>
          </p:nvSpPr>
          <p:spPr>
            <a:xfrm>
              <a:off x="7384269" y="2660114"/>
              <a:ext cx="862869" cy="893986"/>
            </a:xfrm>
            <a:custGeom>
              <a:avLst/>
              <a:gdLst/>
              <a:ahLst/>
              <a:cxnLst/>
              <a:rect l="l" t="t" r="r" b="b"/>
              <a:pathLst>
                <a:path w="13338" h="13819" extrusionOk="0">
                  <a:moveTo>
                    <a:pt x="13338" y="1"/>
                  </a:moveTo>
                  <a:lnTo>
                    <a:pt x="1" y="3797"/>
                  </a:lnTo>
                  <a:lnTo>
                    <a:pt x="10807" y="13819"/>
                  </a:lnTo>
                  <a:lnTo>
                    <a:pt x="13338"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47"/>
            <p:cNvSpPr/>
            <p:nvPr/>
          </p:nvSpPr>
          <p:spPr>
            <a:xfrm>
              <a:off x="7507057" y="3562648"/>
              <a:ext cx="60682" cy="71679"/>
            </a:xfrm>
            <a:custGeom>
              <a:avLst/>
              <a:gdLst/>
              <a:ahLst/>
              <a:cxnLst/>
              <a:rect l="l" t="t" r="r" b="b"/>
              <a:pathLst>
                <a:path w="938" h="1108" extrusionOk="0">
                  <a:moveTo>
                    <a:pt x="577" y="0"/>
                  </a:moveTo>
                  <a:cubicBezTo>
                    <a:pt x="420" y="0"/>
                    <a:pt x="234" y="123"/>
                    <a:pt x="153" y="171"/>
                  </a:cubicBezTo>
                  <a:cubicBezTo>
                    <a:pt x="1" y="247"/>
                    <a:pt x="26" y="728"/>
                    <a:pt x="153" y="880"/>
                  </a:cubicBezTo>
                  <a:lnTo>
                    <a:pt x="305" y="1108"/>
                  </a:lnTo>
                  <a:lnTo>
                    <a:pt x="937" y="753"/>
                  </a:lnTo>
                  <a:lnTo>
                    <a:pt x="785" y="146"/>
                  </a:lnTo>
                  <a:cubicBezTo>
                    <a:pt x="740" y="38"/>
                    <a:pt x="663" y="0"/>
                    <a:pt x="577"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47"/>
            <p:cNvSpPr/>
            <p:nvPr/>
          </p:nvSpPr>
          <p:spPr>
            <a:xfrm>
              <a:off x="7721581" y="4243349"/>
              <a:ext cx="266921" cy="566512"/>
            </a:xfrm>
            <a:custGeom>
              <a:avLst/>
              <a:gdLst/>
              <a:ahLst/>
              <a:cxnLst/>
              <a:rect l="l" t="t" r="r" b="b"/>
              <a:pathLst>
                <a:path w="4126" h="8757" extrusionOk="0">
                  <a:moveTo>
                    <a:pt x="0" y="0"/>
                  </a:moveTo>
                  <a:lnTo>
                    <a:pt x="101" y="8757"/>
                  </a:lnTo>
                  <a:lnTo>
                    <a:pt x="886" y="8757"/>
                  </a:lnTo>
                  <a:cubicBezTo>
                    <a:pt x="886" y="8757"/>
                    <a:pt x="1493" y="4328"/>
                    <a:pt x="1721" y="1898"/>
                  </a:cubicBezTo>
                  <a:lnTo>
                    <a:pt x="2253" y="1898"/>
                  </a:lnTo>
                  <a:lnTo>
                    <a:pt x="2404" y="8757"/>
                  </a:lnTo>
                  <a:lnTo>
                    <a:pt x="3189" y="8757"/>
                  </a:lnTo>
                  <a:cubicBezTo>
                    <a:pt x="3189" y="8757"/>
                    <a:pt x="4125" y="1873"/>
                    <a:pt x="4075" y="582"/>
                  </a:cubicBezTo>
                  <a:lnTo>
                    <a:pt x="4075"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47"/>
            <p:cNvSpPr/>
            <p:nvPr/>
          </p:nvSpPr>
          <p:spPr>
            <a:xfrm>
              <a:off x="7519219" y="3610586"/>
              <a:ext cx="248225" cy="377869"/>
            </a:xfrm>
            <a:custGeom>
              <a:avLst/>
              <a:gdLst/>
              <a:ahLst/>
              <a:cxnLst/>
              <a:rect l="l" t="t" r="r" b="b"/>
              <a:pathLst>
                <a:path w="3837" h="5841" extrusionOk="0">
                  <a:moveTo>
                    <a:pt x="725" y="0"/>
                  </a:moveTo>
                  <a:cubicBezTo>
                    <a:pt x="595" y="0"/>
                    <a:pt x="1" y="257"/>
                    <a:pt x="91" y="392"/>
                  </a:cubicBezTo>
                  <a:cubicBezTo>
                    <a:pt x="243" y="645"/>
                    <a:pt x="91" y="2973"/>
                    <a:pt x="926" y="3834"/>
                  </a:cubicBezTo>
                  <a:cubicBezTo>
                    <a:pt x="1341" y="4297"/>
                    <a:pt x="3093" y="5840"/>
                    <a:pt x="3312" y="5840"/>
                  </a:cubicBezTo>
                  <a:cubicBezTo>
                    <a:pt x="3321" y="5840"/>
                    <a:pt x="3327" y="5838"/>
                    <a:pt x="3331" y="5833"/>
                  </a:cubicBezTo>
                  <a:cubicBezTo>
                    <a:pt x="3457" y="5631"/>
                    <a:pt x="3457" y="5125"/>
                    <a:pt x="3482" y="4441"/>
                  </a:cubicBezTo>
                  <a:cubicBezTo>
                    <a:pt x="3482" y="4289"/>
                    <a:pt x="3356" y="4163"/>
                    <a:pt x="3229" y="4112"/>
                  </a:cubicBezTo>
                  <a:lnTo>
                    <a:pt x="3837" y="3809"/>
                  </a:lnTo>
                  <a:cubicBezTo>
                    <a:pt x="3710" y="3809"/>
                    <a:pt x="1635" y="2644"/>
                    <a:pt x="1635" y="2644"/>
                  </a:cubicBezTo>
                  <a:lnTo>
                    <a:pt x="1610" y="2644"/>
                  </a:lnTo>
                  <a:lnTo>
                    <a:pt x="749" y="12"/>
                  </a:lnTo>
                  <a:cubicBezTo>
                    <a:pt x="749" y="4"/>
                    <a:pt x="740" y="0"/>
                    <a:pt x="7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47"/>
            <p:cNvSpPr/>
            <p:nvPr/>
          </p:nvSpPr>
          <p:spPr>
            <a:xfrm>
              <a:off x="8065362" y="3498408"/>
              <a:ext cx="57382" cy="65534"/>
            </a:xfrm>
            <a:custGeom>
              <a:avLst/>
              <a:gdLst/>
              <a:ahLst/>
              <a:cxnLst/>
              <a:rect l="l" t="t" r="r" b="b"/>
              <a:pathLst>
                <a:path w="887" h="1013" extrusionOk="0">
                  <a:moveTo>
                    <a:pt x="289" y="0"/>
                  </a:moveTo>
                  <a:cubicBezTo>
                    <a:pt x="159" y="0"/>
                    <a:pt x="39" y="51"/>
                    <a:pt x="1" y="228"/>
                  </a:cubicBezTo>
                  <a:lnTo>
                    <a:pt x="1" y="861"/>
                  </a:lnTo>
                  <a:lnTo>
                    <a:pt x="735" y="1013"/>
                  </a:lnTo>
                  <a:lnTo>
                    <a:pt x="785" y="759"/>
                  </a:lnTo>
                  <a:lnTo>
                    <a:pt x="836" y="759"/>
                  </a:lnTo>
                  <a:cubicBezTo>
                    <a:pt x="887" y="557"/>
                    <a:pt x="836" y="127"/>
                    <a:pt x="634" y="76"/>
                  </a:cubicBezTo>
                  <a:cubicBezTo>
                    <a:pt x="558" y="51"/>
                    <a:pt x="418" y="0"/>
                    <a:pt x="289"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47"/>
            <p:cNvSpPr/>
            <p:nvPr/>
          </p:nvSpPr>
          <p:spPr>
            <a:xfrm>
              <a:off x="7957324" y="3550551"/>
              <a:ext cx="204687" cy="416490"/>
            </a:xfrm>
            <a:custGeom>
              <a:avLst/>
              <a:gdLst/>
              <a:ahLst/>
              <a:cxnLst/>
              <a:rect l="l" t="t" r="r" b="b"/>
              <a:pathLst>
                <a:path w="3164" h="6438" extrusionOk="0">
                  <a:moveTo>
                    <a:pt x="1832" y="0"/>
                  </a:moveTo>
                  <a:cubicBezTo>
                    <a:pt x="1751" y="0"/>
                    <a:pt x="1696" y="10"/>
                    <a:pt x="1696" y="29"/>
                  </a:cubicBezTo>
                  <a:lnTo>
                    <a:pt x="1494" y="2712"/>
                  </a:lnTo>
                  <a:cubicBezTo>
                    <a:pt x="1494" y="2712"/>
                    <a:pt x="178" y="4357"/>
                    <a:pt x="51" y="4408"/>
                  </a:cubicBezTo>
                  <a:cubicBezTo>
                    <a:pt x="51" y="4408"/>
                    <a:pt x="1" y="4964"/>
                    <a:pt x="51" y="5116"/>
                  </a:cubicBezTo>
                  <a:cubicBezTo>
                    <a:pt x="279" y="5749"/>
                    <a:pt x="355" y="6280"/>
                    <a:pt x="507" y="6432"/>
                  </a:cubicBezTo>
                  <a:cubicBezTo>
                    <a:pt x="509" y="6436"/>
                    <a:pt x="514" y="6437"/>
                    <a:pt x="519" y="6437"/>
                  </a:cubicBezTo>
                  <a:cubicBezTo>
                    <a:pt x="701" y="6437"/>
                    <a:pt x="2313" y="4340"/>
                    <a:pt x="2633" y="3750"/>
                  </a:cubicBezTo>
                  <a:cubicBezTo>
                    <a:pt x="3164" y="2687"/>
                    <a:pt x="2379" y="485"/>
                    <a:pt x="2430" y="207"/>
                  </a:cubicBezTo>
                  <a:cubicBezTo>
                    <a:pt x="2486" y="76"/>
                    <a:pt x="2059" y="0"/>
                    <a:pt x="18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47"/>
            <p:cNvSpPr/>
            <p:nvPr/>
          </p:nvSpPr>
          <p:spPr>
            <a:xfrm>
              <a:off x="7664262" y="4809802"/>
              <a:ext cx="114635" cy="39398"/>
            </a:xfrm>
            <a:custGeom>
              <a:avLst/>
              <a:gdLst/>
              <a:ahLst/>
              <a:cxnLst/>
              <a:rect l="l" t="t" r="r" b="b"/>
              <a:pathLst>
                <a:path w="1772" h="609" extrusionOk="0">
                  <a:moveTo>
                    <a:pt x="937" y="1"/>
                  </a:moveTo>
                  <a:lnTo>
                    <a:pt x="102" y="330"/>
                  </a:lnTo>
                  <a:cubicBezTo>
                    <a:pt x="0" y="355"/>
                    <a:pt x="51" y="608"/>
                    <a:pt x="152" y="608"/>
                  </a:cubicBezTo>
                  <a:lnTo>
                    <a:pt x="1772" y="608"/>
                  </a:lnTo>
                  <a:lnTo>
                    <a:pt x="1772"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47"/>
            <p:cNvSpPr/>
            <p:nvPr/>
          </p:nvSpPr>
          <p:spPr>
            <a:xfrm>
              <a:off x="7816551" y="4809802"/>
              <a:ext cx="114635" cy="39398"/>
            </a:xfrm>
            <a:custGeom>
              <a:avLst/>
              <a:gdLst/>
              <a:ahLst/>
              <a:cxnLst/>
              <a:rect l="l" t="t" r="r" b="b"/>
              <a:pathLst>
                <a:path w="1772" h="609" extrusionOk="0">
                  <a:moveTo>
                    <a:pt x="936" y="1"/>
                  </a:moveTo>
                  <a:lnTo>
                    <a:pt x="76" y="330"/>
                  </a:lnTo>
                  <a:cubicBezTo>
                    <a:pt x="0" y="355"/>
                    <a:pt x="51" y="608"/>
                    <a:pt x="152" y="608"/>
                  </a:cubicBezTo>
                  <a:lnTo>
                    <a:pt x="1772" y="608"/>
                  </a:lnTo>
                  <a:lnTo>
                    <a:pt x="1772"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47"/>
            <p:cNvSpPr/>
            <p:nvPr/>
          </p:nvSpPr>
          <p:spPr>
            <a:xfrm>
              <a:off x="7675719" y="3838953"/>
              <a:ext cx="335689" cy="404458"/>
            </a:xfrm>
            <a:custGeom>
              <a:avLst/>
              <a:gdLst/>
              <a:ahLst/>
              <a:cxnLst/>
              <a:rect l="l" t="t" r="r" b="b"/>
              <a:pathLst>
                <a:path w="5189" h="6252" extrusionOk="0">
                  <a:moveTo>
                    <a:pt x="937" y="0"/>
                  </a:moveTo>
                  <a:cubicBezTo>
                    <a:pt x="406" y="0"/>
                    <a:pt x="1" y="380"/>
                    <a:pt x="26" y="810"/>
                  </a:cubicBezTo>
                  <a:lnTo>
                    <a:pt x="532" y="6251"/>
                  </a:lnTo>
                  <a:lnTo>
                    <a:pt x="4607" y="6251"/>
                  </a:lnTo>
                  <a:lnTo>
                    <a:pt x="5113" y="810"/>
                  </a:lnTo>
                  <a:cubicBezTo>
                    <a:pt x="5189" y="355"/>
                    <a:pt x="4733" y="0"/>
                    <a:pt x="420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0" name="Google Shape;690;p47"/>
            <p:cNvSpPr/>
            <p:nvPr/>
          </p:nvSpPr>
          <p:spPr>
            <a:xfrm>
              <a:off x="7809952" y="3773095"/>
              <a:ext cx="90117" cy="100273"/>
            </a:xfrm>
            <a:custGeom>
              <a:avLst/>
              <a:gdLst/>
              <a:ahLst/>
              <a:cxnLst/>
              <a:rect l="l" t="t" r="r" b="b"/>
              <a:pathLst>
                <a:path w="1393" h="1550" extrusionOk="0">
                  <a:moveTo>
                    <a:pt x="1134" y="0"/>
                  </a:moveTo>
                  <a:cubicBezTo>
                    <a:pt x="1067" y="0"/>
                    <a:pt x="996" y="6"/>
                    <a:pt x="937" y="6"/>
                  </a:cubicBezTo>
                  <a:lnTo>
                    <a:pt x="431" y="6"/>
                  </a:lnTo>
                  <a:cubicBezTo>
                    <a:pt x="279" y="6"/>
                    <a:pt x="1" y="158"/>
                    <a:pt x="1" y="310"/>
                  </a:cubicBezTo>
                  <a:lnTo>
                    <a:pt x="1" y="942"/>
                  </a:lnTo>
                  <a:cubicBezTo>
                    <a:pt x="1" y="1069"/>
                    <a:pt x="51" y="1550"/>
                    <a:pt x="659" y="1550"/>
                  </a:cubicBezTo>
                  <a:cubicBezTo>
                    <a:pt x="1393" y="1550"/>
                    <a:pt x="1393" y="1044"/>
                    <a:pt x="1393" y="942"/>
                  </a:cubicBezTo>
                  <a:lnTo>
                    <a:pt x="1393" y="158"/>
                  </a:lnTo>
                  <a:cubicBezTo>
                    <a:pt x="1393" y="23"/>
                    <a:pt x="1269" y="0"/>
                    <a:pt x="1134"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1" name="Google Shape;691;p47"/>
            <p:cNvSpPr/>
            <p:nvPr/>
          </p:nvSpPr>
          <p:spPr>
            <a:xfrm>
              <a:off x="7770683" y="3626694"/>
              <a:ext cx="180169" cy="179069"/>
            </a:xfrm>
            <a:custGeom>
              <a:avLst/>
              <a:gdLst/>
              <a:ahLst/>
              <a:cxnLst/>
              <a:rect l="l" t="t" r="r" b="b"/>
              <a:pathLst>
                <a:path w="2785" h="2768" extrusionOk="0">
                  <a:moveTo>
                    <a:pt x="1289" y="0"/>
                  </a:moveTo>
                  <a:cubicBezTo>
                    <a:pt x="1180" y="0"/>
                    <a:pt x="1071" y="14"/>
                    <a:pt x="962" y="42"/>
                  </a:cubicBezTo>
                  <a:cubicBezTo>
                    <a:pt x="253" y="270"/>
                    <a:pt x="0" y="1510"/>
                    <a:pt x="203" y="2218"/>
                  </a:cubicBezTo>
                  <a:lnTo>
                    <a:pt x="152" y="2218"/>
                  </a:lnTo>
                  <a:cubicBezTo>
                    <a:pt x="284" y="2629"/>
                    <a:pt x="535" y="2767"/>
                    <a:pt x="860" y="2767"/>
                  </a:cubicBezTo>
                  <a:cubicBezTo>
                    <a:pt x="1096" y="2767"/>
                    <a:pt x="1372" y="2694"/>
                    <a:pt x="1671" y="2598"/>
                  </a:cubicBezTo>
                  <a:cubicBezTo>
                    <a:pt x="2379" y="2395"/>
                    <a:pt x="2784" y="1662"/>
                    <a:pt x="2607" y="953"/>
                  </a:cubicBezTo>
                  <a:cubicBezTo>
                    <a:pt x="2416" y="378"/>
                    <a:pt x="1866" y="0"/>
                    <a:pt x="1289" y="0"/>
                  </a:cubicBezTo>
                  <a:close/>
                </a:path>
              </a:pathLst>
            </a:custGeom>
            <a:solidFill>
              <a:srgbClr val="FFB68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47"/>
            <p:cNvSpPr/>
            <p:nvPr/>
          </p:nvSpPr>
          <p:spPr>
            <a:xfrm>
              <a:off x="7718281" y="3604763"/>
              <a:ext cx="250554" cy="172858"/>
            </a:xfrm>
            <a:custGeom>
              <a:avLst/>
              <a:gdLst/>
              <a:ahLst/>
              <a:cxnLst/>
              <a:rect l="l" t="t" r="r" b="b"/>
              <a:pathLst>
                <a:path w="3873" h="2672" extrusionOk="0">
                  <a:moveTo>
                    <a:pt x="2227" y="0"/>
                  </a:moveTo>
                  <a:cubicBezTo>
                    <a:pt x="2219" y="0"/>
                    <a:pt x="2210" y="1"/>
                    <a:pt x="2202" y="1"/>
                  </a:cubicBezTo>
                  <a:cubicBezTo>
                    <a:pt x="1924" y="27"/>
                    <a:pt x="1" y="1089"/>
                    <a:pt x="1" y="1089"/>
                  </a:cubicBezTo>
                  <a:lnTo>
                    <a:pt x="2430" y="1089"/>
                  </a:lnTo>
                  <a:lnTo>
                    <a:pt x="2430" y="1039"/>
                  </a:lnTo>
                  <a:cubicBezTo>
                    <a:pt x="2430" y="1039"/>
                    <a:pt x="2430" y="1520"/>
                    <a:pt x="2481" y="1520"/>
                  </a:cubicBezTo>
                  <a:cubicBezTo>
                    <a:pt x="2516" y="1520"/>
                    <a:pt x="2591" y="1497"/>
                    <a:pt x="2677" y="1497"/>
                  </a:cubicBezTo>
                  <a:cubicBezTo>
                    <a:pt x="2772" y="1497"/>
                    <a:pt x="2881" y="1526"/>
                    <a:pt x="2962" y="1646"/>
                  </a:cubicBezTo>
                  <a:cubicBezTo>
                    <a:pt x="3164" y="1874"/>
                    <a:pt x="2962" y="2076"/>
                    <a:pt x="2734" y="2152"/>
                  </a:cubicBezTo>
                  <a:cubicBezTo>
                    <a:pt x="2549" y="2222"/>
                    <a:pt x="2660" y="2671"/>
                    <a:pt x="3066" y="2671"/>
                  </a:cubicBezTo>
                  <a:cubicBezTo>
                    <a:pt x="3105" y="2671"/>
                    <a:pt x="3146" y="2667"/>
                    <a:pt x="3189" y="2659"/>
                  </a:cubicBezTo>
                  <a:cubicBezTo>
                    <a:pt x="3696" y="2557"/>
                    <a:pt x="3873" y="1368"/>
                    <a:pt x="3594" y="912"/>
                  </a:cubicBezTo>
                  <a:cubicBezTo>
                    <a:pt x="3347" y="492"/>
                    <a:pt x="2570" y="0"/>
                    <a:pt x="2227"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47"/>
            <p:cNvSpPr/>
            <p:nvPr/>
          </p:nvSpPr>
          <p:spPr>
            <a:xfrm>
              <a:off x="5640650" y="3824203"/>
              <a:ext cx="900520" cy="957837"/>
            </a:xfrm>
            <a:custGeom>
              <a:avLst/>
              <a:gdLst/>
              <a:ahLst/>
              <a:cxnLst/>
              <a:rect l="l" t="t" r="r" b="b"/>
              <a:pathLst>
                <a:path w="13920" h="14806" extrusionOk="0">
                  <a:moveTo>
                    <a:pt x="11616" y="0"/>
                  </a:moveTo>
                  <a:lnTo>
                    <a:pt x="0" y="12502"/>
                  </a:lnTo>
                  <a:lnTo>
                    <a:pt x="2531" y="14805"/>
                  </a:lnTo>
                  <a:lnTo>
                    <a:pt x="13919" y="2379"/>
                  </a:lnTo>
                  <a:lnTo>
                    <a:pt x="1161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47"/>
            <p:cNvSpPr/>
            <p:nvPr/>
          </p:nvSpPr>
          <p:spPr>
            <a:xfrm>
              <a:off x="6099068" y="3887408"/>
              <a:ext cx="448642" cy="279019"/>
            </a:xfrm>
            <a:custGeom>
              <a:avLst/>
              <a:gdLst/>
              <a:ahLst/>
              <a:cxnLst/>
              <a:rect l="l" t="t" r="r" b="b"/>
              <a:pathLst>
                <a:path w="6935" h="4313" extrusionOk="0">
                  <a:moveTo>
                    <a:pt x="595" y="0"/>
                  </a:moveTo>
                  <a:cubicBezTo>
                    <a:pt x="572" y="0"/>
                    <a:pt x="551" y="4"/>
                    <a:pt x="532" y="10"/>
                  </a:cubicBezTo>
                  <a:lnTo>
                    <a:pt x="532" y="36"/>
                  </a:lnTo>
                  <a:cubicBezTo>
                    <a:pt x="0" y="188"/>
                    <a:pt x="152" y="871"/>
                    <a:pt x="405" y="1706"/>
                  </a:cubicBezTo>
                  <a:cubicBezTo>
                    <a:pt x="633" y="2516"/>
                    <a:pt x="2253" y="4313"/>
                    <a:pt x="2253" y="4313"/>
                  </a:cubicBezTo>
                  <a:lnTo>
                    <a:pt x="6833" y="4009"/>
                  </a:lnTo>
                  <a:lnTo>
                    <a:pt x="6935" y="3199"/>
                  </a:lnTo>
                  <a:lnTo>
                    <a:pt x="3189" y="2744"/>
                  </a:lnTo>
                  <a:cubicBezTo>
                    <a:pt x="3189" y="2744"/>
                    <a:pt x="1250" y="0"/>
                    <a:pt x="595"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47"/>
            <p:cNvSpPr/>
            <p:nvPr/>
          </p:nvSpPr>
          <p:spPr>
            <a:xfrm>
              <a:off x="6532903" y="4089444"/>
              <a:ext cx="75367" cy="57382"/>
            </a:xfrm>
            <a:custGeom>
              <a:avLst/>
              <a:gdLst/>
              <a:ahLst/>
              <a:cxnLst/>
              <a:rect l="l" t="t" r="r" b="b"/>
              <a:pathLst>
                <a:path w="1165" h="887" extrusionOk="0">
                  <a:moveTo>
                    <a:pt x="127" y="0"/>
                  </a:moveTo>
                  <a:lnTo>
                    <a:pt x="1" y="886"/>
                  </a:lnTo>
                  <a:cubicBezTo>
                    <a:pt x="1" y="886"/>
                    <a:pt x="988" y="734"/>
                    <a:pt x="1064" y="506"/>
                  </a:cubicBezTo>
                  <a:cubicBezTo>
                    <a:pt x="1165" y="304"/>
                    <a:pt x="1013" y="203"/>
                    <a:pt x="1013" y="203"/>
                  </a:cubicBezTo>
                  <a:lnTo>
                    <a:pt x="127" y="0"/>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47"/>
            <p:cNvSpPr/>
            <p:nvPr/>
          </p:nvSpPr>
          <p:spPr>
            <a:xfrm>
              <a:off x="6719543" y="4056710"/>
              <a:ext cx="75367" cy="55700"/>
            </a:xfrm>
            <a:custGeom>
              <a:avLst/>
              <a:gdLst/>
              <a:ahLst/>
              <a:cxnLst/>
              <a:rect l="l" t="t" r="r" b="b"/>
              <a:pathLst>
                <a:path w="1165" h="861" extrusionOk="0">
                  <a:moveTo>
                    <a:pt x="77" y="0"/>
                  </a:moveTo>
                  <a:lnTo>
                    <a:pt x="1" y="861"/>
                  </a:lnTo>
                  <a:cubicBezTo>
                    <a:pt x="1" y="861"/>
                    <a:pt x="963" y="861"/>
                    <a:pt x="1064" y="608"/>
                  </a:cubicBezTo>
                  <a:cubicBezTo>
                    <a:pt x="1165" y="380"/>
                    <a:pt x="963" y="203"/>
                    <a:pt x="963" y="203"/>
                  </a:cubicBezTo>
                  <a:lnTo>
                    <a:pt x="77" y="0"/>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47"/>
            <p:cNvSpPr/>
            <p:nvPr/>
          </p:nvSpPr>
          <p:spPr>
            <a:xfrm>
              <a:off x="6187439" y="3236465"/>
              <a:ext cx="183468" cy="162119"/>
            </a:xfrm>
            <a:custGeom>
              <a:avLst/>
              <a:gdLst/>
              <a:ahLst/>
              <a:cxnLst/>
              <a:rect l="l" t="t" r="r" b="b"/>
              <a:pathLst>
                <a:path w="2836" h="2506" extrusionOk="0">
                  <a:moveTo>
                    <a:pt x="1" y="0"/>
                  </a:moveTo>
                  <a:lnTo>
                    <a:pt x="1" y="2505"/>
                  </a:lnTo>
                  <a:lnTo>
                    <a:pt x="2835" y="2505"/>
                  </a:lnTo>
                  <a:lnTo>
                    <a:pt x="283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47"/>
            <p:cNvSpPr/>
            <p:nvPr/>
          </p:nvSpPr>
          <p:spPr>
            <a:xfrm>
              <a:off x="6370845" y="3111996"/>
              <a:ext cx="185085" cy="286588"/>
            </a:xfrm>
            <a:custGeom>
              <a:avLst/>
              <a:gdLst/>
              <a:ahLst/>
              <a:cxnLst/>
              <a:rect l="l" t="t" r="r" b="b"/>
              <a:pathLst>
                <a:path w="2861" h="4430" extrusionOk="0">
                  <a:moveTo>
                    <a:pt x="0" y="1"/>
                  </a:moveTo>
                  <a:lnTo>
                    <a:pt x="0" y="4429"/>
                  </a:lnTo>
                  <a:lnTo>
                    <a:pt x="2860" y="4429"/>
                  </a:lnTo>
                  <a:lnTo>
                    <a:pt x="286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47"/>
            <p:cNvSpPr/>
            <p:nvPr/>
          </p:nvSpPr>
          <p:spPr>
            <a:xfrm>
              <a:off x="6552569" y="2981057"/>
              <a:ext cx="185085" cy="417525"/>
            </a:xfrm>
            <a:custGeom>
              <a:avLst/>
              <a:gdLst/>
              <a:ahLst/>
              <a:cxnLst/>
              <a:rect l="l" t="t" r="r" b="b"/>
              <a:pathLst>
                <a:path w="2861" h="6454" extrusionOk="0">
                  <a:moveTo>
                    <a:pt x="0" y="0"/>
                  </a:moveTo>
                  <a:lnTo>
                    <a:pt x="0" y="6453"/>
                  </a:lnTo>
                  <a:lnTo>
                    <a:pt x="2860" y="6453"/>
                  </a:lnTo>
                  <a:lnTo>
                    <a:pt x="2860"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47"/>
            <p:cNvSpPr/>
            <p:nvPr/>
          </p:nvSpPr>
          <p:spPr>
            <a:xfrm>
              <a:off x="6737593" y="2851671"/>
              <a:ext cx="183403" cy="546910"/>
            </a:xfrm>
            <a:custGeom>
              <a:avLst/>
              <a:gdLst/>
              <a:ahLst/>
              <a:cxnLst/>
              <a:rect l="l" t="t" r="r" b="b"/>
              <a:pathLst>
                <a:path w="2835" h="8454" extrusionOk="0">
                  <a:moveTo>
                    <a:pt x="0" y="1"/>
                  </a:moveTo>
                  <a:lnTo>
                    <a:pt x="0" y="8453"/>
                  </a:lnTo>
                  <a:lnTo>
                    <a:pt x="2835" y="8453"/>
                  </a:lnTo>
                  <a:lnTo>
                    <a:pt x="2835"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1" name="Google Shape;701;p47"/>
            <p:cNvSpPr/>
            <p:nvPr/>
          </p:nvSpPr>
          <p:spPr>
            <a:xfrm>
              <a:off x="6919317" y="2722349"/>
              <a:ext cx="183403" cy="676231"/>
            </a:xfrm>
            <a:custGeom>
              <a:avLst/>
              <a:gdLst/>
              <a:ahLst/>
              <a:cxnLst/>
              <a:rect l="l" t="t" r="r" b="b"/>
              <a:pathLst>
                <a:path w="2835" h="10453" extrusionOk="0">
                  <a:moveTo>
                    <a:pt x="0" y="0"/>
                  </a:moveTo>
                  <a:lnTo>
                    <a:pt x="0" y="10452"/>
                  </a:lnTo>
                  <a:lnTo>
                    <a:pt x="2835" y="10452"/>
                  </a:lnTo>
                  <a:lnTo>
                    <a:pt x="283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 name="CuadroTexto 5">
            <a:extLst>
              <a:ext uri="{FF2B5EF4-FFF2-40B4-BE49-F238E27FC236}">
                <a16:creationId xmlns:a16="http://schemas.microsoft.com/office/drawing/2014/main" id="{E8F5ECD1-5937-69CB-83A4-887996CE0C19}"/>
              </a:ext>
            </a:extLst>
          </p:cNvPr>
          <p:cNvSpPr txBox="1"/>
          <p:nvPr/>
        </p:nvSpPr>
        <p:spPr>
          <a:xfrm>
            <a:off x="778932" y="642890"/>
            <a:ext cx="6400801"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Alfabetización Estadística</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Imagen 6">
            <a:extLst>
              <a:ext uri="{FF2B5EF4-FFF2-40B4-BE49-F238E27FC236}">
                <a16:creationId xmlns:a16="http://schemas.microsoft.com/office/drawing/2014/main" id="{81EE96F4-B15A-9830-BE77-8AF3D769952D}"/>
              </a:ext>
            </a:extLst>
          </p:cNvPr>
          <p:cNvPicPr>
            <a:picLocks noChangeAspect="1"/>
          </p:cNvPicPr>
          <p:nvPr/>
        </p:nvPicPr>
        <p:blipFill>
          <a:blip r:embed="rId3"/>
          <a:stretch>
            <a:fillRect/>
          </a:stretch>
        </p:blipFill>
        <p:spPr>
          <a:xfrm>
            <a:off x="8368677" y="65157"/>
            <a:ext cx="673185" cy="472019"/>
          </a:xfrm>
          <a:prstGeom prst="rect">
            <a:avLst/>
          </a:prstGeom>
        </p:spPr>
      </p:pic>
      <p:sp>
        <p:nvSpPr>
          <p:cNvPr id="8" name="CuadroTexto 7">
            <a:extLst>
              <a:ext uri="{FF2B5EF4-FFF2-40B4-BE49-F238E27FC236}">
                <a16:creationId xmlns:a16="http://schemas.microsoft.com/office/drawing/2014/main" id="{D657BEB7-39F8-BC36-85B3-2D1CEC7D1947}"/>
              </a:ext>
            </a:extLst>
          </p:cNvPr>
          <p:cNvSpPr txBox="1"/>
          <p:nvPr/>
        </p:nvSpPr>
        <p:spPr>
          <a:xfrm>
            <a:off x="845147" y="1460826"/>
            <a:ext cx="4502993" cy="2284856"/>
          </a:xfrm>
          <a:prstGeom prst="rect">
            <a:avLst/>
          </a:prstGeom>
          <a:noFill/>
        </p:spPr>
        <p:txBody>
          <a:bodyPr wrap="square">
            <a:spAutoFit/>
          </a:bodyPr>
          <a:lstStyle/>
          <a:p>
            <a:pPr marL="0" marR="0" lvl="0" indent="0" defTabSz="914400" eaLnBrk="1" fontAlgn="auto" latinLnBrk="0" hangingPunct="1">
              <a:lnSpc>
                <a:spcPct val="114000"/>
              </a:lnSpc>
              <a:spcBef>
                <a:spcPts val="0"/>
              </a:spcBef>
              <a:spcAft>
                <a:spcPts val="0"/>
              </a:spcAft>
              <a:buClrTx/>
              <a:buSzTx/>
              <a:buFontTx/>
              <a:buNone/>
              <a:tabLst/>
              <a:defRPr/>
            </a:pP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Involucra la </a:t>
            </a:r>
            <a:r>
              <a:rPr kumimoji="0" lang="es-CL" sz="1800" b="1" i="0" u="none" strike="noStrike" kern="0" cap="none" spc="0" normalizeH="0" baseline="0" noProof="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rPr>
              <a:t>comprensión y uso de lenguaje básico y las herramientas de estadística</a:t>
            </a: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 saber lo que significan términos estadísticos, comprender el uso de los símbolos estadísticos, y reconocer y ser capaz de interpretar las representaciones de datos (Rumsey, 2002). </a:t>
            </a:r>
            <a:endParaRPr kumimoji="0" lang="es-CL" sz="2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D73DA4A9-B612-AEED-71D0-1AB387688A92}"/>
              </a:ext>
            </a:extLst>
          </p:cNvPr>
          <p:cNvSpPr txBox="1"/>
          <p:nvPr/>
        </p:nvSpPr>
        <p:spPr>
          <a:xfrm>
            <a:off x="697587" y="4158812"/>
            <a:ext cx="4697343" cy="400110"/>
          </a:xfrm>
          <a:prstGeom prst="rect">
            <a:avLst/>
          </a:prstGeom>
          <a:noFill/>
        </p:spPr>
        <p:txBody>
          <a:bodyPr wrap="square">
            <a:spAutoFit/>
          </a:bodyPr>
          <a:lstStyle/>
          <a:p>
            <a:pPr marL="450215" indent="-450215" algn="just"/>
            <a:r>
              <a:rPr lang="en-US" sz="1000">
                <a:latin typeface="Calibri" panose="020F0502020204030204" pitchFamily="34" charset="0"/>
                <a:ea typeface="Calibri" panose="020F0502020204030204" pitchFamily="34" charset="0"/>
                <a:cs typeface="Calibri" panose="020F0502020204030204" pitchFamily="34" charset="0"/>
              </a:rPr>
              <a:t>Rumsey, D.J.  (2002). Statistical literacy as a goal for introductory statistics courses. </a:t>
            </a:r>
            <a:r>
              <a:rPr lang="en-US" sz="1000" i="1">
                <a:latin typeface="Calibri" panose="020F0502020204030204" pitchFamily="34" charset="0"/>
                <a:ea typeface="Calibri" panose="020F0502020204030204" pitchFamily="34" charset="0"/>
                <a:cs typeface="Calibri" panose="020F0502020204030204" pitchFamily="34" charset="0"/>
              </a:rPr>
              <a:t>Journal of Statistics Education</a:t>
            </a:r>
            <a:r>
              <a:rPr lang="en-US" sz="1000">
                <a:latin typeface="Calibri" panose="020F0502020204030204" pitchFamily="34" charset="0"/>
                <a:ea typeface="Calibri" panose="020F0502020204030204" pitchFamily="34" charset="0"/>
                <a:cs typeface="Calibri" panose="020F0502020204030204" pitchFamily="34" charset="0"/>
              </a:rPr>
              <a:t>, </a:t>
            </a:r>
            <a:r>
              <a:rPr lang="en-US" sz="1000" i="1">
                <a:latin typeface="Calibri" panose="020F0502020204030204" pitchFamily="34" charset="0"/>
                <a:ea typeface="Calibri" panose="020F0502020204030204" pitchFamily="34" charset="0"/>
                <a:cs typeface="Calibri" panose="020F0502020204030204" pitchFamily="34" charset="0"/>
              </a:rPr>
              <a:t>10</a:t>
            </a:r>
            <a:r>
              <a:rPr lang="en-US" sz="1000">
                <a:latin typeface="Calibri" panose="020F0502020204030204" pitchFamily="34" charset="0"/>
                <a:ea typeface="Calibri" panose="020F0502020204030204" pitchFamily="34" charset="0"/>
                <a:cs typeface="Calibri" panose="020F0502020204030204" pitchFamily="34" charset="0"/>
              </a:rPr>
              <a:t> (3), 6-13.</a:t>
            </a:r>
            <a:endParaRPr lang="es-CL" sz="100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grpSp>
        <p:nvGrpSpPr>
          <p:cNvPr id="666" name="Google Shape;666;p47"/>
          <p:cNvGrpSpPr/>
          <p:nvPr/>
        </p:nvGrpSpPr>
        <p:grpSpPr>
          <a:xfrm>
            <a:off x="5493258" y="2482807"/>
            <a:ext cx="2719938" cy="2492487"/>
            <a:chOff x="5640650" y="2502975"/>
            <a:chExt cx="2613064" cy="2394550"/>
          </a:xfrm>
        </p:grpSpPr>
        <p:sp>
          <p:nvSpPr>
            <p:cNvPr id="667" name="Google Shape;667;p47"/>
            <p:cNvSpPr/>
            <p:nvPr/>
          </p:nvSpPr>
          <p:spPr>
            <a:xfrm>
              <a:off x="7383109"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668;p47"/>
            <p:cNvSpPr/>
            <p:nvPr/>
          </p:nvSpPr>
          <p:spPr>
            <a:xfrm>
              <a:off x="5770434"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9" name="Google Shape;669;p47"/>
            <p:cNvSpPr/>
            <p:nvPr/>
          </p:nvSpPr>
          <p:spPr>
            <a:xfrm>
              <a:off x="5917344" y="2502975"/>
              <a:ext cx="2336370" cy="2337987"/>
            </a:xfrm>
            <a:custGeom>
              <a:avLst/>
              <a:gdLst/>
              <a:ahLst/>
              <a:cxnLst/>
              <a:rect l="l" t="t" r="r" b="b"/>
              <a:pathLst>
                <a:path w="36115" h="36140" extrusionOk="0">
                  <a:moveTo>
                    <a:pt x="18044" y="0"/>
                  </a:moveTo>
                  <a:cubicBezTo>
                    <a:pt x="8099" y="0"/>
                    <a:pt x="0" y="8124"/>
                    <a:pt x="0" y="18070"/>
                  </a:cubicBezTo>
                  <a:cubicBezTo>
                    <a:pt x="0" y="28041"/>
                    <a:pt x="8099" y="36140"/>
                    <a:pt x="18044" y="36140"/>
                  </a:cubicBezTo>
                  <a:cubicBezTo>
                    <a:pt x="28016" y="36140"/>
                    <a:pt x="36114" y="28041"/>
                    <a:pt x="36114" y="18070"/>
                  </a:cubicBezTo>
                  <a:cubicBezTo>
                    <a:pt x="36114" y="8124"/>
                    <a:pt x="28016" y="0"/>
                    <a:pt x="18044"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47"/>
            <p:cNvSpPr/>
            <p:nvPr/>
          </p:nvSpPr>
          <p:spPr>
            <a:xfrm>
              <a:off x="6299230" y="3821485"/>
              <a:ext cx="430205" cy="289305"/>
            </a:xfrm>
            <a:custGeom>
              <a:avLst/>
              <a:gdLst/>
              <a:ahLst/>
              <a:cxnLst/>
              <a:rect l="l" t="t" r="r" b="b"/>
              <a:pathLst>
                <a:path w="6650" h="4472" extrusionOk="0">
                  <a:moveTo>
                    <a:pt x="566" y="0"/>
                  </a:moveTo>
                  <a:cubicBezTo>
                    <a:pt x="166" y="0"/>
                    <a:pt x="0" y="650"/>
                    <a:pt x="222" y="1358"/>
                  </a:cubicBezTo>
                  <a:cubicBezTo>
                    <a:pt x="475" y="2194"/>
                    <a:pt x="2373" y="3839"/>
                    <a:pt x="2373" y="3839"/>
                  </a:cubicBezTo>
                  <a:lnTo>
                    <a:pt x="6548" y="4471"/>
                  </a:lnTo>
                  <a:lnTo>
                    <a:pt x="6650" y="3636"/>
                  </a:lnTo>
                  <a:lnTo>
                    <a:pt x="3334" y="2421"/>
                  </a:lnTo>
                  <a:cubicBezTo>
                    <a:pt x="3334" y="2421"/>
                    <a:pt x="1613" y="447"/>
                    <a:pt x="728" y="68"/>
                  </a:cubicBezTo>
                  <a:lnTo>
                    <a:pt x="753" y="42"/>
                  </a:lnTo>
                  <a:cubicBezTo>
                    <a:pt x="686" y="14"/>
                    <a:pt x="624" y="0"/>
                    <a:pt x="56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47"/>
            <p:cNvSpPr/>
            <p:nvPr/>
          </p:nvSpPr>
          <p:spPr>
            <a:xfrm>
              <a:off x="6084318" y="3824785"/>
              <a:ext cx="374958" cy="493927"/>
            </a:xfrm>
            <a:custGeom>
              <a:avLst/>
              <a:gdLst/>
              <a:ahLst/>
              <a:cxnLst/>
              <a:rect l="l" t="t" r="r" b="b"/>
              <a:pathLst>
                <a:path w="5796" h="7635" extrusionOk="0">
                  <a:moveTo>
                    <a:pt x="3563" y="1"/>
                  </a:moveTo>
                  <a:cubicBezTo>
                    <a:pt x="3522" y="1"/>
                    <a:pt x="3481" y="6"/>
                    <a:pt x="3442" y="17"/>
                  </a:cubicBezTo>
                  <a:lnTo>
                    <a:pt x="633" y="852"/>
                  </a:lnTo>
                  <a:cubicBezTo>
                    <a:pt x="228" y="978"/>
                    <a:pt x="0" y="1434"/>
                    <a:pt x="152" y="1814"/>
                  </a:cubicBezTo>
                  <a:lnTo>
                    <a:pt x="1747" y="7609"/>
                  </a:lnTo>
                  <a:lnTo>
                    <a:pt x="1721" y="7634"/>
                  </a:lnTo>
                  <a:lnTo>
                    <a:pt x="5796" y="7229"/>
                  </a:lnTo>
                  <a:lnTo>
                    <a:pt x="4682" y="1004"/>
                  </a:lnTo>
                  <a:cubicBezTo>
                    <a:pt x="4590" y="587"/>
                    <a:pt x="4010" y="1"/>
                    <a:pt x="356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47"/>
            <p:cNvSpPr/>
            <p:nvPr/>
          </p:nvSpPr>
          <p:spPr>
            <a:xfrm>
              <a:off x="6159621" y="3789980"/>
              <a:ext cx="86817" cy="90699"/>
            </a:xfrm>
            <a:custGeom>
              <a:avLst/>
              <a:gdLst/>
              <a:ahLst/>
              <a:cxnLst/>
              <a:rect l="l" t="t" r="r" b="b"/>
              <a:pathLst>
                <a:path w="1342" h="1402" extrusionOk="0">
                  <a:moveTo>
                    <a:pt x="829" y="1"/>
                  </a:moveTo>
                  <a:cubicBezTo>
                    <a:pt x="797" y="1"/>
                    <a:pt x="765" y="8"/>
                    <a:pt x="735" y="23"/>
                  </a:cubicBezTo>
                  <a:lnTo>
                    <a:pt x="228" y="175"/>
                  </a:lnTo>
                  <a:cubicBezTo>
                    <a:pt x="76" y="200"/>
                    <a:pt x="1" y="403"/>
                    <a:pt x="51" y="555"/>
                  </a:cubicBezTo>
                  <a:lnTo>
                    <a:pt x="228" y="1162"/>
                  </a:lnTo>
                  <a:cubicBezTo>
                    <a:pt x="293" y="1291"/>
                    <a:pt x="411" y="1401"/>
                    <a:pt x="539" y="1401"/>
                  </a:cubicBezTo>
                  <a:cubicBezTo>
                    <a:pt x="562" y="1401"/>
                    <a:pt x="585" y="1398"/>
                    <a:pt x="608" y="1390"/>
                  </a:cubicBezTo>
                  <a:lnTo>
                    <a:pt x="1114" y="1213"/>
                  </a:lnTo>
                  <a:cubicBezTo>
                    <a:pt x="1266" y="1187"/>
                    <a:pt x="1342" y="1010"/>
                    <a:pt x="1317" y="833"/>
                  </a:cubicBezTo>
                  <a:lnTo>
                    <a:pt x="1114" y="251"/>
                  </a:lnTo>
                  <a:cubicBezTo>
                    <a:pt x="1074" y="110"/>
                    <a:pt x="953" y="1"/>
                    <a:pt x="829" y="1"/>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47"/>
            <p:cNvSpPr/>
            <p:nvPr/>
          </p:nvSpPr>
          <p:spPr>
            <a:xfrm>
              <a:off x="6099068" y="3652313"/>
              <a:ext cx="170335" cy="170335"/>
            </a:xfrm>
            <a:custGeom>
              <a:avLst/>
              <a:gdLst/>
              <a:ahLst/>
              <a:cxnLst/>
              <a:rect l="l" t="t" r="r" b="b"/>
              <a:pathLst>
                <a:path w="2633" h="2633" extrusionOk="0">
                  <a:moveTo>
                    <a:pt x="1291" y="0"/>
                  </a:moveTo>
                  <a:cubicBezTo>
                    <a:pt x="557" y="0"/>
                    <a:pt x="0" y="608"/>
                    <a:pt x="0" y="1316"/>
                  </a:cubicBezTo>
                  <a:cubicBezTo>
                    <a:pt x="0" y="2050"/>
                    <a:pt x="608" y="2632"/>
                    <a:pt x="1316" y="2632"/>
                  </a:cubicBezTo>
                  <a:cubicBezTo>
                    <a:pt x="2025" y="2632"/>
                    <a:pt x="2632" y="2556"/>
                    <a:pt x="2632" y="1822"/>
                  </a:cubicBezTo>
                  <a:cubicBezTo>
                    <a:pt x="2632" y="1114"/>
                    <a:pt x="2025" y="0"/>
                    <a:pt x="1291" y="0"/>
                  </a:cubicBezTo>
                  <a:close/>
                </a:path>
              </a:pathLst>
            </a:custGeom>
            <a:solidFill>
              <a:srgbClr val="9B6A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47"/>
            <p:cNvSpPr/>
            <p:nvPr/>
          </p:nvSpPr>
          <p:spPr>
            <a:xfrm>
              <a:off x="6066592" y="3636981"/>
              <a:ext cx="284647" cy="180945"/>
            </a:xfrm>
            <a:custGeom>
              <a:avLst/>
              <a:gdLst/>
              <a:ahLst/>
              <a:cxnLst/>
              <a:rect l="l" t="t" r="r" b="b"/>
              <a:pathLst>
                <a:path w="4400" h="2797" extrusionOk="0">
                  <a:moveTo>
                    <a:pt x="1379" y="0"/>
                  </a:moveTo>
                  <a:cubicBezTo>
                    <a:pt x="1272" y="0"/>
                    <a:pt x="1195" y="3"/>
                    <a:pt x="1160" y="9"/>
                  </a:cubicBezTo>
                  <a:cubicBezTo>
                    <a:pt x="882" y="85"/>
                    <a:pt x="249" y="769"/>
                    <a:pt x="123" y="1275"/>
                  </a:cubicBezTo>
                  <a:cubicBezTo>
                    <a:pt x="0" y="1764"/>
                    <a:pt x="469" y="2797"/>
                    <a:pt x="958" y="2797"/>
                  </a:cubicBezTo>
                  <a:cubicBezTo>
                    <a:pt x="974" y="2797"/>
                    <a:pt x="991" y="2796"/>
                    <a:pt x="1008" y="2793"/>
                  </a:cubicBezTo>
                  <a:cubicBezTo>
                    <a:pt x="1514" y="2743"/>
                    <a:pt x="1514" y="2186"/>
                    <a:pt x="1287" y="2186"/>
                  </a:cubicBezTo>
                  <a:cubicBezTo>
                    <a:pt x="1110" y="2186"/>
                    <a:pt x="856" y="2034"/>
                    <a:pt x="932" y="1781"/>
                  </a:cubicBezTo>
                  <a:cubicBezTo>
                    <a:pt x="1034" y="1528"/>
                    <a:pt x="1287" y="1528"/>
                    <a:pt x="1363" y="1528"/>
                  </a:cubicBezTo>
                  <a:cubicBezTo>
                    <a:pt x="1403" y="1508"/>
                    <a:pt x="1330" y="1211"/>
                    <a:pt x="1299" y="1094"/>
                  </a:cubicBezTo>
                  <a:lnTo>
                    <a:pt x="1299" y="1094"/>
                  </a:lnTo>
                  <a:lnTo>
                    <a:pt x="4400" y="136"/>
                  </a:lnTo>
                  <a:cubicBezTo>
                    <a:pt x="4400" y="136"/>
                    <a:pt x="2133" y="0"/>
                    <a:pt x="137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47"/>
            <p:cNvSpPr/>
            <p:nvPr/>
          </p:nvSpPr>
          <p:spPr>
            <a:xfrm>
              <a:off x="6100685" y="4292451"/>
              <a:ext cx="361890" cy="515793"/>
            </a:xfrm>
            <a:custGeom>
              <a:avLst/>
              <a:gdLst/>
              <a:ahLst/>
              <a:cxnLst/>
              <a:rect l="l" t="t" r="r" b="b"/>
              <a:pathLst>
                <a:path w="5594" h="7973" extrusionOk="0">
                  <a:moveTo>
                    <a:pt x="5543" y="0"/>
                  </a:moveTo>
                  <a:lnTo>
                    <a:pt x="5543" y="5"/>
                  </a:lnTo>
                  <a:lnTo>
                    <a:pt x="5543" y="5"/>
                  </a:lnTo>
                  <a:cubicBezTo>
                    <a:pt x="5576" y="2"/>
                    <a:pt x="5594" y="0"/>
                    <a:pt x="5594" y="0"/>
                  </a:cubicBezTo>
                  <a:close/>
                  <a:moveTo>
                    <a:pt x="5543" y="5"/>
                  </a:moveTo>
                  <a:cubicBezTo>
                    <a:pt x="5075" y="43"/>
                    <a:pt x="1519" y="334"/>
                    <a:pt x="1519" y="405"/>
                  </a:cubicBezTo>
                  <a:cubicBezTo>
                    <a:pt x="1494" y="1013"/>
                    <a:pt x="2101" y="4024"/>
                    <a:pt x="2101" y="4024"/>
                  </a:cubicBezTo>
                  <a:lnTo>
                    <a:pt x="0" y="6707"/>
                  </a:lnTo>
                  <a:lnTo>
                    <a:pt x="405" y="7416"/>
                  </a:lnTo>
                  <a:cubicBezTo>
                    <a:pt x="405" y="7416"/>
                    <a:pt x="3544" y="4657"/>
                    <a:pt x="3518" y="4657"/>
                  </a:cubicBezTo>
                  <a:lnTo>
                    <a:pt x="3518" y="1241"/>
                  </a:lnTo>
                  <a:lnTo>
                    <a:pt x="4050" y="1241"/>
                  </a:lnTo>
                  <a:cubicBezTo>
                    <a:pt x="4278" y="3645"/>
                    <a:pt x="4834" y="7972"/>
                    <a:pt x="4834" y="7972"/>
                  </a:cubicBezTo>
                  <a:lnTo>
                    <a:pt x="5594" y="7972"/>
                  </a:lnTo>
                  <a:lnTo>
                    <a:pt x="5543" y="5"/>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47"/>
            <p:cNvSpPr/>
            <p:nvPr/>
          </p:nvSpPr>
          <p:spPr>
            <a:xfrm>
              <a:off x="6413414" y="4808185"/>
              <a:ext cx="111400" cy="39333"/>
            </a:xfrm>
            <a:custGeom>
              <a:avLst/>
              <a:gdLst/>
              <a:ahLst/>
              <a:cxnLst/>
              <a:rect l="l" t="t" r="r" b="b"/>
              <a:pathLst>
                <a:path w="1722" h="608" extrusionOk="0">
                  <a:moveTo>
                    <a:pt x="0" y="0"/>
                  </a:moveTo>
                  <a:lnTo>
                    <a:pt x="0" y="608"/>
                  </a:lnTo>
                  <a:lnTo>
                    <a:pt x="1595" y="608"/>
                  </a:lnTo>
                  <a:cubicBezTo>
                    <a:pt x="1696" y="608"/>
                    <a:pt x="1721" y="380"/>
                    <a:pt x="1645" y="329"/>
                  </a:cubicBezTo>
                  <a:lnTo>
                    <a:pt x="810"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47"/>
            <p:cNvSpPr/>
            <p:nvPr/>
          </p:nvSpPr>
          <p:spPr>
            <a:xfrm>
              <a:off x="6066333" y="4726348"/>
              <a:ext cx="74849" cy="110754"/>
            </a:xfrm>
            <a:custGeom>
              <a:avLst/>
              <a:gdLst/>
              <a:ahLst/>
              <a:cxnLst/>
              <a:rect l="l" t="t" r="r" b="b"/>
              <a:pathLst>
                <a:path w="1157" h="1712" extrusionOk="0">
                  <a:moveTo>
                    <a:pt x="506" y="0"/>
                  </a:moveTo>
                  <a:lnTo>
                    <a:pt x="0" y="354"/>
                  </a:lnTo>
                  <a:lnTo>
                    <a:pt x="886" y="1670"/>
                  </a:lnTo>
                  <a:cubicBezTo>
                    <a:pt x="900" y="1699"/>
                    <a:pt x="929" y="1712"/>
                    <a:pt x="963" y="1712"/>
                  </a:cubicBezTo>
                  <a:cubicBezTo>
                    <a:pt x="1046" y="1712"/>
                    <a:pt x="1157" y="1634"/>
                    <a:pt x="1139" y="1544"/>
                  </a:cubicBezTo>
                  <a:lnTo>
                    <a:pt x="911" y="658"/>
                  </a:lnTo>
                  <a:lnTo>
                    <a:pt x="936" y="658"/>
                  </a:lnTo>
                  <a:lnTo>
                    <a:pt x="506"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47"/>
            <p:cNvSpPr/>
            <p:nvPr/>
          </p:nvSpPr>
          <p:spPr>
            <a:xfrm>
              <a:off x="6385596" y="3953524"/>
              <a:ext cx="50784" cy="135984"/>
            </a:xfrm>
            <a:custGeom>
              <a:avLst/>
              <a:gdLst/>
              <a:ahLst/>
              <a:cxnLst/>
              <a:rect l="l" t="t" r="r" b="b"/>
              <a:pathLst>
                <a:path w="785" h="2102" extrusionOk="0">
                  <a:moveTo>
                    <a:pt x="51" y="1"/>
                  </a:moveTo>
                  <a:lnTo>
                    <a:pt x="0" y="26"/>
                  </a:lnTo>
                  <a:lnTo>
                    <a:pt x="709" y="2101"/>
                  </a:lnTo>
                  <a:lnTo>
                    <a:pt x="785" y="2101"/>
                  </a:lnTo>
                  <a:lnTo>
                    <a:pt x="51" y="1"/>
                  </a:lnTo>
                  <a:close/>
                </a:path>
              </a:pathLst>
            </a:custGeom>
            <a:solidFill>
              <a:srgbClr val="EA6A4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9" name="Google Shape;679;p47"/>
            <p:cNvSpPr/>
            <p:nvPr/>
          </p:nvSpPr>
          <p:spPr>
            <a:xfrm>
              <a:off x="6557486" y="3148030"/>
              <a:ext cx="1260727" cy="1293462"/>
            </a:xfrm>
            <a:custGeom>
              <a:avLst/>
              <a:gdLst/>
              <a:ahLst/>
              <a:cxnLst/>
              <a:rect l="l" t="t" r="r" b="b"/>
              <a:pathLst>
                <a:path w="19488" h="19994" extrusionOk="0">
                  <a:moveTo>
                    <a:pt x="17058" y="0"/>
                  </a:moveTo>
                  <a:lnTo>
                    <a:pt x="0" y="17690"/>
                  </a:lnTo>
                  <a:lnTo>
                    <a:pt x="2379" y="19993"/>
                  </a:lnTo>
                  <a:lnTo>
                    <a:pt x="19487" y="2227"/>
                  </a:lnTo>
                  <a:lnTo>
                    <a:pt x="1705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0" name="Google Shape;680;p47"/>
            <p:cNvSpPr/>
            <p:nvPr/>
          </p:nvSpPr>
          <p:spPr>
            <a:xfrm>
              <a:off x="6303694" y="3824203"/>
              <a:ext cx="492892" cy="566512"/>
            </a:xfrm>
            <a:custGeom>
              <a:avLst/>
              <a:gdLst/>
              <a:ahLst/>
              <a:cxnLst/>
              <a:rect l="l" t="t" r="r" b="b"/>
              <a:pathLst>
                <a:path w="7619" h="8757" extrusionOk="0">
                  <a:moveTo>
                    <a:pt x="1367" y="0"/>
                  </a:moveTo>
                  <a:lnTo>
                    <a:pt x="1" y="3417"/>
                  </a:lnTo>
                  <a:lnTo>
                    <a:pt x="5492" y="8757"/>
                  </a:lnTo>
                  <a:lnTo>
                    <a:pt x="7618" y="6353"/>
                  </a:lnTo>
                  <a:lnTo>
                    <a:pt x="136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47"/>
            <p:cNvSpPr/>
            <p:nvPr/>
          </p:nvSpPr>
          <p:spPr>
            <a:xfrm>
              <a:off x="7384269" y="2660114"/>
              <a:ext cx="862869" cy="893986"/>
            </a:xfrm>
            <a:custGeom>
              <a:avLst/>
              <a:gdLst/>
              <a:ahLst/>
              <a:cxnLst/>
              <a:rect l="l" t="t" r="r" b="b"/>
              <a:pathLst>
                <a:path w="13338" h="13819" extrusionOk="0">
                  <a:moveTo>
                    <a:pt x="13338" y="1"/>
                  </a:moveTo>
                  <a:lnTo>
                    <a:pt x="1" y="3797"/>
                  </a:lnTo>
                  <a:lnTo>
                    <a:pt x="10807" y="13819"/>
                  </a:lnTo>
                  <a:lnTo>
                    <a:pt x="13338"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47"/>
            <p:cNvSpPr/>
            <p:nvPr/>
          </p:nvSpPr>
          <p:spPr>
            <a:xfrm>
              <a:off x="7507057" y="3562648"/>
              <a:ext cx="60682" cy="71679"/>
            </a:xfrm>
            <a:custGeom>
              <a:avLst/>
              <a:gdLst/>
              <a:ahLst/>
              <a:cxnLst/>
              <a:rect l="l" t="t" r="r" b="b"/>
              <a:pathLst>
                <a:path w="938" h="1108" extrusionOk="0">
                  <a:moveTo>
                    <a:pt x="577" y="0"/>
                  </a:moveTo>
                  <a:cubicBezTo>
                    <a:pt x="420" y="0"/>
                    <a:pt x="234" y="123"/>
                    <a:pt x="153" y="171"/>
                  </a:cubicBezTo>
                  <a:cubicBezTo>
                    <a:pt x="1" y="247"/>
                    <a:pt x="26" y="728"/>
                    <a:pt x="153" y="880"/>
                  </a:cubicBezTo>
                  <a:lnTo>
                    <a:pt x="305" y="1108"/>
                  </a:lnTo>
                  <a:lnTo>
                    <a:pt x="937" y="753"/>
                  </a:lnTo>
                  <a:lnTo>
                    <a:pt x="785" y="146"/>
                  </a:lnTo>
                  <a:cubicBezTo>
                    <a:pt x="740" y="38"/>
                    <a:pt x="663" y="0"/>
                    <a:pt x="577"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47"/>
            <p:cNvSpPr/>
            <p:nvPr/>
          </p:nvSpPr>
          <p:spPr>
            <a:xfrm>
              <a:off x="7721581" y="4243349"/>
              <a:ext cx="266921" cy="566512"/>
            </a:xfrm>
            <a:custGeom>
              <a:avLst/>
              <a:gdLst/>
              <a:ahLst/>
              <a:cxnLst/>
              <a:rect l="l" t="t" r="r" b="b"/>
              <a:pathLst>
                <a:path w="4126" h="8757" extrusionOk="0">
                  <a:moveTo>
                    <a:pt x="0" y="0"/>
                  </a:moveTo>
                  <a:lnTo>
                    <a:pt x="101" y="8757"/>
                  </a:lnTo>
                  <a:lnTo>
                    <a:pt x="886" y="8757"/>
                  </a:lnTo>
                  <a:cubicBezTo>
                    <a:pt x="886" y="8757"/>
                    <a:pt x="1493" y="4328"/>
                    <a:pt x="1721" y="1898"/>
                  </a:cubicBezTo>
                  <a:lnTo>
                    <a:pt x="2253" y="1898"/>
                  </a:lnTo>
                  <a:lnTo>
                    <a:pt x="2404" y="8757"/>
                  </a:lnTo>
                  <a:lnTo>
                    <a:pt x="3189" y="8757"/>
                  </a:lnTo>
                  <a:cubicBezTo>
                    <a:pt x="3189" y="8757"/>
                    <a:pt x="4125" y="1873"/>
                    <a:pt x="4075" y="582"/>
                  </a:cubicBezTo>
                  <a:lnTo>
                    <a:pt x="4075"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47"/>
            <p:cNvSpPr/>
            <p:nvPr/>
          </p:nvSpPr>
          <p:spPr>
            <a:xfrm>
              <a:off x="7519219" y="3610586"/>
              <a:ext cx="248225" cy="377869"/>
            </a:xfrm>
            <a:custGeom>
              <a:avLst/>
              <a:gdLst/>
              <a:ahLst/>
              <a:cxnLst/>
              <a:rect l="l" t="t" r="r" b="b"/>
              <a:pathLst>
                <a:path w="3837" h="5841" extrusionOk="0">
                  <a:moveTo>
                    <a:pt x="725" y="0"/>
                  </a:moveTo>
                  <a:cubicBezTo>
                    <a:pt x="595" y="0"/>
                    <a:pt x="1" y="257"/>
                    <a:pt x="91" y="392"/>
                  </a:cubicBezTo>
                  <a:cubicBezTo>
                    <a:pt x="243" y="645"/>
                    <a:pt x="91" y="2973"/>
                    <a:pt x="926" y="3834"/>
                  </a:cubicBezTo>
                  <a:cubicBezTo>
                    <a:pt x="1341" y="4297"/>
                    <a:pt x="3093" y="5840"/>
                    <a:pt x="3312" y="5840"/>
                  </a:cubicBezTo>
                  <a:cubicBezTo>
                    <a:pt x="3321" y="5840"/>
                    <a:pt x="3327" y="5838"/>
                    <a:pt x="3331" y="5833"/>
                  </a:cubicBezTo>
                  <a:cubicBezTo>
                    <a:pt x="3457" y="5631"/>
                    <a:pt x="3457" y="5125"/>
                    <a:pt x="3482" y="4441"/>
                  </a:cubicBezTo>
                  <a:cubicBezTo>
                    <a:pt x="3482" y="4289"/>
                    <a:pt x="3356" y="4163"/>
                    <a:pt x="3229" y="4112"/>
                  </a:cubicBezTo>
                  <a:lnTo>
                    <a:pt x="3837" y="3809"/>
                  </a:lnTo>
                  <a:cubicBezTo>
                    <a:pt x="3710" y="3809"/>
                    <a:pt x="1635" y="2644"/>
                    <a:pt x="1635" y="2644"/>
                  </a:cubicBezTo>
                  <a:lnTo>
                    <a:pt x="1610" y="2644"/>
                  </a:lnTo>
                  <a:lnTo>
                    <a:pt x="749" y="12"/>
                  </a:lnTo>
                  <a:cubicBezTo>
                    <a:pt x="749" y="4"/>
                    <a:pt x="740" y="0"/>
                    <a:pt x="7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47"/>
            <p:cNvSpPr/>
            <p:nvPr/>
          </p:nvSpPr>
          <p:spPr>
            <a:xfrm>
              <a:off x="8065362" y="3498408"/>
              <a:ext cx="57382" cy="65534"/>
            </a:xfrm>
            <a:custGeom>
              <a:avLst/>
              <a:gdLst/>
              <a:ahLst/>
              <a:cxnLst/>
              <a:rect l="l" t="t" r="r" b="b"/>
              <a:pathLst>
                <a:path w="887" h="1013" extrusionOk="0">
                  <a:moveTo>
                    <a:pt x="289" y="0"/>
                  </a:moveTo>
                  <a:cubicBezTo>
                    <a:pt x="159" y="0"/>
                    <a:pt x="39" y="51"/>
                    <a:pt x="1" y="228"/>
                  </a:cubicBezTo>
                  <a:lnTo>
                    <a:pt x="1" y="861"/>
                  </a:lnTo>
                  <a:lnTo>
                    <a:pt x="735" y="1013"/>
                  </a:lnTo>
                  <a:lnTo>
                    <a:pt x="785" y="759"/>
                  </a:lnTo>
                  <a:lnTo>
                    <a:pt x="836" y="759"/>
                  </a:lnTo>
                  <a:cubicBezTo>
                    <a:pt x="887" y="557"/>
                    <a:pt x="836" y="127"/>
                    <a:pt x="634" y="76"/>
                  </a:cubicBezTo>
                  <a:cubicBezTo>
                    <a:pt x="558" y="51"/>
                    <a:pt x="418" y="0"/>
                    <a:pt x="289"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47"/>
            <p:cNvSpPr/>
            <p:nvPr/>
          </p:nvSpPr>
          <p:spPr>
            <a:xfrm>
              <a:off x="7957324" y="3550551"/>
              <a:ext cx="204687" cy="416490"/>
            </a:xfrm>
            <a:custGeom>
              <a:avLst/>
              <a:gdLst/>
              <a:ahLst/>
              <a:cxnLst/>
              <a:rect l="l" t="t" r="r" b="b"/>
              <a:pathLst>
                <a:path w="3164" h="6438" extrusionOk="0">
                  <a:moveTo>
                    <a:pt x="1832" y="0"/>
                  </a:moveTo>
                  <a:cubicBezTo>
                    <a:pt x="1751" y="0"/>
                    <a:pt x="1696" y="10"/>
                    <a:pt x="1696" y="29"/>
                  </a:cubicBezTo>
                  <a:lnTo>
                    <a:pt x="1494" y="2712"/>
                  </a:lnTo>
                  <a:cubicBezTo>
                    <a:pt x="1494" y="2712"/>
                    <a:pt x="178" y="4357"/>
                    <a:pt x="51" y="4408"/>
                  </a:cubicBezTo>
                  <a:cubicBezTo>
                    <a:pt x="51" y="4408"/>
                    <a:pt x="1" y="4964"/>
                    <a:pt x="51" y="5116"/>
                  </a:cubicBezTo>
                  <a:cubicBezTo>
                    <a:pt x="279" y="5749"/>
                    <a:pt x="355" y="6280"/>
                    <a:pt x="507" y="6432"/>
                  </a:cubicBezTo>
                  <a:cubicBezTo>
                    <a:pt x="509" y="6436"/>
                    <a:pt x="514" y="6437"/>
                    <a:pt x="519" y="6437"/>
                  </a:cubicBezTo>
                  <a:cubicBezTo>
                    <a:pt x="701" y="6437"/>
                    <a:pt x="2313" y="4340"/>
                    <a:pt x="2633" y="3750"/>
                  </a:cubicBezTo>
                  <a:cubicBezTo>
                    <a:pt x="3164" y="2687"/>
                    <a:pt x="2379" y="485"/>
                    <a:pt x="2430" y="207"/>
                  </a:cubicBezTo>
                  <a:cubicBezTo>
                    <a:pt x="2486" y="76"/>
                    <a:pt x="2059" y="0"/>
                    <a:pt x="18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47"/>
            <p:cNvSpPr/>
            <p:nvPr/>
          </p:nvSpPr>
          <p:spPr>
            <a:xfrm>
              <a:off x="7664262" y="4809802"/>
              <a:ext cx="114635" cy="39398"/>
            </a:xfrm>
            <a:custGeom>
              <a:avLst/>
              <a:gdLst/>
              <a:ahLst/>
              <a:cxnLst/>
              <a:rect l="l" t="t" r="r" b="b"/>
              <a:pathLst>
                <a:path w="1772" h="609" extrusionOk="0">
                  <a:moveTo>
                    <a:pt x="937" y="1"/>
                  </a:moveTo>
                  <a:lnTo>
                    <a:pt x="102" y="330"/>
                  </a:lnTo>
                  <a:cubicBezTo>
                    <a:pt x="0" y="355"/>
                    <a:pt x="51" y="608"/>
                    <a:pt x="152" y="608"/>
                  </a:cubicBezTo>
                  <a:lnTo>
                    <a:pt x="1772" y="608"/>
                  </a:lnTo>
                  <a:lnTo>
                    <a:pt x="1772"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47"/>
            <p:cNvSpPr/>
            <p:nvPr/>
          </p:nvSpPr>
          <p:spPr>
            <a:xfrm>
              <a:off x="7816551" y="4809802"/>
              <a:ext cx="114635" cy="39398"/>
            </a:xfrm>
            <a:custGeom>
              <a:avLst/>
              <a:gdLst/>
              <a:ahLst/>
              <a:cxnLst/>
              <a:rect l="l" t="t" r="r" b="b"/>
              <a:pathLst>
                <a:path w="1772" h="609" extrusionOk="0">
                  <a:moveTo>
                    <a:pt x="936" y="1"/>
                  </a:moveTo>
                  <a:lnTo>
                    <a:pt x="76" y="330"/>
                  </a:lnTo>
                  <a:cubicBezTo>
                    <a:pt x="0" y="355"/>
                    <a:pt x="51" y="608"/>
                    <a:pt x="152" y="608"/>
                  </a:cubicBezTo>
                  <a:lnTo>
                    <a:pt x="1772" y="608"/>
                  </a:lnTo>
                  <a:lnTo>
                    <a:pt x="1772"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47"/>
            <p:cNvSpPr/>
            <p:nvPr/>
          </p:nvSpPr>
          <p:spPr>
            <a:xfrm>
              <a:off x="7675719" y="3838953"/>
              <a:ext cx="335689" cy="404458"/>
            </a:xfrm>
            <a:custGeom>
              <a:avLst/>
              <a:gdLst/>
              <a:ahLst/>
              <a:cxnLst/>
              <a:rect l="l" t="t" r="r" b="b"/>
              <a:pathLst>
                <a:path w="5189" h="6252" extrusionOk="0">
                  <a:moveTo>
                    <a:pt x="937" y="0"/>
                  </a:moveTo>
                  <a:cubicBezTo>
                    <a:pt x="406" y="0"/>
                    <a:pt x="1" y="380"/>
                    <a:pt x="26" y="810"/>
                  </a:cubicBezTo>
                  <a:lnTo>
                    <a:pt x="532" y="6251"/>
                  </a:lnTo>
                  <a:lnTo>
                    <a:pt x="4607" y="6251"/>
                  </a:lnTo>
                  <a:lnTo>
                    <a:pt x="5113" y="810"/>
                  </a:lnTo>
                  <a:cubicBezTo>
                    <a:pt x="5189" y="355"/>
                    <a:pt x="4733" y="0"/>
                    <a:pt x="420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0" name="Google Shape;690;p47"/>
            <p:cNvSpPr/>
            <p:nvPr/>
          </p:nvSpPr>
          <p:spPr>
            <a:xfrm>
              <a:off x="7809952" y="3773095"/>
              <a:ext cx="90117" cy="100273"/>
            </a:xfrm>
            <a:custGeom>
              <a:avLst/>
              <a:gdLst/>
              <a:ahLst/>
              <a:cxnLst/>
              <a:rect l="l" t="t" r="r" b="b"/>
              <a:pathLst>
                <a:path w="1393" h="1550" extrusionOk="0">
                  <a:moveTo>
                    <a:pt x="1134" y="0"/>
                  </a:moveTo>
                  <a:cubicBezTo>
                    <a:pt x="1067" y="0"/>
                    <a:pt x="996" y="6"/>
                    <a:pt x="937" y="6"/>
                  </a:cubicBezTo>
                  <a:lnTo>
                    <a:pt x="431" y="6"/>
                  </a:lnTo>
                  <a:cubicBezTo>
                    <a:pt x="279" y="6"/>
                    <a:pt x="1" y="158"/>
                    <a:pt x="1" y="310"/>
                  </a:cubicBezTo>
                  <a:lnTo>
                    <a:pt x="1" y="942"/>
                  </a:lnTo>
                  <a:cubicBezTo>
                    <a:pt x="1" y="1069"/>
                    <a:pt x="51" y="1550"/>
                    <a:pt x="659" y="1550"/>
                  </a:cubicBezTo>
                  <a:cubicBezTo>
                    <a:pt x="1393" y="1550"/>
                    <a:pt x="1393" y="1044"/>
                    <a:pt x="1393" y="942"/>
                  </a:cubicBezTo>
                  <a:lnTo>
                    <a:pt x="1393" y="158"/>
                  </a:lnTo>
                  <a:cubicBezTo>
                    <a:pt x="1393" y="23"/>
                    <a:pt x="1269" y="0"/>
                    <a:pt x="1134"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1" name="Google Shape;691;p47"/>
            <p:cNvSpPr/>
            <p:nvPr/>
          </p:nvSpPr>
          <p:spPr>
            <a:xfrm>
              <a:off x="7770683" y="3626694"/>
              <a:ext cx="180169" cy="179069"/>
            </a:xfrm>
            <a:custGeom>
              <a:avLst/>
              <a:gdLst/>
              <a:ahLst/>
              <a:cxnLst/>
              <a:rect l="l" t="t" r="r" b="b"/>
              <a:pathLst>
                <a:path w="2785" h="2768" extrusionOk="0">
                  <a:moveTo>
                    <a:pt x="1289" y="0"/>
                  </a:moveTo>
                  <a:cubicBezTo>
                    <a:pt x="1180" y="0"/>
                    <a:pt x="1071" y="14"/>
                    <a:pt x="962" y="42"/>
                  </a:cubicBezTo>
                  <a:cubicBezTo>
                    <a:pt x="253" y="270"/>
                    <a:pt x="0" y="1510"/>
                    <a:pt x="203" y="2218"/>
                  </a:cubicBezTo>
                  <a:lnTo>
                    <a:pt x="152" y="2218"/>
                  </a:lnTo>
                  <a:cubicBezTo>
                    <a:pt x="284" y="2629"/>
                    <a:pt x="535" y="2767"/>
                    <a:pt x="860" y="2767"/>
                  </a:cubicBezTo>
                  <a:cubicBezTo>
                    <a:pt x="1096" y="2767"/>
                    <a:pt x="1372" y="2694"/>
                    <a:pt x="1671" y="2598"/>
                  </a:cubicBezTo>
                  <a:cubicBezTo>
                    <a:pt x="2379" y="2395"/>
                    <a:pt x="2784" y="1662"/>
                    <a:pt x="2607" y="953"/>
                  </a:cubicBezTo>
                  <a:cubicBezTo>
                    <a:pt x="2416" y="378"/>
                    <a:pt x="1866" y="0"/>
                    <a:pt x="1289" y="0"/>
                  </a:cubicBezTo>
                  <a:close/>
                </a:path>
              </a:pathLst>
            </a:custGeom>
            <a:solidFill>
              <a:srgbClr val="FFB68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47"/>
            <p:cNvSpPr/>
            <p:nvPr/>
          </p:nvSpPr>
          <p:spPr>
            <a:xfrm>
              <a:off x="7718281" y="3604763"/>
              <a:ext cx="250554" cy="172858"/>
            </a:xfrm>
            <a:custGeom>
              <a:avLst/>
              <a:gdLst/>
              <a:ahLst/>
              <a:cxnLst/>
              <a:rect l="l" t="t" r="r" b="b"/>
              <a:pathLst>
                <a:path w="3873" h="2672" extrusionOk="0">
                  <a:moveTo>
                    <a:pt x="2227" y="0"/>
                  </a:moveTo>
                  <a:cubicBezTo>
                    <a:pt x="2219" y="0"/>
                    <a:pt x="2210" y="1"/>
                    <a:pt x="2202" y="1"/>
                  </a:cubicBezTo>
                  <a:cubicBezTo>
                    <a:pt x="1924" y="27"/>
                    <a:pt x="1" y="1089"/>
                    <a:pt x="1" y="1089"/>
                  </a:cubicBezTo>
                  <a:lnTo>
                    <a:pt x="2430" y="1089"/>
                  </a:lnTo>
                  <a:lnTo>
                    <a:pt x="2430" y="1039"/>
                  </a:lnTo>
                  <a:cubicBezTo>
                    <a:pt x="2430" y="1039"/>
                    <a:pt x="2430" y="1520"/>
                    <a:pt x="2481" y="1520"/>
                  </a:cubicBezTo>
                  <a:cubicBezTo>
                    <a:pt x="2516" y="1520"/>
                    <a:pt x="2591" y="1497"/>
                    <a:pt x="2677" y="1497"/>
                  </a:cubicBezTo>
                  <a:cubicBezTo>
                    <a:pt x="2772" y="1497"/>
                    <a:pt x="2881" y="1526"/>
                    <a:pt x="2962" y="1646"/>
                  </a:cubicBezTo>
                  <a:cubicBezTo>
                    <a:pt x="3164" y="1874"/>
                    <a:pt x="2962" y="2076"/>
                    <a:pt x="2734" y="2152"/>
                  </a:cubicBezTo>
                  <a:cubicBezTo>
                    <a:pt x="2549" y="2222"/>
                    <a:pt x="2660" y="2671"/>
                    <a:pt x="3066" y="2671"/>
                  </a:cubicBezTo>
                  <a:cubicBezTo>
                    <a:pt x="3105" y="2671"/>
                    <a:pt x="3146" y="2667"/>
                    <a:pt x="3189" y="2659"/>
                  </a:cubicBezTo>
                  <a:cubicBezTo>
                    <a:pt x="3696" y="2557"/>
                    <a:pt x="3873" y="1368"/>
                    <a:pt x="3594" y="912"/>
                  </a:cubicBezTo>
                  <a:cubicBezTo>
                    <a:pt x="3347" y="492"/>
                    <a:pt x="2570" y="0"/>
                    <a:pt x="2227"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47"/>
            <p:cNvSpPr/>
            <p:nvPr/>
          </p:nvSpPr>
          <p:spPr>
            <a:xfrm>
              <a:off x="5640650" y="3824203"/>
              <a:ext cx="900520" cy="957837"/>
            </a:xfrm>
            <a:custGeom>
              <a:avLst/>
              <a:gdLst/>
              <a:ahLst/>
              <a:cxnLst/>
              <a:rect l="l" t="t" r="r" b="b"/>
              <a:pathLst>
                <a:path w="13920" h="14806" extrusionOk="0">
                  <a:moveTo>
                    <a:pt x="11616" y="0"/>
                  </a:moveTo>
                  <a:lnTo>
                    <a:pt x="0" y="12502"/>
                  </a:lnTo>
                  <a:lnTo>
                    <a:pt x="2531" y="14805"/>
                  </a:lnTo>
                  <a:lnTo>
                    <a:pt x="13919" y="2379"/>
                  </a:lnTo>
                  <a:lnTo>
                    <a:pt x="1161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47"/>
            <p:cNvSpPr/>
            <p:nvPr/>
          </p:nvSpPr>
          <p:spPr>
            <a:xfrm>
              <a:off x="6099068" y="3887408"/>
              <a:ext cx="448642" cy="279019"/>
            </a:xfrm>
            <a:custGeom>
              <a:avLst/>
              <a:gdLst/>
              <a:ahLst/>
              <a:cxnLst/>
              <a:rect l="l" t="t" r="r" b="b"/>
              <a:pathLst>
                <a:path w="6935" h="4313" extrusionOk="0">
                  <a:moveTo>
                    <a:pt x="595" y="0"/>
                  </a:moveTo>
                  <a:cubicBezTo>
                    <a:pt x="572" y="0"/>
                    <a:pt x="551" y="4"/>
                    <a:pt x="532" y="10"/>
                  </a:cubicBezTo>
                  <a:lnTo>
                    <a:pt x="532" y="36"/>
                  </a:lnTo>
                  <a:cubicBezTo>
                    <a:pt x="0" y="188"/>
                    <a:pt x="152" y="871"/>
                    <a:pt x="405" y="1706"/>
                  </a:cubicBezTo>
                  <a:cubicBezTo>
                    <a:pt x="633" y="2516"/>
                    <a:pt x="2253" y="4313"/>
                    <a:pt x="2253" y="4313"/>
                  </a:cubicBezTo>
                  <a:lnTo>
                    <a:pt x="6833" y="4009"/>
                  </a:lnTo>
                  <a:lnTo>
                    <a:pt x="6935" y="3199"/>
                  </a:lnTo>
                  <a:lnTo>
                    <a:pt x="3189" y="2744"/>
                  </a:lnTo>
                  <a:cubicBezTo>
                    <a:pt x="3189" y="2744"/>
                    <a:pt x="1250" y="0"/>
                    <a:pt x="595"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47"/>
            <p:cNvSpPr/>
            <p:nvPr/>
          </p:nvSpPr>
          <p:spPr>
            <a:xfrm>
              <a:off x="6532903" y="4089444"/>
              <a:ext cx="75367" cy="57382"/>
            </a:xfrm>
            <a:custGeom>
              <a:avLst/>
              <a:gdLst/>
              <a:ahLst/>
              <a:cxnLst/>
              <a:rect l="l" t="t" r="r" b="b"/>
              <a:pathLst>
                <a:path w="1165" h="887" extrusionOk="0">
                  <a:moveTo>
                    <a:pt x="127" y="0"/>
                  </a:moveTo>
                  <a:lnTo>
                    <a:pt x="1" y="886"/>
                  </a:lnTo>
                  <a:cubicBezTo>
                    <a:pt x="1" y="886"/>
                    <a:pt x="988" y="734"/>
                    <a:pt x="1064" y="506"/>
                  </a:cubicBezTo>
                  <a:cubicBezTo>
                    <a:pt x="1165" y="304"/>
                    <a:pt x="1013" y="203"/>
                    <a:pt x="1013" y="203"/>
                  </a:cubicBezTo>
                  <a:lnTo>
                    <a:pt x="127" y="0"/>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47"/>
            <p:cNvSpPr/>
            <p:nvPr/>
          </p:nvSpPr>
          <p:spPr>
            <a:xfrm>
              <a:off x="6719543" y="4056710"/>
              <a:ext cx="75367" cy="55700"/>
            </a:xfrm>
            <a:custGeom>
              <a:avLst/>
              <a:gdLst/>
              <a:ahLst/>
              <a:cxnLst/>
              <a:rect l="l" t="t" r="r" b="b"/>
              <a:pathLst>
                <a:path w="1165" h="861" extrusionOk="0">
                  <a:moveTo>
                    <a:pt x="77" y="0"/>
                  </a:moveTo>
                  <a:lnTo>
                    <a:pt x="1" y="861"/>
                  </a:lnTo>
                  <a:cubicBezTo>
                    <a:pt x="1" y="861"/>
                    <a:pt x="963" y="861"/>
                    <a:pt x="1064" y="608"/>
                  </a:cubicBezTo>
                  <a:cubicBezTo>
                    <a:pt x="1165" y="380"/>
                    <a:pt x="963" y="203"/>
                    <a:pt x="963" y="203"/>
                  </a:cubicBezTo>
                  <a:lnTo>
                    <a:pt x="77" y="0"/>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47"/>
            <p:cNvSpPr/>
            <p:nvPr/>
          </p:nvSpPr>
          <p:spPr>
            <a:xfrm>
              <a:off x="6187439" y="3236465"/>
              <a:ext cx="183468" cy="162119"/>
            </a:xfrm>
            <a:custGeom>
              <a:avLst/>
              <a:gdLst/>
              <a:ahLst/>
              <a:cxnLst/>
              <a:rect l="l" t="t" r="r" b="b"/>
              <a:pathLst>
                <a:path w="2836" h="2506" extrusionOk="0">
                  <a:moveTo>
                    <a:pt x="1" y="0"/>
                  </a:moveTo>
                  <a:lnTo>
                    <a:pt x="1" y="2505"/>
                  </a:lnTo>
                  <a:lnTo>
                    <a:pt x="2835" y="2505"/>
                  </a:lnTo>
                  <a:lnTo>
                    <a:pt x="283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47"/>
            <p:cNvSpPr/>
            <p:nvPr/>
          </p:nvSpPr>
          <p:spPr>
            <a:xfrm>
              <a:off x="6370845" y="3111996"/>
              <a:ext cx="185085" cy="286588"/>
            </a:xfrm>
            <a:custGeom>
              <a:avLst/>
              <a:gdLst/>
              <a:ahLst/>
              <a:cxnLst/>
              <a:rect l="l" t="t" r="r" b="b"/>
              <a:pathLst>
                <a:path w="2861" h="4430" extrusionOk="0">
                  <a:moveTo>
                    <a:pt x="0" y="1"/>
                  </a:moveTo>
                  <a:lnTo>
                    <a:pt x="0" y="4429"/>
                  </a:lnTo>
                  <a:lnTo>
                    <a:pt x="2860" y="4429"/>
                  </a:lnTo>
                  <a:lnTo>
                    <a:pt x="286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47"/>
            <p:cNvSpPr/>
            <p:nvPr/>
          </p:nvSpPr>
          <p:spPr>
            <a:xfrm>
              <a:off x="6552569" y="2981057"/>
              <a:ext cx="185085" cy="417525"/>
            </a:xfrm>
            <a:custGeom>
              <a:avLst/>
              <a:gdLst/>
              <a:ahLst/>
              <a:cxnLst/>
              <a:rect l="l" t="t" r="r" b="b"/>
              <a:pathLst>
                <a:path w="2861" h="6454" extrusionOk="0">
                  <a:moveTo>
                    <a:pt x="0" y="0"/>
                  </a:moveTo>
                  <a:lnTo>
                    <a:pt x="0" y="6453"/>
                  </a:lnTo>
                  <a:lnTo>
                    <a:pt x="2860" y="6453"/>
                  </a:lnTo>
                  <a:lnTo>
                    <a:pt x="2860"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47"/>
            <p:cNvSpPr/>
            <p:nvPr/>
          </p:nvSpPr>
          <p:spPr>
            <a:xfrm>
              <a:off x="6737593" y="2851671"/>
              <a:ext cx="183403" cy="546910"/>
            </a:xfrm>
            <a:custGeom>
              <a:avLst/>
              <a:gdLst/>
              <a:ahLst/>
              <a:cxnLst/>
              <a:rect l="l" t="t" r="r" b="b"/>
              <a:pathLst>
                <a:path w="2835" h="8454" extrusionOk="0">
                  <a:moveTo>
                    <a:pt x="0" y="1"/>
                  </a:moveTo>
                  <a:lnTo>
                    <a:pt x="0" y="8453"/>
                  </a:lnTo>
                  <a:lnTo>
                    <a:pt x="2835" y="8453"/>
                  </a:lnTo>
                  <a:lnTo>
                    <a:pt x="2835"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1" name="Google Shape;701;p47"/>
            <p:cNvSpPr/>
            <p:nvPr/>
          </p:nvSpPr>
          <p:spPr>
            <a:xfrm>
              <a:off x="6919317" y="2722349"/>
              <a:ext cx="183403" cy="676231"/>
            </a:xfrm>
            <a:custGeom>
              <a:avLst/>
              <a:gdLst/>
              <a:ahLst/>
              <a:cxnLst/>
              <a:rect l="l" t="t" r="r" b="b"/>
              <a:pathLst>
                <a:path w="2835" h="10453" extrusionOk="0">
                  <a:moveTo>
                    <a:pt x="0" y="0"/>
                  </a:moveTo>
                  <a:lnTo>
                    <a:pt x="0" y="10452"/>
                  </a:lnTo>
                  <a:lnTo>
                    <a:pt x="2835" y="10452"/>
                  </a:lnTo>
                  <a:lnTo>
                    <a:pt x="283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 name="CuadroTexto 5">
            <a:extLst>
              <a:ext uri="{FF2B5EF4-FFF2-40B4-BE49-F238E27FC236}">
                <a16:creationId xmlns:a16="http://schemas.microsoft.com/office/drawing/2014/main" id="{E8F5ECD1-5937-69CB-83A4-887996CE0C19}"/>
              </a:ext>
            </a:extLst>
          </p:cNvPr>
          <p:cNvSpPr txBox="1"/>
          <p:nvPr/>
        </p:nvSpPr>
        <p:spPr>
          <a:xfrm>
            <a:off x="778932" y="642890"/>
            <a:ext cx="6400801"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Alfabetización Estadística</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Imagen 6">
            <a:extLst>
              <a:ext uri="{FF2B5EF4-FFF2-40B4-BE49-F238E27FC236}">
                <a16:creationId xmlns:a16="http://schemas.microsoft.com/office/drawing/2014/main" id="{81EE96F4-B15A-9830-BE77-8AF3D769952D}"/>
              </a:ext>
            </a:extLst>
          </p:cNvPr>
          <p:cNvPicPr>
            <a:picLocks noChangeAspect="1"/>
          </p:cNvPicPr>
          <p:nvPr/>
        </p:nvPicPr>
        <p:blipFill>
          <a:blip r:embed="rId3"/>
          <a:stretch>
            <a:fillRect/>
          </a:stretch>
        </p:blipFill>
        <p:spPr>
          <a:xfrm>
            <a:off x="8368677" y="65157"/>
            <a:ext cx="673185" cy="472019"/>
          </a:xfrm>
          <a:prstGeom prst="rect">
            <a:avLst/>
          </a:prstGeom>
        </p:spPr>
      </p:pic>
      <p:sp>
        <p:nvSpPr>
          <p:cNvPr id="9" name="CuadroTexto 8">
            <a:extLst>
              <a:ext uri="{FF2B5EF4-FFF2-40B4-BE49-F238E27FC236}">
                <a16:creationId xmlns:a16="http://schemas.microsoft.com/office/drawing/2014/main" id="{C0AD1480-CB21-3A00-0E87-687072A78BFE}"/>
              </a:ext>
            </a:extLst>
          </p:cNvPr>
          <p:cNvSpPr txBox="1"/>
          <p:nvPr/>
        </p:nvSpPr>
        <p:spPr>
          <a:xfrm>
            <a:off x="816506" y="1229649"/>
            <a:ext cx="4689787" cy="3232231"/>
          </a:xfrm>
          <a:prstGeom prst="rect">
            <a:avLst/>
          </a:prstGeom>
          <a:noFill/>
        </p:spPr>
        <p:txBody>
          <a:bodyPr wrap="square">
            <a:spAutoFit/>
          </a:bodyPr>
          <a:lstStyle/>
          <a:p>
            <a:pPr marL="0" marR="0" lvl="0" indent="0" algn="just" defTabSz="914400" eaLnBrk="1" fontAlgn="auto" latinLnBrk="0" hangingPunct="1">
              <a:lnSpc>
                <a:spcPct val="114000"/>
              </a:lnSpc>
              <a:spcBef>
                <a:spcPts val="0"/>
              </a:spcBef>
              <a:spcAft>
                <a:spcPts val="0"/>
              </a:spcAft>
              <a:buClrTx/>
              <a:buSzTx/>
              <a:buFontTx/>
              <a:buNone/>
              <a:tabLst/>
              <a:defRPr/>
            </a:pP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Según Ben-Zvi y Garfield (2004) la alfabetización estadística incluye importantes </a:t>
            </a:r>
            <a:r>
              <a:rPr kumimoji="0" lang="es-CL" sz="1800" b="1" i="0" u="none" strike="noStrike" kern="0" cap="none" spc="0" normalizeH="0" baseline="0" noProof="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rPr>
              <a:t>habilidades básicas que se usan para comprender la información estadística,</a:t>
            </a:r>
            <a:r>
              <a:rPr kumimoji="0" lang="es-CL" sz="1800" b="0" i="0" u="none" strike="noStrike" kern="0" cap="none" spc="0" normalizeH="0" baseline="0" noProof="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como la capacidad de </a:t>
            </a:r>
            <a:r>
              <a:rPr kumimoji="0" lang="es-CL" sz="1800" b="1" i="0" u="none" strike="noStrike" kern="0" cap="none" spc="0" normalizeH="0" baseline="0" noProof="0">
                <a:ln>
                  <a:noFill/>
                </a:ln>
                <a:solidFill>
                  <a:schemeClr val="accent5"/>
                </a:solidFill>
                <a:effectLst/>
                <a:uLnTx/>
                <a:uFillTx/>
                <a:latin typeface="Calibri" panose="020F0502020204030204" pitchFamily="34" charset="0"/>
                <a:ea typeface="Calibri" panose="020F0502020204030204" pitchFamily="34" charset="0"/>
                <a:cs typeface="Calibri" panose="020F0502020204030204" pitchFamily="34" charset="0"/>
              </a:rPr>
              <a:t>organizar datos</a:t>
            </a: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s-CL" sz="1800" b="1" i="0" u="none" strike="noStrike" kern="0" cap="none" spc="0" normalizeH="0" baseline="0" noProof="0">
                <a:ln>
                  <a:noFill/>
                </a:ln>
                <a:solidFill>
                  <a:schemeClr val="accent5"/>
                </a:solidFill>
                <a:effectLst/>
                <a:uLnTx/>
                <a:uFillTx/>
                <a:latin typeface="Calibri" panose="020F0502020204030204" pitchFamily="34" charset="0"/>
                <a:ea typeface="Calibri" panose="020F0502020204030204" pitchFamily="34" charset="0"/>
                <a:cs typeface="Calibri" panose="020F0502020204030204" pitchFamily="34" charset="0"/>
              </a:rPr>
              <a:t>construir y presentar tablas</a:t>
            </a: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 y </a:t>
            </a:r>
            <a:r>
              <a:rPr kumimoji="0" lang="es-CL" sz="1800" b="1" i="0" u="none" strike="noStrike" kern="0" cap="none" spc="0" normalizeH="0" baseline="0" noProof="0">
                <a:ln>
                  <a:noFill/>
                </a:ln>
                <a:solidFill>
                  <a:schemeClr val="accent5"/>
                </a:solidFill>
                <a:effectLst/>
                <a:uLnTx/>
                <a:uFillTx/>
                <a:latin typeface="Calibri" panose="020F0502020204030204" pitchFamily="34" charset="0"/>
                <a:ea typeface="Calibri" panose="020F0502020204030204" pitchFamily="34" charset="0"/>
                <a:cs typeface="Calibri" panose="020F0502020204030204" pitchFamily="34" charset="0"/>
              </a:rPr>
              <a:t>trabajar con diferentes representaciones de datos</a:t>
            </a:r>
            <a:r>
              <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 Estos autores también incluyen la comprensión de conceptos, vocabulario y símbolos, y una comprensión de la probabilidad como una medida de incertidumbre.</a:t>
            </a:r>
          </a:p>
        </p:txBody>
      </p:sp>
    </p:spTree>
    <p:extLst>
      <p:ext uri="{BB962C8B-B14F-4D97-AF65-F5344CB8AC3E}">
        <p14:creationId xmlns:p14="http://schemas.microsoft.com/office/powerpoint/2010/main" val="3782095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pic>
        <p:nvPicPr>
          <p:cNvPr id="2" name="Imagen 1">
            <a:extLst>
              <a:ext uri="{FF2B5EF4-FFF2-40B4-BE49-F238E27FC236}">
                <a16:creationId xmlns:a16="http://schemas.microsoft.com/office/drawing/2014/main" id="{3CC56924-344B-7A56-7911-7E6C1B4B85A4}"/>
              </a:ext>
            </a:extLst>
          </p:cNvPr>
          <p:cNvPicPr>
            <a:picLocks noChangeAspect="1"/>
          </p:cNvPicPr>
          <p:nvPr/>
        </p:nvPicPr>
        <p:blipFill>
          <a:blip r:embed="rId4"/>
          <a:stretch>
            <a:fillRect/>
          </a:stretch>
        </p:blipFill>
        <p:spPr>
          <a:xfrm>
            <a:off x="1021858" y="777723"/>
            <a:ext cx="7192290" cy="3753665"/>
          </a:xfrm>
          <a:prstGeom prst="rect">
            <a:avLst/>
          </a:prstGeom>
        </p:spPr>
      </p:pic>
      <p:sp>
        <p:nvSpPr>
          <p:cNvPr id="3" name="CuadroTexto 2">
            <a:extLst>
              <a:ext uri="{FF2B5EF4-FFF2-40B4-BE49-F238E27FC236}">
                <a16:creationId xmlns:a16="http://schemas.microsoft.com/office/drawing/2014/main" id="{1BAB15F4-ECCC-C538-2CBA-2A68A5BE14E3}"/>
              </a:ext>
            </a:extLst>
          </p:cNvPr>
          <p:cNvSpPr txBox="1"/>
          <p:nvPr/>
        </p:nvSpPr>
        <p:spPr>
          <a:xfrm>
            <a:off x="733122" y="4531388"/>
            <a:ext cx="7635555" cy="369332"/>
          </a:xfrm>
          <a:prstGeom prst="rect">
            <a:avLst/>
          </a:prstGeom>
          <a:noFill/>
        </p:spPr>
        <p:txBody>
          <a:bodyPr wrap="square">
            <a:spAutoFit/>
          </a:bodyPr>
          <a:lstStyle/>
          <a:p>
            <a:pPr marL="450215" indent="-450215" algn="just"/>
            <a:r>
              <a:rPr lang="es-ES_tradnl" sz="900">
                <a:latin typeface="Calibri" panose="020F0502020204030204" pitchFamily="34" charset="0"/>
                <a:ea typeface="Calibri" panose="020F0502020204030204" pitchFamily="34" charset="0"/>
                <a:cs typeface="Calibri" panose="020F0502020204030204" pitchFamily="34" charset="0"/>
              </a:rPr>
              <a:t>Estrella, S. (2017). Enseñar estadística para alfabetizar estadísticamente y desarrollar el razonamiento estadístico. En A. Salcedo (Ed.), </a:t>
            </a:r>
            <a:r>
              <a:rPr lang="es-ES_tradnl" sz="900" i="1">
                <a:latin typeface="Calibri" panose="020F0502020204030204" pitchFamily="34" charset="0"/>
                <a:ea typeface="Calibri" panose="020F0502020204030204" pitchFamily="34" charset="0"/>
                <a:cs typeface="Calibri" panose="020F0502020204030204" pitchFamily="34" charset="0"/>
              </a:rPr>
              <a:t>Alternativas Pedagógicas para la Educación Matemática del Siglo XXI</a:t>
            </a:r>
            <a:r>
              <a:rPr lang="es-ES_tradnl" sz="900">
                <a:latin typeface="Calibri" panose="020F0502020204030204" pitchFamily="34" charset="0"/>
                <a:ea typeface="Calibri" panose="020F0502020204030204" pitchFamily="34" charset="0"/>
                <a:cs typeface="Calibri" panose="020F0502020204030204" pitchFamily="34" charset="0"/>
              </a:rPr>
              <a:t>. Centro de investigaciones educativas, Escuela de Educación, Caracas, Venezuela, p. 173-193.</a:t>
            </a:r>
            <a:endParaRPr lang="es-CL" sz="900">
              <a:latin typeface="Calibri" panose="020F0502020204030204" pitchFamily="34" charset="0"/>
              <a:ea typeface="Calibri" panose="020F0502020204030204" pitchFamily="34" charset="0"/>
              <a:cs typeface="Times New Roman" panose="02020603050405020304" pitchFamily="18" charset="0"/>
            </a:endParaRPr>
          </a:p>
        </p:txBody>
      </p:sp>
      <p:sp>
        <p:nvSpPr>
          <p:cNvPr id="4" name="CuadroTexto 3">
            <a:extLst>
              <a:ext uri="{FF2B5EF4-FFF2-40B4-BE49-F238E27FC236}">
                <a16:creationId xmlns:a16="http://schemas.microsoft.com/office/drawing/2014/main" id="{1CF49798-7F62-8C74-10CE-C7FB178C1B10}"/>
              </a:ext>
            </a:extLst>
          </p:cNvPr>
          <p:cNvSpPr txBox="1"/>
          <p:nvPr/>
        </p:nvSpPr>
        <p:spPr>
          <a:xfrm>
            <a:off x="414865" y="242780"/>
            <a:ext cx="6400801"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Alfabetización Estadística</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63808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40104822-FF0E-0F51-6A71-FE4E044DDC4C}"/>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305D43E6-E6DA-BB1B-042C-8ACE6930EE4F}"/>
              </a:ext>
            </a:extLst>
          </p:cNvPr>
          <p:cNvPicPr>
            <a:picLocks noChangeAspect="1"/>
          </p:cNvPicPr>
          <p:nvPr/>
        </p:nvPicPr>
        <p:blipFill>
          <a:blip r:embed="rId3"/>
          <a:stretch>
            <a:fillRect/>
          </a:stretch>
        </p:blipFill>
        <p:spPr>
          <a:xfrm>
            <a:off x="8368677" y="65157"/>
            <a:ext cx="673185" cy="472019"/>
          </a:xfrm>
          <a:prstGeom prst="rect">
            <a:avLst/>
          </a:prstGeom>
        </p:spPr>
      </p:pic>
      <p:sp>
        <p:nvSpPr>
          <p:cNvPr id="12" name="CuadroTexto 11">
            <a:extLst>
              <a:ext uri="{FF2B5EF4-FFF2-40B4-BE49-F238E27FC236}">
                <a16:creationId xmlns:a16="http://schemas.microsoft.com/office/drawing/2014/main" id="{193423CC-35A7-AEC2-FE20-6B68A5C3E9A5}"/>
              </a:ext>
            </a:extLst>
          </p:cNvPr>
          <p:cNvSpPr txBox="1"/>
          <p:nvPr/>
        </p:nvSpPr>
        <p:spPr>
          <a:xfrm>
            <a:off x="3345347" y="217219"/>
            <a:ext cx="4792132" cy="523220"/>
          </a:xfrm>
          <a:prstGeom prst="rect">
            <a:avLst/>
          </a:prstGeom>
          <a:noFill/>
        </p:spPr>
        <p:txBody>
          <a:bodyPr wrap="square">
            <a:spAutoFit/>
          </a:bodyPr>
          <a:lstStyle/>
          <a:p>
            <a:pPr algn="r"/>
            <a:r>
              <a:rPr lang="es-CL" altLang="es-CL" sz="2800" b="1">
                <a:solidFill>
                  <a:schemeClr val="accent5"/>
                </a:solidFill>
                <a:latin typeface="Calibri" panose="020F0502020204030204" pitchFamily="34" charset="0"/>
                <a:ea typeface="Calibri" panose="020F0502020204030204" pitchFamily="34" charset="0"/>
                <a:cs typeface="Calibri" panose="020F0502020204030204" pitchFamily="34" charset="0"/>
                <a:sym typeface="Heebo"/>
              </a:rPr>
              <a:t>Noticias </a:t>
            </a:r>
            <a:endParaRPr lang="es-CL" sz="2800"/>
          </a:p>
        </p:txBody>
      </p:sp>
      <p:pic>
        <p:nvPicPr>
          <p:cNvPr id="14" name="Imagen 13">
            <a:extLst>
              <a:ext uri="{FF2B5EF4-FFF2-40B4-BE49-F238E27FC236}">
                <a16:creationId xmlns:a16="http://schemas.microsoft.com/office/drawing/2014/main" id="{9FBC84D4-DCD5-C4E9-8115-6150E6AC4F21}"/>
              </a:ext>
            </a:extLst>
          </p:cNvPr>
          <p:cNvPicPr>
            <a:picLocks noChangeAspect="1"/>
          </p:cNvPicPr>
          <p:nvPr/>
        </p:nvPicPr>
        <p:blipFill>
          <a:blip r:embed="rId4"/>
          <a:stretch>
            <a:fillRect/>
          </a:stretch>
        </p:blipFill>
        <p:spPr>
          <a:xfrm>
            <a:off x="135466" y="868381"/>
            <a:ext cx="8873067" cy="3006649"/>
          </a:xfrm>
          <a:prstGeom prst="rect">
            <a:avLst/>
          </a:prstGeom>
        </p:spPr>
      </p:pic>
      <p:pic>
        <p:nvPicPr>
          <p:cNvPr id="15" name="Imagen 14">
            <a:extLst>
              <a:ext uri="{FF2B5EF4-FFF2-40B4-BE49-F238E27FC236}">
                <a16:creationId xmlns:a16="http://schemas.microsoft.com/office/drawing/2014/main" id="{2716CE3C-C88C-451C-472B-C3EF526DB790}"/>
              </a:ext>
            </a:extLst>
          </p:cNvPr>
          <p:cNvPicPr>
            <a:picLocks noChangeAspect="1"/>
          </p:cNvPicPr>
          <p:nvPr/>
        </p:nvPicPr>
        <p:blipFill>
          <a:blip r:embed="rId5"/>
          <a:srcRect b="91442"/>
          <a:stretch/>
        </p:blipFill>
        <p:spPr>
          <a:xfrm>
            <a:off x="161088" y="457148"/>
            <a:ext cx="6368517" cy="377932"/>
          </a:xfrm>
          <a:prstGeom prst="rect">
            <a:avLst/>
          </a:prstGeom>
        </p:spPr>
      </p:pic>
      <p:pic>
        <p:nvPicPr>
          <p:cNvPr id="17" name="Imagen 16">
            <a:extLst>
              <a:ext uri="{FF2B5EF4-FFF2-40B4-BE49-F238E27FC236}">
                <a16:creationId xmlns:a16="http://schemas.microsoft.com/office/drawing/2014/main" id="{8F22903C-8539-458C-F654-6AEA3CFFB013}"/>
              </a:ext>
            </a:extLst>
          </p:cNvPr>
          <p:cNvPicPr>
            <a:picLocks noChangeAspect="1"/>
          </p:cNvPicPr>
          <p:nvPr/>
        </p:nvPicPr>
        <p:blipFill>
          <a:blip r:embed="rId5"/>
          <a:srcRect t="66430"/>
          <a:stretch/>
        </p:blipFill>
        <p:spPr>
          <a:xfrm>
            <a:off x="2152606" y="3908331"/>
            <a:ext cx="4838785" cy="1126381"/>
          </a:xfrm>
          <a:prstGeom prst="rect">
            <a:avLst/>
          </a:prstGeom>
        </p:spPr>
      </p:pic>
    </p:spTree>
    <p:extLst>
      <p:ext uri="{BB962C8B-B14F-4D97-AF65-F5344CB8AC3E}">
        <p14:creationId xmlns:p14="http://schemas.microsoft.com/office/powerpoint/2010/main" val="782947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grpSp>
        <p:nvGrpSpPr>
          <p:cNvPr id="712" name="Google Shape;712;p48"/>
          <p:cNvGrpSpPr/>
          <p:nvPr/>
        </p:nvGrpSpPr>
        <p:grpSpPr>
          <a:xfrm>
            <a:off x="5533612" y="1745447"/>
            <a:ext cx="2986200" cy="3357398"/>
            <a:chOff x="5533612" y="1745447"/>
            <a:chExt cx="2986200" cy="3357398"/>
          </a:xfrm>
        </p:grpSpPr>
        <p:sp>
          <p:nvSpPr>
            <p:cNvPr id="713" name="Google Shape;713;p48"/>
            <p:cNvSpPr/>
            <p:nvPr/>
          </p:nvSpPr>
          <p:spPr>
            <a:xfrm>
              <a:off x="7594409" y="4931845"/>
              <a:ext cx="900600" cy="1710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4" name="Google Shape;714;p48"/>
            <p:cNvSpPr/>
            <p:nvPr/>
          </p:nvSpPr>
          <p:spPr>
            <a:xfrm>
              <a:off x="6721637" y="3293000"/>
              <a:ext cx="685290" cy="1442417"/>
            </a:xfrm>
            <a:custGeom>
              <a:avLst/>
              <a:gdLst/>
              <a:ahLst/>
              <a:cxnLst/>
              <a:rect l="l" t="t" r="r" b="b"/>
              <a:pathLst>
                <a:path w="8910" h="18754" extrusionOk="0">
                  <a:moveTo>
                    <a:pt x="1" y="1"/>
                  </a:moveTo>
                  <a:lnTo>
                    <a:pt x="1" y="18754"/>
                  </a:lnTo>
                  <a:lnTo>
                    <a:pt x="8909" y="18754"/>
                  </a:lnTo>
                  <a:lnTo>
                    <a:pt x="890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5" name="Google Shape;715;p48"/>
            <p:cNvSpPr/>
            <p:nvPr/>
          </p:nvSpPr>
          <p:spPr>
            <a:xfrm>
              <a:off x="5948903" y="4441452"/>
              <a:ext cx="683291" cy="295959"/>
            </a:xfrm>
            <a:custGeom>
              <a:avLst/>
              <a:gdLst/>
              <a:ahLst/>
              <a:cxnLst/>
              <a:rect l="l" t="t" r="r" b="b"/>
              <a:pathLst>
                <a:path w="8884" h="3848" extrusionOk="0">
                  <a:moveTo>
                    <a:pt x="1" y="0"/>
                  </a:moveTo>
                  <a:lnTo>
                    <a:pt x="1" y="3847"/>
                  </a:lnTo>
                  <a:lnTo>
                    <a:pt x="8884" y="3847"/>
                  </a:lnTo>
                  <a:lnTo>
                    <a:pt x="888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6" name="Google Shape;716;p48"/>
            <p:cNvSpPr/>
            <p:nvPr/>
          </p:nvSpPr>
          <p:spPr>
            <a:xfrm>
              <a:off x="7494448" y="4030741"/>
              <a:ext cx="683291" cy="708595"/>
            </a:xfrm>
            <a:custGeom>
              <a:avLst/>
              <a:gdLst/>
              <a:ahLst/>
              <a:cxnLst/>
              <a:rect l="l" t="t" r="r" b="b"/>
              <a:pathLst>
                <a:path w="8884" h="9213" extrusionOk="0">
                  <a:moveTo>
                    <a:pt x="0" y="0"/>
                  </a:moveTo>
                  <a:lnTo>
                    <a:pt x="0" y="9212"/>
                  </a:lnTo>
                  <a:lnTo>
                    <a:pt x="8883" y="9212"/>
                  </a:lnTo>
                  <a:lnTo>
                    <a:pt x="8883"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7" name="Google Shape;717;p48"/>
            <p:cNvSpPr/>
            <p:nvPr/>
          </p:nvSpPr>
          <p:spPr>
            <a:xfrm>
              <a:off x="5923599" y="2551413"/>
              <a:ext cx="2472122" cy="1280824"/>
            </a:xfrm>
            <a:custGeom>
              <a:avLst/>
              <a:gdLst/>
              <a:ahLst/>
              <a:cxnLst/>
              <a:rect l="l" t="t" r="r" b="b"/>
              <a:pathLst>
                <a:path w="32142" h="16653" extrusionOk="0">
                  <a:moveTo>
                    <a:pt x="32015" y="1"/>
                  </a:moveTo>
                  <a:lnTo>
                    <a:pt x="26042" y="5442"/>
                  </a:lnTo>
                  <a:lnTo>
                    <a:pt x="21487" y="1114"/>
                  </a:lnTo>
                  <a:lnTo>
                    <a:pt x="14046" y="15084"/>
                  </a:lnTo>
                  <a:lnTo>
                    <a:pt x="7517" y="7694"/>
                  </a:lnTo>
                  <a:lnTo>
                    <a:pt x="1" y="16526"/>
                  </a:lnTo>
                  <a:lnTo>
                    <a:pt x="178" y="16653"/>
                  </a:lnTo>
                  <a:lnTo>
                    <a:pt x="7517" y="7998"/>
                  </a:lnTo>
                  <a:lnTo>
                    <a:pt x="14122" y="15464"/>
                  </a:lnTo>
                  <a:lnTo>
                    <a:pt x="21563" y="1443"/>
                  </a:lnTo>
                  <a:lnTo>
                    <a:pt x="26042" y="5720"/>
                  </a:lnTo>
                  <a:lnTo>
                    <a:pt x="32142" y="152"/>
                  </a:lnTo>
                  <a:lnTo>
                    <a:pt x="32015"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8" name="Google Shape;718;p48"/>
            <p:cNvSpPr/>
            <p:nvPr/>
          </p:nvSpPr>
          <p:spPr>
            <a:xfrm>
              <a:off x="7646272" y="2602021"/>
              <a:ext cx="455553" cy="626837"/>
            </a:xfrm>
            <a:custGeom>
              <a:avLst/>
              <a:gdLst/>
              <a:ahLst/>
              <a:cxnLst/>
              <a:rect l="l" t="t" r="r" b="b"/>
              <a:pathLst>
                <a:path w="5923" h="8150" extrusionOk="0">
                  <a:moveTo>
                    <a:pt x="5365" y="1"/>
                  </a:moveTo>
                  <a:lnTo>
                    <a:pt x="0" y="2531"/>
                  </a:lnTo>
                  <a:lnTo>
                    <a:pt x="5922" y="8150"/>
                  </a:lnTo>
                  <a:lnTo>
                    <a:pt x="5365"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9" name="Google Shape;719;p48"/>
            <p:cNvSpPr/>
            <p:nvPr/>
          </p:nvSpPr>
          <p:spPr>
            <a:xfrm>
              <a:off x="6612653" y="2917361"/>
              <a:ext cx="1012245" cy="408790"/>
            </a:xfrm>
            <a:custGeom>
              <a:avLst/>
              <a:gdLst/>
              <a:ahLst/>
              <a:cxnLst/>
              <a:rect l="l" t="t" r="r" b="b"/>
              <a:pathLst>
                <a:path w="13161" h="5315" extrusionOk="0">
                  <a:moveTo>
                    <a:pt x="12680" y="0"/>
                  </a:moveTo>
                  <a:lnTo>
                    <a:pt x="5518" y="4126"/>
                  </a:lnTo>
                  <a:lnTo>
                    <a:pt x="532" y="1266"/>
                  </a:lnTo>
                  <a:lnTo>
                    <a:pt x="1" y="2152"/>
                  </a:lnTo>
                  <a:lnTo>
                    <a:pt x="5518" y="5315"/>
                  </a:lnTo>
                  <a:lnTo>
                    <a:pt x="13161" y="886"/>
                  </a:lnTo>
                  <a:lnTo>
                    <a:pt x="1268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0" name="Google Shape;720;p48"/>
            <p:cNvSpPr/>
            <p:nvPr/>
          </p:nvSpPr>
          <p:spPr>
            <a:xfrm>
              <a:off x="6931914" y="3143175"/>
              <a:ext cx="227815" cy="227815"/>
            </a:xfrm>
            <a:custGeom>
              <a:avLst/>
              <a:gdLst/>
              <a:ahLst/>
              <a:cxnLst/>
              <a:rect l="l" t="t" r="r" b="b"/>
              <a:pathLst>
                <a:path w="2962" h="2962" extrusionOk="0">
                  <a:moveTo>
                    <a:pt x="1468" y="0"/>
                  </a:moveTo>
                  <a:cubicBezTo>
                    <a:pt x="658" y="0"/>
                    <a:pt x="0" y="658"/>
                    <a:pt x="0" y="1493"/>
                  </a:cubicBezTo>
                  <a:cubicBezTo>
                    <a:pt x="0" y="2303"/>
                    <a:pt x="658" y="2961"/>
                    <a:pt x="1468" y="2961"/>
                  </a:cubicBezTo>
                  <a:cubicBezTo>
                    <a:pt x="2303" y="2961"/>
                    <a:pt x="2961" y="2303"/>
                    <a:pt x="2961" y="1493"/>
                  </a:cubicBezTo>
                  <a:cubicBezTo>
                    <a:pt x="2961" y="658"/>
                    <a:pt x="2303" y="0"/>
                    <a:pt x="146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1" name="Google Shape;721;p48"/>
            <p:cNvSpPr/>
            <p:nvPr/>
          </p:nvSpPr>
          <p:spPr>
            <a:xfrm>
              <a:off x="7009749" y="2388897"/>
              <a:ext cx="70144" cy="64299"/>
            </a:xfrm>
            <a:custGeom>
              <a:avLst/>
              <a:gdLst/>
              <a:ahLst/>
              <a:cxnLst/>
              <a:rect l="l" t="t" r="r" b="b"/>
              <a:pathLst>
                <a:path w="912" h="836" extrusionOk="0">
                  <a:moveTo>
                    <a:pt x="456" y="0"/>
                  </a:moveTo>
                  <a:cubicBezTo>
                    <a:pt x="342" y="0"/>
                    <a:pt x="228" y="38"/>
                    <a:pt x="152" y="114"/>
                  </a:cubicBezTo>
                  <a:cubicBezTo>
                    <a:pt x="0" y="291"/>
                    <a:pt x="0" y="570"/>
                    <a:pt x="152" y="722"/>
                  </a:cubicBezTo>
                  <a:cubicBezTo>
                    <a:pt x="228" y="798"/>
                    <a:pt x="342" y="836"/>
                    <a:pt x="456" y="836"/>
                  </a:cubicBezTo>
                  <a:cubicBezTo>
                    <a:pt x="570" y="836"/>
                    <a:pt x="684" y="798"/>
                    <a:pt x="760" y="722"/>
                  </a:cubicBezTo>
                  <a:cubicBezTo>
                    <a:pt x="911" y="570"/>
                    <a:pt x="911" y="291"/>
                    <a:pt x="760" y="114"/>
                  </a:cubicBezTo>
                  <a:cubicBezTo>
                    <a:pt x="684" y="38"/>
                    <a:pt x="570" y="0"/>
                    <a:pt x="45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2" name="Google Shape;722;p48"/>
            <p:cNvSpPr/>
            <p:nvPr/>
          </p:nvSpPr>
          <p:spPr>
            <a:xfrm>
              <a:off x="6602962" y="2499112"/>
              <a:ext cx="70144" cy="63837"/>
            </a:xfrm>
            <a:custGeom>
              <a:avLst/>
              <a:gdLst/>
              <a:ahLst/>
              <a:cxnLst/>
              <a:rect l="l" t="t" r="r" b="b"/>
              <a:pathLst>
                <a:path w="912" h="830" extrusionOk="0">
                  <a:moveTo>
                    <a:pt x="435" y="0"/>
                  </a:moveTo>
                  <a:cubicBezTo>
                    <a:pt x="270" y="0"/>
                    <a:pt x="112" y="118"/>
                    <a:pt x="51" y="301"/>
                  </a:cubicBezTo>
                  <a:cubicBezTo>
                    <a:pt x="0" y="529"/>
                    <a:pt x="127" y="756"/>
                    <a:pt x="354" y="807"/>
                  </a:cubicBezTo>
                  <a:cubicBezTo>
                    <a:pt x="394" y="822"/>
                    <a:pt x="435" y="829"/>
                    <a:pt x="476" y="829"/>
                  </a:cubicBezTo>
                  <a:cubicBezTo>
                    <a:pt x="641" y="829"/>
                    <a:pt x="800" y="712"/>
                    <a:pt x="861" y="529"/>
                  </a:cubicBezTo>
                  <a:cubicBezTo>
                    <a:pt x="911" y="301"/>
                    <a:pt x="785" y="73"/>
                    <a:pt x="557" y="23"/>
                  </a:cubicBezTo>
                  <a:cubicBezTo>
                    <a:pt x="517" y="8"/>
                    <a:pt x="476" y="0"/>
                    <a:pt x="43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3" name="Google Shape;723;p48"/>
            <p:cNvSpPr/>
            <p:nvPr/>
          </p:nvSpPr>
          <p:spPr>
            <a:xfrm>
              <a:off x="6301236" y="2798839"/>
              <a:ext cx="70144" cy="62991"/>
            </a:xfrm>
            <a:custGeom>
              <a:avLst/>
              <a:gdLst/>
              <a:ahLst/>
              <a:cxnLst/>
              <a:rect l="l" t="t" r="r" b="b"/>
              <a:pathLst>
                <a:path w="912" h="819" extrusionOk="0">
                  <a:moveTo>
                    <a:pt x="486" y="1"/>
                  </a:moveTo>
                  <a:cubicBezTo>
                    <a:pt x="444" y="1"/>
                    <a:pt x="400" y="8"/>
                    <a:pt x="355" y="23"/>
                  </a:cubicBezTo>
                  <a:cubicBezTo>
                    <a:pt x="127" y="74"/>
                    <a:pt x="0" y="301"/>
                    <a:pt x="76" y="529"/>
                  </a:cubicBezTo>
                  <a:cubicBezTo>
                    <a:pt x="119" y="701"/>
                    <a:pt x="291" y="819"/>
                    <a:pt x="481" y="819"/>
                  </a:cubicBezTo>
                  <a:cubicBezTo>
                    <a:pt x="514" y="819"/>
                    <a:pt x="548" y="815"/>
                    <a:pt x="582" y="807"/>
                  </a:cubicBezTo>
                  <a:cubicBezTo>
                    <a:pt x="785" y="732"/>
                    <a:pt x="911" y="529"/>
                    <a:pt x="861" y="301"/>
                  </a:cubicBezTo>
                  <a:cubicBezTo>
                    <a:pt x="800" y="118"/>
                    <a:pt x="657" y="1"/>
                    <a:pt x="48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4" name="Google Shape;724;p48"/>
            <p:cNvSpPr/>
            <p:nvPr/>
          </p:nvSpPr>
          <p:spPr>
            <a:xfrm>
              <a:off x="6192252" y="3206397"/>
              <a:ext cx="70144" cy="64299"/>
            </a:xfrm>
            <a:custGeom>
              <a:avLst/>
              <a:gdLst/>
              <a:ahLst/>
              <a:cxnLst/>
              <a:rect l="l" t="t" r="r" b="b"/>
              <a:pathLst>
                <a:path w="912" h="836" extrusionOk="0">
                  <a:moveTo>
                    <a:pt x="456" y="1"/>
                  </a:moveTo>
                  <a:cubicBezTo>
                    <a:pt x="342" y="1"/>
                    <a:pt x="228" y="39"/>
                    <a:pt x="152" y="114"/>
                  </a:cubicBezTo>
                  <a:cubicBezTo>
                    <a:pt x="0" y="292"/>
                    <a:pt x="0" y="570"/>
                    <a:pt x="152" y="722"/>
                  </a:cubicBezTo>
                  <a:cubicBezTo>
                    <a:pt x="228" y="798"/>
                    <a:pt x="342" y="836"/>
                    <a:pt x="456" y="836"/>
                  </a:cubicBezTo>
                  <a:cubicBezTo>
                    <a:pt x="570" y="836"/>
                    <a:pt x="683" y="798"/>
                    <a:pt x="759" y="722"/>
                  </a:cubicBezTo>
                  <a:cubicBezTo>
                    <a:pt x="911" y="570"/>
                    <a:pt x="911" y="292"/>
                    <a:pt x="759" y="114"/>
                  </a:cubicBezTo>
                  <a:cubicBezTo>
                    <a:pt x="683" y="39"/>
                    <a:pt x="570" y="1"/>
                    <a:pt x="45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5" name="Google Shape;725;p48"/>
            <p:cNvSpPr/>
            <p:nvPr/>
          </p:nvSpPr>
          <p:spPr>
            <a:xfrm>
              <a:off x="6301236" y="3616415"/>
              <a:ext cx="70144" cy="62914"/>
            </a:xfrm>
            <a:custGeom>
              <a:avLst/>
              <a:gdLst/>
              <a:ahLst/>
              <a:cxnLst/>
              <a:rect l="l" t="t" r="r" b="b"/>
              <a:pathLst>
                <a:path w="912" h="818" extrusionOk="0">
                  <a:moveTo>
                    <a:pt x="449" y="0"/>
                  </a:moveTo>
                  <a:cubicBezTo>
                    <a:pt x="272" y="0"/>
                    <a:pt x="117" y="118"/>
                    <a:pt x="76" y="301"/>
                  </a:cubicBezTo>
                  <a:cubicBezTo>
                    <a:pt x="0" y="528"/>
                    <a:pt x="127" y="731"/>
                    <a:pt x="355" y="807"/>
                  </a:cubicBezTo>
                  <a:cubicBezTo>
                    <a:pt x="389" y="814"/>
                    <a:pt x="422" y="818"/>
                    <a:pt x="455" y="818"/>
                  </a:cubicBezTo>
                  <a:cubicBezTo>
                    <a:pt x="640" y="818"/>
                    <a:pt x="796" y="701"/>
                    <a:pt x="861" y="528"/>
                  </a:cubicBezTo>
                  <a:cubicBezTo>
                    <a:pt x="911" y="301"/>
                    <a:pt x="785" y="73"/>
                    <a:pt x="582" y="22"/>
                  </a:cubicBezTo>
                  <a:cubicBezTo>
                    <a:pt x="538" y="7"/>
                    <a:pt x="493" y="0"/>
                    <a:pt x="44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6" name="Google Shape;726;p48"/>
            <p:cNvSpPr/>
            <p:nvPr/>
          </p:nvSpPr>
          <p:spPr>
            <a:xfrm>
              <a:off x="6600962" y="3918065"/>
              <a:ext cx="70144" cy="62991"/>
            </a:xfrm>
            <a:custGeom>
              <a:avLst/>
              <a:gdLst/>
              <a:ahLst/>
              <a:cxnLst/>
              <a:rect l="l" t="t" r="r" b="b"/>
              <a:pathLst>
                <a:path w="912" h="819" extrusionOk="0">
                  <a:moveTo>
                    <a:pt x="476" y="1"/>
                  </a:moveTo>
                  <a:cubicBezTo>
                    <a:pt x="436" y="1"/>
                    <a:pt x="395" y="8"/>
                    <a:pt x="355" y="23"/>
                  </a:cubicBezTo>
                  <a:cubicBezTo>
                    <a:pt x="127" y="73"/>
                    <a:pt x="1" y="301"/>
                    <a:pt x="51" y="529"/>
                  </a:cubicBezTo>
                  <a:cubicBezTo>
                    <a:pt x="116" y="701"/>
                    <a:pt x="272" y="819"/>
                    <a:pt x="458" y="819"/>
                  </a:cubicBezTo>
                  <a:cubicBezTo>
                    <a:pt x="490" y="819"/>
                    <a:pt x="524" y="815"/>
                    <a:pt x="558" y="807"/>
                  </a:cubicBezTo>
                  <a:cubicBezTo>
                    <a:pt x="785" y="731"/>
                    <a:pt x="912" y="529"/>
                    <a:pt x="861" y="301"/>
                  </a:cubicBezTo>
                  <a:cubicBezTo>
                    <a:pt x="800" y="118"/>
                    <a:pt x="641" y="1"/>
                    <a:pt x="47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7" name="Google Shape;727;p48"/>
            <p:cNvSpPr/>
            <p:nvPr/>
          </p:nvSpPr>
          <p:spPr>
            <a:xfrm>
              <a:off x="7011672" y="4026357"/>
              <a:ext cx="70144" cy="65299"/>
            </a:xfrm>
            <a:custGeom>
              <a:avLst/>
              <a:gdLst/>
              <a:ahLst/>
              <a:cxnLst/>
              <a:rect l="l" t="t" r="r" b="b"/>
              <a:pathLst>
                <a:path w="912" h="849" extrusionOk="0">
                  <a:moveTo>
                    <a:pt x="466" y="0"/>
                  </a:moveTo>
                  <a:cubicBezTo>
                    <a:pt x="355" y="0"/>
                    <a:pt x="241" y="45"/>
                    <a:pt x="153" y="133"/>
                  </a:cubicBezTo>
                  <a:cubicBezTo>
                    <a:pt x="1" y="285"/>
                    <a:pt x="1" y="564"/>
                    <a:pt x="153" y="715"/>
                  </a:cubicBezTo>
                  <a:cubicBezTo>
                    <a:pt x="241" y="804"/>
                    <a:pt x="355" y="848"/>
                    <a:pt x="466" y="848"/>
                  </a:cubicBezTo>
                  <a:cubicBezTo>
                    <a:pt x="576" y="848"/>
                    <a:pt x="684" y="804"/>
                    <a:pt x="760" y="715"/>
                  </a:cubicBezTo>
                  <a:cubicBezTo>
                    <a:pt x="912" y="564"/>
                    <a:pt x="912" y="285"/>
                    <a:pt x="760" y="133"/>
                  </a:cubicBezTo>
                  <a:cubicBezTo>
                    <a:pt x="684" y="45"/>
                    <a:pt x="576" y="0"/>
                    <a:pt x="4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8" name="Google Shape;728;p48"/>
            <p:cNvSpPr/>
            <p:nvPr/>
          </p:nvSpPr>
          <p:spPr>
            <a:xfrm>
              <a:off x="7420458" y="3918065"/>
              <a:ext cx="70144" cy="62991"/>
            </a:xfrm>
            <a:custGeom>
              <a:avLst/>
              <a:gdLst/>
              <a:ahLst/>
              <a:cxnLst/>
              <a:rect l="l" t="t" r="r" b="b"/>
              <a:pathLst>
                <a:path w="912" h="819" extrusionOk="0">
                  <a:moveTo>
                    <a:pt x="449" y="1"/>
                  </a:moveTo>
                  <a:cubicBezTo>
                    <a:pt x="272" y="1"/>
                    <a:pt x="117" y="118"/>
                    <a:pt x="76" y="301"/>
                  </a:cubicBezTo>
                  <a:cubicBezTo>
                    <a:pt x="0" y="529"/>
                    <a:pt x="127" y="731"/>
                    <a:pt x="355" y="807"/>
                  </a:cubicBezTo>
                  <a:cubicBezTo>
                    <a:pt x="389" y="815"/>
                    <a:pt x="422" y="819"/>
                    <a:pt x="455" y="819"/>
                  </a:cubicBezTo>
                  <a:cubicBezTo>
                    <a:pt x="640" y="819"/>
                    <a:pt x="796" y="701"/>
                    <a:pt x="861" y="529"/>
                  </a:cubicBezTo>
                  <a:cubicBezTo>
                    <a:pt x="911" y="301"/>
                    <a:pt x="785" y="73"/>
                    <a:pt x="582" y="23"/>
                  </a:cubicBezTo>
                  <a:cubicBezTo>
                    <a:pt x="537" y="8"/>
                    <a:pt x="493" y="1"/>
                    <a:pt x="44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48"/>
            <p:cNvSpPr/>
            <p:nvPr/>
          </p:nvSpPr>
          <p:spPr>
            <a:xfrm>
              <a:off x="7720184" y="3618338"/>
              <a:ext cx="70144" cy="63837"/>
            </a:xfrm>
            <a:custGeom>
              <a:avLst/>
              <a:gdLst/>
              <a:ahLst/>
              <a:cxnLst/>
              <a:rect l="l" t="t" r="r" b="b"/>
              <a:pathLst>
                <a:path w="912" h="830" extrusionOk="0">
                  <a:moveTo>
                    <a:pt x="476" y="0"/>
                  </a:moveTo>
                  <a:cubicBezTo>
                    <a:pt x="436" y="0"/>
                    <a:pt x="395" y="7"/>
                    <a:pt x="355" y="22"/>
                  </a:cubicBezTo>
                  <a:cubicBezTo>
                    <a:pt x="127" y="73"/>
                    <a:pt x="1" y="301"/>
                    <a:pt x="51" y="529"/>
                  </a:cubicBezTo>
                  <a:cubicBezTo>
                    <a:pt x="112" y="711"/>
                    <a:pt x="271" y="829"/>
                    <a:pt x="436" y="829"/>
                  </a:cubicBezTo>
                  <a:cubicBezTo>
                    <a:pt x="477" y="829"/>
                    <a:pt x="518" y="822"/>
                    <a:pt x="557" y="807"/>
                  </a:cubicBezTo>
                  <a:cubicBezTo>
                    <a:pt x="785" y="731"/>
                    <a:pt x="912" y="529"/>
                    <a:pt x="861" y="301"/>
                  </a:cubicBezTo>
                  <a:cubicBezTo>
                    <a:pt x="800" y="118"/>
                    <a:pt x="641" y="0"/>
                    <a:pt x="47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48"/>
            <p:cNvSpPr/>
            <p:nvPr/>
          </p:nvSpPr>
          <p:spPr>
            <a:xfrm>
              <a:off x="7829168" y="3206397"/>
              <a:ext cx="70221" cy="64299"/>
            </a:xfrm>
            <a:custGeom>
              <a:avLst/>
              <a:gdLst/>
              <a:ahLst/>
              <a:cxnLst/>
              <a:rect l="l" t="t" r="r" b="b"/>
              <a:pathLst>
                <a:path w="913" h="836" extrusionOk="0">
                  <a:moveTo>
                    <a:pt x="466" y="1"/>
                  </a:moveTo>
                  <a:cubicBezTo>
                    <a:pt x="355" y="1"/>
                    <a:pt x="241" y="39"/>
                    <a:pt x="153" y="114"/>
                  </a:cubicBezTo>
                  <a:cubicBezTo>
                    <a:pt x="1" y="292"/>
                    <a:pt x="1" y="570"/>
                    <a:pt x="153" y="722"/>
                  </a:cubicBezTo>
                  <a:cubicBezTo>
                    <a:pt x="241" y="798"/>
                    <a:pt x="355" y="836"/>
                    <a:pt x="466" y="836"/>
                  </a:cubicBezTo>
                  <a:cubicBezTo>
                    <a:pt x="577" y="836"/>
                    <a:pt x="684" y="798"/>
                    <a:pt x="760" y="722"/>
                  </a:cubicBezTo>
                  <a:cubicBezTo>
                    <a:pt x="912" y="570"/>
                    <a:pt x="912" y="292"/>
                    <a:pt x="760" y="114"/>
                  </a:cubicBezTo>
                  <a:cubicBezTo>
                    <a:pt x="684" y="39"/>
                    <a:pt x="577" y="1"/>
                    <a:pt x="4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48"/>
            <p:cNvSpPr/>
            <p:nvPr/>
          </p:nvSpPr>
          <p:spPr>
            <a:xfrm>
              <a:off x="7420458" y="2499112"/>
              <a:ext cx="70144" cy="63068"/>
            </a:xfrm>
            <a:custGeom>
              <a:avLst/>
              <a:gdLst/>
              <a:ahLst/>
              <a:cxnLst/>
              <a:rect l="l" t="t" r="r" b="b"/>
              <a:pathLst>
                <a:path w="912" h="820" extrusionOk="0">
                  <a:moveTo>
                    <a:pt x="486" y="0"/>
                  </a:moveTo>
                  <a:cubicBezTo>
                    <a:pt x="443" y="0"/>
                    <a:pt x="400" y="8"/>
                    <a:pt x="355" y="23"/>
                  </a:cubicBezTo>
                  <a:cubicBezTo>
                    <a:pt x="127" y="73"/>
                    <a:pt x="0" y="301"/>
                    <a:pt x="76" y="529"/>
                  </a:cubicBezTo>
                  <a:cubicBezTo>
                    <a:pt x="118" y="718"/>
                    <a:pt x="283" y="820"/>
                    <a:pt x="468" y="820"/>
                  </a:cubicBezTo>
                  <a:cubicBezTo>
                    <a:pt x="505" y="820"/>
                    <a:pt x="544" y="816"/>
                    <a:pt x="582" y="807"/>
                  </a:cubicBezTo>
                  <a:cubicBezTo>
                    <a:pt x="785" y="731"/>
                    <a:pt x="911" y="529"/>
                    <a:pt x="861" y="301"/>
                  </a:cubicBezTo>
                  <a:cubicBezTo>
                    <a:pt x="800" y="118"/>
                    <a:pt x="657" y="0"/>
                    <a:pt x="48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48"/>
            <p:cNvSpPr/>
            <p:nvPr/>
          </p:nvSpPr>
          <p:spPr>
            <a:xfrm>
              <a:off x="5863300" y="3803004"/>
              <a:ext cx="112908" cy="110985"/>
            </a:xfrm>
            <a:custGeom>
              <a:avLst/>
              <a:gdLst/>
              <a:ahLst/>
              <a:cxnLst/>
              <a:rect l="l" t="t" r="r" b="b"/>
              <a:pathLst>
                <a:path w="1468" h="1443" extrusionOk="0">
                  <a:moveTo>
                    <a:pt x="734" y="0"/>
                  </a:moveTo>
                  <a:cubicBezTo>
                    <a:pt x="329" y="0"/>
                    <a:pt x="0" y="304"/>
                    <a:pt x="0" y="709"/>
                  </a:cubicBezTo>
                  <a:cubicBezTo>
                    <a:pt x="0" y="1139"/>
                    <a:pt x="329" y="1443"/>
                    <a:pt x="734" y="1443"/>
                  </a:cubicBezTo>
                  <a:cubicBezTo>
                    <a:pt x="1139" y="1443"/>
                    <a:pt x="1468" y="1139"/>
                    <a:pt x="1468" y="709"/>
                  </a:cubicBezTo>
                  <a:cubicBezTo>
                    <a:pt x="1468" y="304"/>
                    <a:pt x="1139" y="0"/>
                    <a:pt x="73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48"/>
            <p:cNvSpPr/>
            <p:nvPr/>
          </p:nvSpPr>
          <p:spPr>
            <a:xfrm>
              <a:off x="6443293" y="3112025"/>
              <a:ext cx="111062" cy="110985"/>
            </a:xfrm>
            <a:custGeom>
              <a:avLst/>
              <a:gdLst/>
              <a:ahLst/>
              <a:cxnLst/>
              <a:rect l="l" t="t" r="r" b="b"/>
              <a:pathLst>
                <a:path w="1444" h="1443" extrusionOk="0">
                  <a:moveTo>
                    <a:pt x="709" y="0"/>
                  </a:moveTo>
                  <a:cubicBezTo>
                    <a:pt x="305" y="0"/>
                    <a:pt x="1" y="304"/>
                    <a:pt x="1" y="709"/>
                  </a:cubicBezTo>
                  <a:cubicBezTo>
                    <a:pt x="1" y="1139"/>
                    <a:pt x="305" y="1443"/>
                    <a:pt x="709" y="1443"/>
                  </a:cubicBezTo>
                  <a:cubicBezTo>
                    <a:pt x="1140" y="1443"/>
                    <a:pt x="1443" y="1139"/>
                    <a:pt x="1443" y="709"/>
                  </a:cubicBezTo>
                  <a:cubicBezTo>
                    <a:pt x="1443" y="304"/>
                    <a:pt x="1140" y="0"/>
                    <a:pt x="709"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48"/>
            <p:cNvSpPr/>
            <p:nvPr/>
          </p:nvSpPr>
          <p:spPr>
            <a:xfrm>
              <a:off x="6945527" y="3682329"/>
              <a:ext cx="112984" cy="112984"/>
            </a:xfrm>
            <a:custGeom>
              <a:avLst/>
              <a:gdLst/>
              <a:ahLst/>
              <a:cxnLst/>
              <a:rect l="l" t="t" r="r" b="b"/>
              <a:pathLst>
                <a:path w="1469" h="1469" extrusionOk="0">
                  <a:moveTo>
                    <a:pt x="734" y="0"/>
                  </a:moveTo>
                  <a:cubicBezTo>
                    <a:pt x="329" y="0"/>
                    <a:pt x="0" y="329"/>
                    <a:pt x="0" y="734"/>
                  </a:cubicBezTo>
                  <a:cubicBezTo>
                    <a:pt x="0" y="1139"/>
                    <a:pt x="329" y="1468"/>
                    <a:pt x="734" y="1468"/>
                  </a:cubicBezTo>
                  <a:cubicBezTo>
                    <a:pt x="1139" y="1468"/>
                    <a:pt x="1468" y="1139"/>
                    <a:pt x="1468" y="734"/>
                  </a:cubicBezTo>
                  <a:cubicBezTo>
                    <a:pt x="1468" y="329"/>
                    <a:pt x="1139" y="0"/>
                    <a:pt x="73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48"/>
            <p:cNvSpPr/>
            <p:nvPr/>
          </p:nvSpPr>
          <p:spPr>
            <a:xfrm>
              <a:off x="7509984" y="2613712"/>
              <a:ext cx="112984" cy="112984"/>
            </a:xfrm>
            <a:custGeom>
              <a:avLst/>
              <a:gdLst/>
              <a:ahLst/>
              <a:cxnLst/>
              <a:rect l="l" t="t" r="r" b="b"/>
              <a:pathLst>
                <a:path w="1469" h="1469" extrusionOk="0">
                  <a:moveTo>
                    <a:pt x="734" y="0"/>
                  </a:moveTo>
                  <a:cubicBezTo>
                    <a:pt x="329" y="0"/>
                    <a:pt x="0" y="329"/>
                    <a:pt x="0" y="734"/>
                  </a:cubicBezTo>
                  <a:cubicBezTo>
                    <a:pt x="0" y="1165"/>
                    <a:pt x="329" y="1468"/>
                    <a:pt x="734" y="1468"/>
                  </a:cubicBezTo>
                  <a:cubicBezTo>
                    <a:pt x="1139" y="1468"/>
                    <a:pt x="1468" y="1165"/>
                    <a:pt x="1468" y="734"/>
                  </a:cubicBezTo>
                  <a:cubicBezTo>
                    <a:pt x="1468" y="329"/>
                    <a:pt x="1139" y="0"/>
                    <a:pt x="73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48"/>
            <p:cNvSpPr/>
            <p:nvPr/>
          </p:nvSpPr>
          <p:spPr>
            <a:xfrm>
              <a:off x="8317790" y="2510572"/>
              <a:ext cx="112984" cy="110985"/>
            </a:xfrm>
            <a:custGeom>
              <a:avLst/>
              <a:gdLst/>
              <a:ahLst/>
              <a:cxnLst/>
              <a:rect l="l" t="t" r="r" b="b"/>
              <a:pathLst>
                <a:path w="1469" h="1443" extrusionOk="0">
                  <a:moveTo>
                    <a:pt x="734" y="0"/>
                  </a:moveTo>
                  <a:cubicBezTo>
                    <a:pt x="329" y="0"/>
                    <a:pt x="0" y="304"/>
                    <a:pt x="0" y="709"/>
                  </a:cubicBezTo>
                  <a:cubicBezTo>
                    <a:pt x="0" y="1139"/>
                    <a:pt x="329" y="1443"/>
                    <a:pt x="734" y="1443"/>
                  </a:cubicBezTo>
                  <a:cubicBezTo>
                    <a:pt x="1139" y="1443"/>
                    <a:pt x="1468" y="1139"/>
                    <a:pt x="1468" y="709"/>
                  </a:cubicBezTo>
                  <a:cubicBezTo>
                    <a:pt x="1468" y="304"/>
                    <a:pt x="1139" y="0"/>
                    <a:pt x="73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7" name="Google Shape;737;p48"/>
            <p:cNvSpPr/>
            <p:nvPr/>
          </p:nvSpPr>
          <p:spPr>
            <a:xfrm>
              <a:off x="7980992" y="4406380"/>
              <a:ext cx="268732" cy="574306"/>
            </a:xfrm>
            <a:custGeom>
              <a:avLst/>
              <a:gdLst/>
              <a:ahLst/>
              <a:cxnLst/>
              <a:rect l="l" t="t" r="r" b="b"/>
              <a:pathLst>
                <a:path w="3494" h="7467" extrusionOk="0">
                  <a:moveTo>
                    <a:pt x="1" y="1"/>
                  </a:moveTo>
                  <a:lnTo>
                    <a:pt x="77" y="7467"/>
                  </a:lnTo>
                  <a:lnTo>
                    <a:pt x="760" y="7467"/>
                  </a:lnTo>
                  <a:cubicBezTo>
                    <a:pt x="760" y="7467"/>
                    <a:pt x="1241" y="3696"/>
                    <a:pt x="1444" y="1646"/>
                  </a:cubicBezTo>
                  <a:lnTo>
                    <a:pt x="1924" y="1646"/>
                  </a:lnTo>
                  <a:lnTo>
                    <a:pt x="2051" y="7467"/>
                  </a:lnTo>
                  <a:lnTo>
                    <a:pt x="2709" y="7467"/>
                  </a:lnTo>
                  <a:cubicBezTo>
                    <a:pt x="2709" y="7467"/>
                    <a:pt x="3493" y="1595"/>
                    <a:pt x="3468" y="456"/>
                  </a:cubicBezTo>
                  <a:lnTo>
                    <a:pt x="3468" y="1"/>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48"/>
            <p:cNvSpPr/>
            <p:nvPr/>
          </p:nvSpPr>
          <p:spPr>
            <a:xfrm>
              <a:off x="7971301" y="3867226"/>
              <a:ext cx="305650" cy="354336"/>
            </a:xfrm>
            <a:custGeom>
              <a:avLst/>
              <a:gdLst/>
              <a:ahLst/>
              <a:cxnLst/>
              <a:rect l="l" t="t" r="r" b="b"/>
              <a:pathLst>
                <a:path w="3974" h="4607" extrusionOk="0">
                  <a:moveTo>
                    <a:pt x="684" y="1"/>
                  </a:moveTo>
                  <a:cubicBezTo>
                    <a:pt x="304" y="1"/>
                    <a:pt x="0" y="279"/>
                    <a:pt x="26" y="608"/>
                  </a:cubicBezTo>
                  <a:lnTo>
                    <a:pt x="253" y="4607"/>
                  </a:lnTo>
                  <a:lnTo>
                    <a:pt x="3468" y="4607"/>
                  </a:lnTo>
                  <a:lnTo>
                    <a:pt x="3898" y="608"/>
                  </a:lnTo>
                  <a:cubicBezTo>
                    <a:pt x="3974" y="279"/>
                    <a:pt x="3645" y="1"/>
                    <a:pt x="324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9" name="Google Shape;739;p48"/>
            <p:cNvSpPr/>
            <p:nvPr/>
          </p:nvSpPr>
          <p:spPr>
            <a:xfrm>
              <a:off x="8082208" y="3803004"/>
              <a:ext cx="74067" cy="87680"/>
            </a:xfrm>
            <a:custGeom>
              <a:avLst/>
              <a:gdLst/>
              <a:ahLst/>
              <a:cxnLst/>
              <a:rect l="l" t="t" r="r" b="b"/>
              <a:pathLst>
                <a:path w="963" h="1140" extrusionOk="0">
                  <a:moveTo>
                    <a:pt x="254" y="0"/>
                  </a:moveTo>
                  <a:cubicBezTo>
                    <a:pt x="128" y="0"/>
                    <a:pt x="1" y="127"/>
                    <a:pt x="1" y="279"/>
                  </a:cubicBezTo>
                  <a:lnTo>
                    <a:pt x="1" y="836"/>
                  </a:lnTo>
                  <a:cubicBezTo>
                    <a:pt x="1" y="1013"/>
                    <a:pt x="128" y="1139"/>
                    <a:pt x="254" y="1139"/>
                  </a:cubicBezTo>
                  <a:lnTo>
                    <a:pt x="710" y="1139"/>
                  </a:lnTo>
                  <a:cubicBezTo>
                    <a:pt x="836" y="1139"/>
                    <a:pt x="963" y="1013"/>
                    <a:pt x="963" y="836"/>
                  </a:cubicBezTo>
                  <a:lnTo>
                    <a:pt x="963" y="279"/>
                  </a:lnTo>
                  <a:cubicBezTo>
                    <a:pt x="963" y="127"/>
                    <a:pt x="836" y="0"/>
                    <a:pt x="710" y="0"/>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0" name="Google Shape;740;p48"/>
            <p:cNvSpPr/>
            <p:nvPr/>
          </p:nvSpPr>
          <p:spPr>
            <a:xfrm>
              <a:off x="8031600" y="3656102"/>
              <a:ext cx="185051" cy="182129"/>
            </a:xfrm>
            <a:custGeom>
              <a:avLst/>
              <a:gdLst/>
              <a:ahLst/>
              <a:cxnLst/>
              <a:rect l="l" t="t" r="r" b="b"/>
              <a:pathLst>
                <a:path w="2406" h="2368" extrusionOk="0">
                  <a:moveTo>
                    <a:pt x="1109" y="1"/>
                  </a:moveTo>
                  <a:cubicBezTo>
                    <a:pt x="1010" y="1"/>
                    <a:pt x="910" y="13"/>
                    <a:pt x="811" y="38"/>
                  </a:cubicBezTo>
                  <a:cubicBezTo>
                    <a:pt x="203" y="215"/>
                    <a:pt x="1" y="1303"/>
                    <a:pt x="153" y="1910"/>
                  </a:cubicBezTo>
                  <a:cubicBezTo>
                    <a:pt x="257" y="2253"/>
                    <a:pt x="485" y="2368"/>
                    <a:pt x="773" y="2368"/>
                  </a:cubicBezTo>
                  <a:cubicBezTo>
                    <a:pt x="974" y="2368"/>
                    <a:pt x="1204" y="2312"/>
                    <a:pt x="1444" y="2239"/>
                  </a:cubicBezTo>
                  <a:cubicBezTo>
                    <a:pt x="2051" y="2062"/>
                    <a:pt x="2405" y="1430"/>
                    <a:pt x="2228" y="822"/>
                  </a:cubicBezTo>
                  <a:cubicBezTo>
                    <a:pt x="2080" y="314"/>
                    <a:pt x="1613" y="1"/>
                    <a:pt x="1109" y="1"/>
                  </a:cubicBezTo>
                  <a:close/>
                </a:path>
              </a:pathLst>
            </a:custGeom>
            <a:solidFill>
              <a:srgbClr val="FF886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48"/>
            <p:cNvSpPr/>
            <p:nvPr/>
          </p:nvSpPr>
          <p:spPr>
            <a:xfrm>
              <a:off x="7912925" y="4976684"/>
              <a:ext cx="126598" cy="46840"/>
            </a:xfrm>
            <a:custGeom>
              <a:avLst/>
              <a:gdLst/>
              <a:ahLst/>
              <a:cxnLst/>
              <a:rect l="l" t="t" r="r" b="b"/>
              <a:pathLst>
                <a:path w="1646" h="609" extrusionOk="0">
                  <a:moveTo>
                    <a:pt x="911" y="1"/>
                  </a:moveTo>
                  <a:lnTo>
                    <a:pt x="76" y="330"/>
                  </a:lnTo>
                  <a:cubicBezTo>
                    <a:pt x="0" y="381"/>
                    <a:pt x="25" y="608"/>
                    <a:pt x="127" y="608"/>
                  </a:cubicBezTo>
                  <a:lnTo>
                    <a:pt x="1645" y="608"/>
                  </a:lnTo>
                  <a:lnTo>
                    <a:pt x="1645" y="52"/>
                  </a:lnTo>
                  <a:lnTo>
                    <a:pt x="886" y="52"/>
                  </a:lnTo>
                  <a:lnTo>
                    <a:pt x="91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48"/>
            <p:cNvSpPr/>
            <p:nvPr/>
          </p:nvSpPr>
          <p:spPr>
            <a:xfrm>
              <a:off x="8064749" y="4976684"/>
              <a:ext cx="126598" cy="46840"/>
            </a:xfrm>
            <a:custGeom>
              <a:avLst/>
              <a:gdLst/>
              <a:ahLst/>
              <a:cxnLst/>
              <a:rect l="l" t="t" r="r" b="b"/>
              <a:pathLst>
                <a:path w="1646" h="609" extrusionOk="0">
                  <a:moveTo>
                    <a:pt x="937" y="1"/>
                  </a:moveTo>
                  <a:lnTo>
                    <a:pt x="101" y="330"/>
                  </a:lnTo>
                  <a:cubicBezTo>
                    <a:pt x="0" y="381"/>
                    <a:pt x="51" y="608"/>
                    <a:pt x="127" y="608"/>
                  </a:cubicBezTo>
                  <a:lnTo>
                    <a:pt x="1645" y="608"/>
                  </a:lnTo>
                  <a:lnTo>
                    <a:pt x="1645" y="52"/>
                  </a:lnTo>
                  <a:lnTo>
                    <a:pt x="886" y="52"/>
                  </a:lnTo>
                  <a:lnTo>
                    <a:pt x="93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48"/>
            <p:cNvSpPr/>
            <p:nvPr/>
          </p:nvSpPr>
          <p:spPr>
            <a:xfrm>
              <a:off x="7903158" y="4217561"/>
              <a:ext cx="410790" cy="533465"/>
            </a:xfrm>
            <a:custGeom>
              <a:avLst/>
              <a:gdLst/>
              <a:ahLst/>
              <a:cxnLst/>
              <a:rect l="l" t="t" r="r" b="b"/>
              <a:pathLst>
                <a:path w="5341" h="6936" extrusionOk="0">
                  <a:moveTo>
                    <a:pt x="1139" y="1"/>
                  </a:moveTo>
                  <a:cubicBezTo>
                    <a:pt x="1139" y="1"/>
                    <a:pt x="406" y="381"/>
                    <a:pt x="203" y="1443"/>
                  </a:cubicBezTo>
                  <a:cubicBezTo>
                    <a:pt x="1" y="2734"/>
                    <a:pt x="1013" y="6935"/>
                    <a:pt x="1013" y="6935"/>
                  </a:cubicBezTo>
                  <a:lnTo>
                    <a:pt x="4075" y="6935"/>
                  </a:lnTo>
                  <a:cubicBezTo>
                    <a:pt x="4075" y="6935"/>
                    <a:pt x="5341" y="3417"/>
                    <a:pt x="5189" y="1443"/>
                  </a:cubicBezTo>
                  <a:cubicBezTo>
                    <a:pt x="5113" y="355"/>
                    <a:pt x="4379" y="1"/>
                    <a:pt x="437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48"/>
            <p:cNvSpPr/>
            <p:nvPr/>
          </p:nvSpPr>
          <p:spPr>
            <a:xfrm>
              <a:off x="8031600" y="3656102"/>
              <a:ext cx="185051" cy="182129"/>
            </a:xfrm>
            <a:custGeom>
              <a:avLst/>
              <a:gdLst/>
              <a:ahLst/>
              <a:cxnLst/>
              <a:rect l="l" t="t" r="r" b="b"/>
              <a:pathLst>
                <a:path w="2406" h="2368" extrusionOk="0">
                  <a:moveTo>
                    <a:pt x="1109" y="1"/>
                  </a:moveTo>
                  <a:cubicBezTo>
                    <a:pt x="1010" y="1"/>
                    <a:pt x="910" y="13"/>
                    <a:pt x="811" y="38"/>
                  </a:cubicBezTo>
                  <a:cubicBezTo>
                    <a:pt x="203" y="215"/>
                    <a:pt x="1" y="1303"/>
                    <a:pt x="153" y="1910"/>
                  </a:cubicBezTo>
                  <a:cubicBezTo>
                    <a:pt x="257" y="2253"/>
                    <a:pt x="485" y="2368"/>
                    <a:pt x="773" y="2368"/>
                  </a:cubicBezTo>
                  <a:cubicBezTo>
                    <a:pt x="974" y="2368"/>
                    <a:pt x="1204" y="2312"/>
                    <a:pt x="1444" y="2239"/>
                  </a:cubicBezTo>
                  <a:cubicBezTo>
                    <a:pt x="2051" y="2062"/>
                    <a:pt x="2405" y="1430"/>
                    <a:pt x="2228" y="822"/>
                  </a:cubicBezTo>
                  <a:cubicBezTo>
                    <a:pt x="2080" y="314"/>
                    <a:pt x="1613" y="1"/>
                    <a:pt x="1109" y="1"/>
                  </a:cubicBezTo>
                  <a:close/>
                </a:path>
              </a:pathLst>
            </a:custGeom>
            <a:solidFill>
              <a:srgbClr val="9B6A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5" name="Google Shape;745;p48"/>
            <p:cNvSpPr/>
            <p:nvPr/>
          </p:nvSpPr>
          <p:spPr>
            <a:xfrm>
              <a:off x="8021909" y="3612262"/>
              <a:ext cx="225892" cy="210817"/>
            </a:xfrm>
            <a:custGeom>
              <a:avLst/>
              <a:gdLst/>
              <a:ahLst/>
              <a:cxnLst/>
              <a:rect l="l" t="t" r="r" b="b"/>
              <a:pathLst>
                <a:path w="2937" h="2741" extrusionOk="0">
                  <a:moveTo>
                    <a:pt x="861" y="0"/>
                  </a:moveTo>
                  <a:cubicBezTo>
                    <a:pt x="760" y="0"/>
                    <a:pt x="178" y="1038"/>
                    <a:pt x="76" y="1038"/>
                  </a:cubicBezTo>
                  <a:cubicBezTo>
                    <a:pt x="0" y="1038"/>
                    <a:pt x="51" y="1645"/>
                    <a:pt x="51" y="1645"/>
                  </a:cubicBezTo>
                  <a:lnTo>
                    <a:pt x="51" y="1620"/>
                  </a:lnTo>
                  <a:lnTo>
                    <a:pt x="1797" y="1746"/>
                  </a:lnTo>
                  <a:cubicBezTo>
                    <a:pt x="1797" y="1746"/>
                    <a:pt x="1878" y="1487"/>
                    <a:pt x="2040" y="1487"/>
                  </a:cubicBezTo>
                  <a:cubicBezTo>
                    <a:pt x="2081" y="1487"/>
                    <a:pt x="2126" y="1504"/>
                    <a:pt x="2177" y="1544"/>
                  </a:cubicBezTo>
                  <a:cubicBezTo>
                    <a:pt x="2405" y="1772"/>
                    <a:pt x="2050" y="2075"/>
                    <a:pt x="2076" y="2177"/>
                  </a:cubicBezTo>
                  <a:cubicBezTo>
                    <a:pt x="2167" y="2529"/>
                    <a:pt x="2387" y="2740"/>
                    <a:pt x="2581" y="2740"/>
                  </a:cubicBezTo>
                  <a:cubicBezTo>
                    <a:pt x="2763" y="2740"/>
                    <a:pt x="2924" y="2555"/>
                    <a:pt x="2936" y="2126"/>
                  </a:cubicBezTo>
                  <a:cubicBezTo>
                    <a:pt x="2936" y="1240"/>
                    <a:pt x="2278" y="127"/>
                    <a:pt x="2177" y="127"/>
                  </a:cubicBezTo>
                  <a:cubicBezTo>
                    <a:pt x="2076" y="127"/>
                    <a:pt x="937" y="0"/>
                    <a:pt x="86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6" name="Google Shape;746;p48"/>
            <p:cNvSpPr/>
            <p:nvPr/>
          </p:nvSpPr>
          <p:spPr>
            <a:xfrm>
              <a:off x="8124433" y="3574268"/>
              <a:ext cx="173976" cy="142134"/>
            </a:xfrm>
            <a:custGeom>
              <a:avLst/>
              <a:gdLst/>
              <a:ahLst/>
              <a:cxnLst/>
              <a:rect l="l" t="t" r="r" b="b"/>
              <a:pathLst>
                <a:path w="2262" h="1848" extrusionOk="0">
                  <a:moveTo>
                    <a:pt x="1092" y="1"/>
                  </a:moveTo>
                  <a:cubicBezTo>
                    <a:pt x="389" y="1"/>
                    <a:pt x="1" y="1125"/>
                    <a:pt x="287" y="1507"/>
                  </a:cubicBezTo>
                  <a:lnTo>
                    <a:pt x="237" y="1481"/>
                  </a:lnTo>
                  <a:lnTo>
                    <a:pt x="237" y="1481"/>
                  </a:lnTo>
                  <a:cubicBezTo>
                    <a:pt x="425" y="1747"/>
                    <a:pt x="593" y="1848"/>
                    <a:pt x="777" y="1848"/>
                  </a:cubicBezTo>
                  <a:cubicBezTo>
                    <a:pt x="1013" y="1848"/>
                    <a:pt x="1272" y="1681"/>
                    <a:pt x="1628" y="1481"/>
                  </a:cubicBezTo>
                  <a:cubicBezTo>
                    <a:pt x="2261" y="1152"/>
                    <a:pt x="2008" y="140"/>
                    <a:pt x="1224" y="13"/>
                  </a:cubicBezTo>
                  <a:cubicBezTo>
                    <a:pt x="1179" y="5"/>
                    <a:pt x="1135" y="1"/>
                    <a:pt x="10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48"/>
            <p:cNvSpPr/>
            <p:nvPr/>
          </p:nvSpPr>
          <p:spPr>
            <a:xfrm>
              <a:off x="8082208" y="3874994"/>
              <a:ext cx="329032" cy="305496"/>
            </a:xfrm>
            <a:custGeom>
              <a:avLst/>
              <a:gdLst/>
              <a:ahLst/>
              <a:cxnLst/>
              <a:rect l="l" t="t" r="r" b="b"/>
              <a:pathLst>
                <a:path w="4278" h="3972" extrusionOk="0">
                  <a:moveTo>
                    <a:pt x="2127" y="1"/>
                  </a:moveTo>
                  <a:lnTo>
                    <a:pt x="1418" y="1013"/>
                  </a:lnTo>
                  <a:lnTo>
                    <a:pt x="2658" y="2936"/>
                  </a:lnTo>
                  <a:lnTo>
                    <a:pt x="128" y="3291"/>
                  </a:lnTo>
                  <a:lnTo>
                    <a:pt x="1" y="3949"/>
                  </a:lnTo>
                  <a:cubicBezTo>
                    <a:pt x="1" y="3949"/>
                    <a:pt x="1587" y="3971"/>
                    <a:pt x="2712" y="3971"/>
                  </a:cubicBezTo>
                  <a:cubicBezTo>
                    <a:pt x="3274" y="3971"/>
                    <a:pt x="3721" y="3966"/>
                    <a:pt x="3797" y="3949"/>
                  </a:cubicBezTo>
                  <a:cubicBezTo>
                    <a:pt x="4025" y="3923"/>
                    <a:pt x="4278" y="3746"/>
                    <a:pt x="4278" y="3519"/>
                  </a:cubicBezTo>
                  <a:cubicBezTo>
                    <a:pt x="4278" y="3291"/>
                    <a:pt x="3164" y="380"/>
                    <a:pt x="2152"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8" name="Google Shape;748;p48"/>
            <p:cNvSpPr/>
            <p:nvPr/>
          </p:nvSpPr>
          <p:spPr>
            <a:xfrm rot="8564091">
              <a:off x="5961237" y="2173071"/>
              <a:ext cx="2130951" cy="2130951"/>
            </a:xfrm>
            <a:prstGeom prst="blockArc">
              <a:avLst>
                <a:gd name="adj1" fmla="val 17627039"/>
                <a:gd name="adj2" fmla="val 11157562"/>
                <a:gd name="adj3" fmla="val 7135"/>
              </a:avLst>
            </a:pr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48"/>
            <p:cNvSpPr/>
            <p:nvPr/>
          </p:nvSpPr>
          <p:spPr>
            <a:xfrm>
              <a:off x="8023832" y="3980133"/>
              <a:ext cx="173361" cy="280346"/>
            </a:xfrm>
            <a:custGeom>
              <a:avLst/>
              <a:gdLst/>
              <a:ahLst/>
              <a:cxnLst/>
              <a:rect l="l" t="t" r="r" b="b"/>
              <a:pathLst>
                <a:path w="2254" h="3645" extrusionOk="0">
                  <a:moveTo>
                    <a:pt x="1" y="0"/>
                  </a:moveTo>
                  <a:lnTo>
                    <a:pt x="1" y="3645"/>
                  </a:lnTo>
                  <a:lnTo>
                    <a:pt x="2253" y="3645"/>
                  </a:lnTo>
                  <a:lnTo>
                    <a:pt x="225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0" name="Google Shape;750;p48"/>
            <p:cNvSpPr/>
            <p:nvPr/>
          </p:nvSpPr>
          <p:spPr>
            <a:xfrm>
              <a:off x="7838936" y="3874994"/>
              <a:ext cx="329032" cy="307419"/>
            </a:xfrm>
            <a:custGeom>
              <a:avLst/>
              <a:gdLst/>
              <a:ahLst/>
              <a:cxnLst/>
              <a:rect l="l" t="t" r="r" b="b"/>
              <a:pathLst>
                <a:path w="4278" h="3997" extrusionOk="0">
                  <a:moveTo>
                    <a:pt x="2177" y="1"/>
                  </a:moveTo>
                  <a:cubicBezTo>
                    <a:pt x="1114" y="1"/>
                    <a:pt x="0" y="3291"/>
                    <a:pt x="0" y="3544"/>
                  </a:cubicBezTo>
                  <a:cubicBezTo>
                    <a:pt x="0" y="3797"/>
                    <a:pt x="254" y="3949"/>
                    <a:pt x="481" y="3974"/>
                  </a:cubicBezTo>
                  <a:cubicBezTo>
                    <a:pt x="557" y="3991"/>
                    <a:pt x="1004" y="3997"/>
                    <a:pt x="1567" y="3997"/>
                  </a:cubicBezTo>
                  <a:cubicBezTo>
                    <a:pt x="2692" y="3997"/>
                    <a:pt x="4278" y="3974"/>
                    <a:pt x="4278" y="3974"/>
                  </a:cubicBezTo>
                  <a:lnTo>
                    <a:pt x="4278" y="3240"/>
                  </a:lnTo>
                  <a:lnTo>
                    <a:pt x="1443" y="2911"/>
                  </a:lnTo>
                  <a:lnTo>
                    <a:pt x="2152" y="1975"/>
                  </a:lnTo>
                  <a:lnTo>
                    <a:pt x="2253" y="1089"/>
                  </a:lnTo>
                  <a:lnTo>
                    <a:pt x="2177" y="26"/>
                  </a:lnTo>
                  <a:lnTo>
                    <a:pt x="2177"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1" name="Google Shape;751;p48"/>
            <p:cNvSpPr/>
            <p:nvPr/>
          </p:nvSpPr>
          <p:spPr>
            <a:xfrm>
              <a:off x="8167888" y="4114422"/>
              <a:ext cx="77912" cy="64299"/>
            </a:xfrm>
            <a:custGeom>
              <a:avLst/>
              <a:gdLst/>
              <a:ahLst/>
              <a:cxnLst/>
              <a:rect l="l" t="t" r="r" b="b"/>
              <a:pathLst>
                <a:path w="1013" h="836" extrusionOk="0">
                  <a:moveTo>
                    <a:pt x="684" y="1"/>
                  </a:moveTo>
                  <a:lnTo>
                    <a:pt x="1" y="51"/>
                  </a:lnTo>
                  <a:lnTo>
                    <a:pt x="1" y="836"/>
                  </a:lnTo>
                  <a:lnTo>
                    <a:pt x="760" y="836"/>
                  </a:lnTo>
                  <a:cubicBezTo>
                    <a:pt x="886" y="836"/>
                    <a:pt x="988" y="760"/>
                    <a:pt x="988" y="633"/>
                  </a:cubicBezTo>
                  <a:lnTo>
                    <a:pt x="988" y="279"/>
                  </a:lnTo>
                  <a:lnTo>
                    <a:pt x="1013" y="304"/>
                  </a:lnTo>
                  <a:cubicBezTo>
                    <a:pt x="1013" y="127"/>
                    <a:pt x="861" y="1"/>
                    <a:pt x="684" y="1"/>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2" name="Imagen 1">
            <a:extLst>
              <a:ext uri="{FF2B5EF4-FFF2-40B4-BE49-F238E27FC236}">
                <a16:creationId xmlns:a16="http://schemas.microsoft.com/office/drawing/2014/main" id="{E036865F-6502-2402-E1A8-819E1C9D3945}"/>
              </a:ext>
            </a:extLst>
          </p:cNvPr>
          <p:cNvPicPr>
            <a:picLocks noChangeAspect="1"/>
          </p:cNvPicPr>
          <p:nvPr/>
        </p:nvPicPr>
        <p:blipFill>
          <a:blip r:embed="rId3"/>
          <a:stretch>
            <a:fillRect/>
          </a:stretch>
        </p:blipFill>
        <p:spPr>
          <a:xfrm>
            <a:off x="8368677" y="65157"/>
            <a:ext cx="673185" cy="472019"/>
          </a:xfrm>
          <a:prstGeom prst="rect">
            <a:avLst/>
          </a:prstGeom>
        </p:spPr>
      </p:pic>
      <p:sp>
        <p:nvSpPr>
          <p:cNvPr id="15" name="CuadroTexto 14">
            <a:extLst>
              <a:ext uri="{FF2B5EF4-FFF2-40B4-BE49-F238E27FC236}">
                <a16:creationId xmlns:a16="http://schemas.microsoft.com/office/drawing/2014/main" id="{A7A2D7BC-9A95-4747-456E-460A8677AFEC}"/>
              </a:ext>
            </a:extLst>
          </p:cNvPr>
          <p:cNvSpPr txBox="1"/>
          <p:nvPr/>
        </p:nvSpPr>
        <p:spPr>
          <a:xfrm>
            <a:off x="331929" y="301166"/>
            <a:ext cx="4134152" cy="555537"/>
          </a:xfrm>
          <a:prstGeom prst="rect">
            <a:avLst/>
          </a:prstGeom>
          <a:noFill/>
        </p:spPr>
        <p:txBody>
          <a:bodyPr wrap="square">
            <a:spAutoFit/>
          </a:bodyPr>
          <a:lstStyle/>
          <a:p>
            <a:pPr>
              <a:lnSpc>
                <a:spcPct val="114000"/>
              </a:lnSpc>
            </a:pPr>
            <a:r>
              <a:rPr lang="es-CL" sz="2800" b="1">
                <a:solidFill>
                  <a:schemeClr val="tx1"/>
                </a:solidFill>
                <a:latin typeface="Calibri" panose="020F0502020204030204" pitchFamily="34" charset="0"/>
                <a:ea typeface="Calibri" panose="020F0502020204030204" pitchFamily="34" charset="0"/>
                <a:cs typeface="Calibri" panose="020F0502020204030204" pitchFamily="34" charset="0"/>
              </a:rPr>
              <a:t>Razonamiento Estadístico</a:t>
            </a:r>
          </a:p>
        </p:txBody>
      </p:sp>
      <p:sp>
        <p:nvSpPr>
          <p:cNvPr id="16" name="CuadroTexto 15">
            <a:extLst>
              <a:ext uri="{FF2B5EF4-FFF2-40B4-BE49-F238E27FC236}">
                <a16:creationId xmlns:a16="http://schemas.microsoft.com/office/drawing/2014/main" id="{08142A6D-BEB4-2524-AAA7-E3A53A6E2254}"/>
              </a:ext>
            </a:extLst>
          </p:cNvPr>
          <p:cNvSpPr txBox="1"/>
          <p:nvPr/>
        </p:nvSpPr>
        <p:spPr>
          <a:xfrm>
            <a:off x="372791" y="950182"/>
            <a:ext cx="5258920" cy="3232231"/>
          </a:xfrm>
          <a:prstGeom prst="rect">
            <a:avLst/>
          </a:prstGeom>
          <a:noFill/>
        </p:spPr>
        <p:txBody>
          <a:bodyPr wrap="square">
            <a:spAutoFit/>
          </a:bodyPr>
          <a:lstStyle/>
          <a:p>
            <a:pPr algn="just">
              <a:lnSpc>
                <a:spcPct val="114000"/>
              </a:lnSpc>
            </a:pPr>
            <a:r>
              <a:rPr lang="es-CL" sz="1800">
                <a:latin typeface="Calibri" panose="020F0502020204030204" pitchFamily="34" charset="0"/>
                <a:ea typeface="Calibri" panose="020F0502020204030204" pitchFamily="34" charset="0"/>
                <a:cs typeface="Calibri" panose="020F0502020204030204" pitchFamily="34" charset="0"/>
              </a:rPr>
              <a:t>Ben-Zvi y Garfield (2004) establecen que este tipo de razonamiento se puede definir como lo que </a:t>
            </a:r>
            <a:r>
              <a:rPr lang="es-CL" sz="1800" b="1">
                <a:solidFill>
                  <a:schemeClr val="tx1"/>
                </a:solidFill>
                <a:latin typeface="Calibri" panose="020F0502020204030204" pitchFamily="34" charset="0"/>
                <a:ea typeface="Calibri" panose="020F0502020204030204" pitchFamily="34" charset="0"/>
                <a:cs typeface="Calibri" panose="020F0502020204030204" pitchFamily="34" charset="0"/>
              </a:rPr>
              <a:t>hacen las personas al razonar con ideas estadísticas y al dar sentido a la información estadística</a:t>
            </a:r>
            <a:r>
              <a:rPr lang="es-CL" sz="1800">
                <a:solidFill>
                  <a:schemeClr val="tx1"/>
                </a:solidFill>
                <a:latin typeface="Calibri" panose="020F0502020204030204" pitchFamily="34" charset="0"/>
                <a:ea typeface="Calibri" panose="020F0502020204030204" pitchFamily="34" charset="0"/>
                <a:cs typeface="Calibri" panose="020F0502020204030204" pitchFamily="34" charset="0"/>
              </a:rPr>
              <a:t>.</a:t>
            </a:r>
          </a:p>
          <a:p>
            <a:pPr algn="just">
              <a:lnSpc>
                <a:spcPct val="114000"/>
              </a:lnSpc>
            </a:pPr>
            <a:r>
              <a:rPr lang="es-CL" sz="1800">
                <a:latin typeface="Calibri" panose="020F0502020204030204" pitchFamily="34" charset="0"/>
                <a:ea typeface="Calibri" panose="020F0502020204030204" pitchFamily="34" charset="0"/>
                <a:cs typeface="Calibri" panose="020F0502020204030204" pitchFamily="34" charset="0"/>
              </a:rPr>
              <a:t>Esta interpretación implica tomar decisiones basadas en conjuntos de datos, representaciones de los datos, o medidas de resumen de los datos. </a:t>
            </a:r>
          </a:p>
          <a:p>
            <a:pPr algn="just">
              <a:lnSpc>
                <a:spcPct val="114000"/>
              </a:lnSpc>
            </a:pPr>
            <a:r>
              <a:rPr lang="es-CL" sz="1800">
                <a:latin typeface="Calibri" panose="020F0502020204030204" pitchFamily="34" charset="0"/>
                <a:ea typeface="Calibri" panose="020F0502020204030204" pitchFamily="34" charset="0"/>
                <a:cs typeface="Calibri" panose="020F0502020204030204" pitchFamily="34" charset="0"/>
              </a:rPr>
              <a:t>El razonamiento estadístico puede conectar un concepto a otro (por ejemplo, centro y dispersión), o puede combinar ideas acerca de los datos y el azar. </a:t>
            </a:r>
          </a:p>
        </p:txBody>
      </p:sp>
      <p:sp>
        <p:nvSpPr>
          <p:cNvPr id="18" name="CuadroTexto 17">
            <a:extLst>
              <a:ext uri="{FF2B5EF4-FFF2-40B4-BE49-F238E27FC236}">
                <a16:creationId xmlns:a16="http://schemas.microsoft.com/office/drawing/2014/main" id="{4DAB3F15-66B4-8DBD-C774-54D40E10544F}"/>
              </a:ext>
            </a:extLst>
          </p:cNvPr>
          <p:cNvSpPr txBox="1"/>
          <p:nvPr/>
        </p:nvSpPr>
        <p:spPr>
          <a:xfrm>
            <a:off x="316664" y="4374898"/>
            <a:ext cx="5466651" cy="556947"/>
          </a:xfrm>
          <a:prstGeom prst="rect">
            <a:avLst/>
          </a:prstGeom>
          <a:noFill/>
        </p:spPr>
        <p:txBody>
          <a:bodyPr wrap="square">
            <a:spAutoFit/>
          </a:bodyPr>
          <a:lstStyle/>
          <a:p>
            <a:pPr marL="450215" indent="-450215" algn="just">
              <a:lnSpc>
                <a:spcPct val="114000"/>
              </a:lnSpc>
            </a:pPr>
            <a:r>
              <a:rPr lang="es-ES_tradnl" sz="900">
                <a:latin typeface="Calibri" panose="020F0502020204030204" pitchFamily="34" charset="0"/>
                <a:ea typeface="Calibri" panose="020F0502020204030204" pitchFamily="34" charset="0"/>
                <a:cs typeface="Calibri" panose="020F0502020204030204" pitchFamily="34" charset="0"/>
              </a:rPr>
              <a:t>Ben-Zvi, D.  y Garfield, J.  </a:t>
            </a:r>
            <a:r>
              <a:rPr lang="en-US" sz="900">
                <a:latin typeface="Calibri" panose="020F0502020204030204" pitchFamily="34" charset="0"/>
                <a:ea typeface="Calibri" panose="020F0502020204030204" pitchFamily="34" charset="0"/>
                <a:cs typeface="Calibri" panose="020F0502020204030204" pitchFamily="34" charset="0"/>
              </a:rPr>
              <a:t>(2004). Statistical literacy, reasoning, and thinking:  Goals, definitions, and challenges. En D. Ben-Zvi y J. Garfield (Eds.), </a:t>
            </a:r>
            <a:r>
              <a:rPr lang="en-US" sz="900" i="1">
                <a:latin typeface="Calibri" panose="020F0502020204030204" pitchFamily="34" charset="0"/>
                <a:ea typeface="Calibri" panose="020F0502020204030204" pitchFamily="34" charset="0"/>
                <a:cs typeface="Calibri" panose="020F0502020204030204" pitchFamily="34" charset="0"/>
              </a:rPr>
              <a:t>The challenge of developing statistical literacy, reasoning and thinking</a:t>
            </a:r>
            <a:r>
              <a:rPr lang="en-US" sz="900">
                <a:latin typeface="Calibri" panose="020F0502020204030204" pitchFamily="34" charset="0"/>
                <a:ea typeface="Calibri" panose="020F0502020204030204" pitchFamily="34" charset="0"/>
                <a:cs typeface="Calibri" panose="020F0502020204030204" pitchFamily="34" charset="0"/>
              </a:rPr>
              <a:t> (pp. 3-15). </a:t>
            </a:r>
            <a:r>
              <a:rPr lang="es-ES_tradnl" sz="900">
                <a:latin typeface="Calibri" panose="020F0502020204030204" pitchFamily="34" charset="0"/>
                <a:ea typeface="Calibri" panose="020F0502020204030204" pitchFamily="34" charset="0"/>
                <a:cs typeface="Calibri" panose="020F0502020204030204" pitchFamily="34" charset="0"/>
              </a:rPr>
              <a:t>New York: Springer. </a:t>
            </a:r>
            <a:endParaRPr lang="es-CL" sz="90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05">
          <a:extLst>
            <a:ext uri="{FF2B5EF4-FFF2-40B4-BE49-F238E27FC236}">
              <a16:creationId xmlns:a16="http://schemas.microsoft.com/office/drawing/2014/main" id="{4C6B9ECF-05D9-6A14-10A3-9A08F27153C6}"/>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9A7F8DB5-3CE0-3EC5-38D8-D496BD5AE77F}"/>
              </a:ext>
            </a:extLst>
          </p:cNvPr>
          <p:cNvPicPr>
            <a:picLocks noChangeAspect="1"/>
          </p:cNvPicPr>
          <p:nvPr/>
        </p:nvPicPr>
        <p:blipFill>
          <a:blip r:embed="rId3"/>
          <a:stretch>
            <a:fillRect/>
          </a:stretch>
        </p:blipFill>
        <p:spPr>
          <a:xfrm>
            <a:off x="8368677" y="65157"/>
            <a:ext cx="673185" cy="472019"/>
          </a:xfrm>
          <a:prstGeom prst="rect">
            <a:avLst/>
          </a:prstGeom>
        </p:spPr>
      </p:pic>
      <p:sp>
        <p:nvSpPr>
          <p:cNvPr id="34" name="Rectángulo 33">
            <a:extLst>
              <a:ext uri="{FF2B5EF4-FFF2-40B4-BE49-F238E27FC236}">
                <a16:creationId xmlns:a16="http://schemas.microsoft.com/office/drawing/2014/main" id="{85CAFCDD-206D-3ED2-433A-D3B7B5F5E768}"/>
              </a:ext>
            </a:extLst>
          </p:cNvPr>
          <p:cNvSpPr/>
          <p:nvPr/>
        </p:nvSpPr>
        <p:spPr>
          <a:xfrm>
            <a:off x="313267" y="1935900"/>
            <a:ext cx="8517466" cy="2542966"/>
          </a:xfrm>
          <a:prstGeom prst="rect">
            <a:avLst/>
          </a:prstGeom>
          <a:solidFill>
            <a:schemeClr val="accent6">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5" name="CuadroTexto 14">
            <a:extLst>
              <a:ext uri="{FF2B5EF4-FFF2-40B4-BE49-F238E27FC236}">
                <a16:creationId xmlns:a16="http://schemas.microsoft.com/office/drawing/2014/main" id="{1005B7A8-1D9B-E9F2-279B-230ED7F81152}"/>
              </a:ext>
            </a:extLst>
          </p:cNvPr>
          <p:cNvSpPr txBox="1"/>
          <p:nvPr/>
        </p:nvSpPr>
        <p:spPr>
          <a:xfrm>
            <a:off x="331929" y="301166"/>
            <a:ext cx="4134152" cy="555537"/>
          </a:xfrm>
          <a:prstGeom prst="rect">
            <a:avLst/>
          </a:prstGeom>
          <a:noFill/>
        </p:spPr>
        <p:txBody>
          <a:bodyPr wrap="square">
            <a:spAutoFit/>
          </a:bodyPr>
          <a:lstStyle/>
          <a:p>
            <a:pPr>
              <a:lnSpc>
                <a:spcPct val="114000"/>
              </a:lnSpc>
            </a:pPr>
            <a:r>
              <a:rPr lang="es-CL" sz="2800" b="1">
                <a:solidFill>
                  <a:schemeClr val="tx1"/>
                </a:solidFill>
                <a:latin typeface="Calibri" panose="020F0502020204030204" pitchFamily="34" charset="0"/>
                <a:ea typeface="Calibri" panose="020F0502020204030204" pitchFamily="34" charset="0"/>
                <a:cs typeface="Calibri" panose="020F0502020204030204" pitchFamily="34" charset="0"/>
              </a:rPr>
              <a:t>Razonamiento Estadístico</a:t>
            </a:r>
          </a:p>
        </p:txBody>
      </p:sp>
      <p:sp>
        <p:nvSpPr>
          <p:cNvPr id="16" name="CuadroTexto 15">
            <a:extLst>
              <a:ext uri="{FF2B5EF4-FFF2-40B4-BE49-F238E27FC236}">
                <a16:creationId xmlns:a16="http://schemas.microsoft.com/office/drawing/2014/main" id="{F4D301EB-E03B-0398-56FA-52AA1DCA0138}"/>
              </a:ext>
            </a:extLst>
          </p:cNvPr>
          <p:cNvSpPr txBox="1"/>
          <p:nvPr/>
        </p:nvSpPr>
        <p:spPr>
          <a:xfrm>
            <a:off x="331929" y="827127"/>
            <a:ext cx="5258920" cy="705899"/>
          </a:xfrm>
          <a:prstGeom prst="rect">
            <a:avLst/>
          </a:prstGeom>
          <a:noFill/>
        </p:spPr>
        <p:txBody>
          <a:bodyPr wrap="square">
            <a:spAutoFit/>
          </a:bodyPr>
          <a:lstStyle/>
          <a:p>
            <a:pPr algn="just">
              <a:lnSpc>
                <a:spcPct val="114000"/>
              </a:lnSpc>
            </a:pPr>
            <a:r>
              <a:rPr lang="es-CL" sz="1800">
                <a:latin typeface="Calibri" panose="020F0502020204030204" pitchFamily="34" charset="0"/>
                <a:ea typeface="Calibri" panose="020F0502020204030204" pitchFamily="34" charset="0"/>
                <a:cs typeface="Calibri" panose="020F0502020204030204" pitchFamily="34" charset="0"/>
              </a:rPr>
              <a:t>Wild y Pfannkuch (1999) conciben el razonamiento estadístico como la suma de cuatro dimensiones.</a:t>
            </a:r>
          </a:p>
        </p:txBody>
      </p:sp>
      <p:sp>
        <p:nvSpPr>
          <p:cNvPr id="3" name="Google Shape;879;p54">
            <a:extLst>
              <a:ext uri="{FF2B5EF4-FFF2-40B4-BE49-F238E27FC236}">
                <a16:creationId xmlns:a16="http://schemas.microsoft.com/office/drawing/2014/main" id="{8FD1D3EA-83C2-F158-796E-C23FB88D65EC}"/>
              </a:ext>
            </a:extLst>
          </p:cNvPr>
          <p:cNvSpPr/>
          <p:nvPr/>
        </p:nvSpPr>
        <p:spPr>
          <a:xfrm>
            <a:off x="3334390" y="2105237"/>
            <a:ext cx="678300" cy="678300"/>
          </a:xfrm>
          <a:prstGeom prst="flowChartConnector">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01</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4" name="Google Shape;880;p54">
            <a:extLst>
              <a:ext uri="{FF2B5EF4-FFF2-40B4-BE49-F238E27FC236}">
                <a16:creationId xmlns:a16="http://schemas.microsoft.com/office/drawing/2014/main" id="{D0DA0C2C-1DCA-446E-C035-9A2CFAF4CC30}"/>
              </a:ext>
            </a:extLst>
          </p:cNvPr>
          <p:cNvSpPr/>
          <p:nvPr/>
        </p:nvSpPr>
        <p:spPr>
          <a:xfrm>
            <a:off x="5233009" y="2105237"/>
            <a:ext cx="678300" cy="678300"/>
          </a:xfrm>
          <a:prstGeom prst="flowChartConnector">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02</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5" name="Google Shape;881;p54">
            <a:extLst>
              <a:ext uri="{FF2B5EF4-FFF2-40B4-BE49-F238E27FC236}">
                <a16:creationId xmlns:a16="http://schemas.microsoft.com/office/drawing/2014/main" id="{DB67D286-C186-D738-9861-9B14166F167E}"/>
              </a:ext>
            </a:extLst>
          </p:cNvPr>
          <p:cNvSpPr/>
          <p:nvPr/>
        </p:nvSpPr>
        <p:spPr>
          <a:xfrm>
            <a:off x="5233009" y="3594491"/>
            <a:ext cx="678300" cy="678300"/>
          </a:xfrm>
          <a:prstGeom prst="flowChartConnector">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04</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cxnSp>
        <p:nvCxnSpPr>
          <p:cNvPr id="6" name="Google Shape;882;p54">
            <a:extLst>
              <a:ext uri="{FF2B5EF4-FFF2-40B4-BE49-F238E27FC236}">
                <a16:creationId xmlns:a16="http://schemas.microsoft.com/office/drawing/2014/main" id="{19AB3216-181A-D4B0-E0CF-C56F4CBBD21C}"/>
              </a:ext>
            </a:extLst>
          </p:cNvPr>
          <p:cNvCxnSpPr>
            <a:stCxn id="3" idx="6"/>
            <a:endCxn id="4" idx="2"/>
          </p:cNvCxnSpPr>
          <p:nvPr/>
        </p:nvCxnSpPr>
        <p:spPr>
          <a:xfrm>
            <a:off x="4012690" y="2444387"/>
            <a:ext cx="1220400" cy="600"/>
          </a:xfrm>
          <a:prstGeom prst="bentConnector3">
            <a:avLst>
              <a:gd name="adj1" fmla="val 49997"/>
            </a:avLst>
          </a:prstGeom>
          <a:noFill/>
          <a:ln w="9525" cap="flat" cmpd="sng">
            <a:solidFill>
              <a:schemeClr val="accent5"/>
            </a:solidFill>
            <a:prstDash val="solid"/>
            <a:round/>
            <a:headEnd type="none" w="med" len="med"/>
            <a:tailEnd type="none" w="med" len="med"/>
          </a:ln>
        </p:spPr>
      </p:cxnSp>
      <p:cxnSp>
        <p:nvCxnSpPr>
          <p:cNvPr id="7" name="Google Shape;883;p54">
            <a:extLst>
              <a:ext uri="{FF2B5EF4-FFF2-40B4-BE49-F238E27FC236}">
                <a16:creationId xmlns:a16="http://schemas.microsoft.com/office/drawing/2014/main" id="{DC74636D-F00F-392A-A985-3A3462A78F0D}"/>
              </a:ext>
            </a:extLst>
          </p:cNvPr>
          <p:cNvCxnSpPr>
            <a:stCxn id="4" idx="4"/>
            <a:endCxn id="9" idx="0"/>
          </p:cNvCxnSpPr>
          <p:nvPr/>
        </p:nvCxnSpPr>
        <p:spPr>
          <a:xfrm rot="5400000">
            <a:off x="4217359" y="2239637"/>
            <a:ext cx="810900" cy="1898700"/>
          </a:xfrm>
          <a:prstGeom prst="bentConnector3">
            <a:avLst>
              <a:gd name="adj1" fmla="val 50003"/>
            </a:avLst>
          </a:prstGeom>
          <a:noFill/>
          <a:ln w="9525" cap="flat" cmpd="sng">
            <a:solidFill>
              <a:schemeClr val="accent5"/>
            </a:solidFill>
            <a:prstDash val="solid"/>
            <a:round/>
            <a:headEnd type="none" w="med" len="med"/>
            <a:tailEnd type="none" w="med" len="med"/>
          </a:ln>
        </p:spPr>
      </p:cxnSp>
      <p:cxnSp>
        <p:nvCxnSpPr>
          <p:cNvPr id="8" name="Google Shape;885;p54">
            <a:extLst>
              <a:ext uri="{FF2B5EF4-FFF2-40B4-BE49-F238E27FC236}">
                <a16:creationId xmlns:a16="http://schemas.microsoft.com/office/drawing/2014/main" id="{03853E63-02BA-D106-C6C3-992D9879AEF4}"/>
              </a:ext>
            </a:extLst>
          </p:cNvPr>
          <p:cNvCxnSpPr>
            <a:stCxn id="9" idx="6"/>
            <a:endCxn id="5" idx="2"/>
          </p:cNvCxnSpPr>
          <p:nvPr/>
        </p:nvCxnSpPr>
        <p:spPr>
          <a:xfrm>
            <a:off x="4012690" y="3933641"/>
            <a:ext cx="1220400" cy="600"/>
          </a:xfrm>
          <a:prstGeom prst="bentConnector3">
            <a:avLst>
              <a:gd name="adj1" fmla="val 49997"/>
            </a:avLst>
          </a:prstGeom>
          <a:noFill/>
          <a:ln w="9525" cap="flat" cmpd="sng">
            <a:solidFill>
              <a:schemeClr val="accent5"/>
            </a:solidFill>
            <a:prstDash val="solid"/>
            <a:round/>
            <a:headEnd type="none" w="med" len="med"/>
            <a:tailEnd type="none" w="med" len="med"/>
          </a:ln>
        </p:spPr>
      </p:cxnSp>
      <p:sp>
        <p:nvSpPr>
          <p:cNvPr id="9" name="Google Shape;884;p54">
            <a:extLst>
              <a:ext uri="{FF2B5EF4-FFF2-40B4-BE49-F238E27FC236}">
                <a16:creationId xmlns:a16="http://schemas.microsoft.com/office/drawing/2014/main" id="{295763F1-9516-9191-381A-A0AF68D9ACAD}"/>
              </a:ext>
            </a:extLst>
          </p:cNvPr>
          <p:cNvSpPr/>
          <p:nvPr/>
        </p:nvSpPr>
        <p:spPr>
          <a:xfrm>
            <a:off x="3334390" y="3594491"/>
            <a:ext cx="678300" cy="678300"/>
          </a:xfrm>
          <a:prstGeom prst="flowChartConnector">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03</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10" name="Google Shape;886;p54">
            <a:extLst>
              <a:ext uri="{FF2B5EF4-FFF2-40B4-BE49-F238E27FC236}">
                <a16:creationId xmlns:a16="http://schemas.microsoft.com/office/drawing/2014/main" id="{58ED7A1D-2533-F16B-6DFC-50B461362E7E}"/>
              </a:ext>
            </a:extLst>
          </p:cNvPr>
          <p:cNvSpPr txBox="1"/>
          <p:nvPr/>
        </p:nvSpPr>
        <p:spPr>
          <a:xfrm flipH="1">
            <a:off x="126514" y="2024548"/>
            <a:ext cx="2951263" cy="840878"/>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Ciclo de </a:t>
            </a:r>
          </a:p>
          <a:p>
            <a:pPr marL="0" lvl="0" indent="0"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Investigación</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12" name="Google Shape;888;p54">
            <a:extLst>
              <a:ext uri="{FF2B5EF4-FFF2-40B4-BE49-F238E27FC236}">
                <a16:creationId xmlns:a16="http://schemas.microsoft.com/office/drawing/2014/main" id="{A2C68F25-A7BC-6F53-0F09-D06A643138D9}"/>
              </a:ext>
            </a:extLst>
          </p:cNvPr>
          <p:cNvSpPr txBox="1"/>
          <p:nvPr/>
        </p:nvSpPr>
        <p:spPr>
          <a:xfrm flipH="1">
            <a:off x="5493593" y="2512366"/>
            <a:ext cx="2947137" cy="4611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Ciclo de</a:t>
            </a:r>
          </a:p>
          <a:p>
            <a:pPr marL="0" lvl="0" indent="0" algn="ctr"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interrogación</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14" name="Google Shape;890;p54">
            <a:extLst>
              <a:ext uri="{FF2B5EF4-FFF2-40B4-BE49-F238E27FC236}">
                <a16:creationId xmlns:a16="http://schemas.microsoft.com/office/drawing/2014/main" id="{807CA600-BF75-EA57-9A46-50F7A8B6852A}"/>
              </a:ext>
            </a:extLst>
          </p:cNvPr>
          <p:cNvSpPr txBox="1"/>
          <p:nvPr/>
        </p:nvSpPr>
        <p:spPr>
          <a:xfrm flipH="1">
            <a:off x="6196326" y="3705527"/>
            <a:ext cx="2143200" cy="4611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Actitudes</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sp>
        <p:nvSpPr>
          <p:cNvPr id="19" name="Google Shape;892;p54">
            <a:extLst>
              <a:ext uri="{FF2B5EF4-FFF2-40B4-BE49-F238E27FC236}">
                <a16:creationId xmlns:a16="http://schemas.microsoft.com/office/drawing/2014/main" id="{51239896-5D6C-DEDC-240A-6761E9D4E788}"/>
              </a:ext>
            </a:extLst>
          </p:cNvPr>
          <p:cNvSpPr txBox="1"/>
          <p:nvPr/>
        </p:nvSpPr>
        <p:spPr>
          <a:xfrm flipH="1">
            <a:off x="220910" y="3705527"/>
            <a:ext cx="2856867" cy="4611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Modos de razona-</a:t>
            </a:r>
          </a:p>
          <a:p>
            <a:pPr marL="0" lvl="0" indent="0" algn="ctr" rtl="0">
              <a:lnSpc>
                <a:spcPct val="115000"/>
              </a:lnSpc>
              <a:spcBef>
                <a:spcPts val="0"/>
              </a:spcBef>
              <a:spcAft>
                <a:spcPts val="0"/>
              </a:spcAft>
              <a:buNone/>
            </a:pPr>
            <a:r>
              <a:rPr lang="en"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rPr>
              <a:t>       miento estadístico</a:t>
            </a:r>
            <a:endParaRPr sz="2000" b="1">
              <a:solidFill>
                <a:schemeClr val="dk1"/>
              </a:solidFill>
              <a:latin typeface="Calibri" panose="020F0502020204030204" pitchFamily="34" charset="0"/>
              <a:ea typeface="Calibri" panose="020F0502020204030204" pitchFamily="34" charset="0"/>
              <a:cs typeface="Calibri" panose="020F0502020204030204" pitchFamily="34" charset="0"/>
              <a:sym typeface="Heebo"/>
            </a:endParaRPr>
          </a:p>
        </p:txBody>
      </p:sp>
      <p:cxnSp>
        <p:nvCxnSpPr>
          <p:cNvPr id="21" name="Google Shape;894;p54">
            <a:extLst>
              <a:ext uri="{FF2B5EF4-FFF2-40B4-BE49-F238E27FC236}">
                <a16:creationId xmlns:a16="http://schemas.microsoft.com/office/drawing/2014/main" id="{133DEEDC-8DE1-7804-EEAE-07FD6257822A}"/>
              </a:ext>
            </a:extLst>
          </p:cNvPr>
          <p:cNvCxnSpPr>
            <a:cxnSpLocks/>
            <a:stCxn id="3" idx="2"/>
            <a:endCxn id="10" idx="1"/>
          </p:cNvCxnSpPr>
          <p:nvPr/>
        </p:nvCxnSpPr>
        <p:spPr>
          <a:xfrm flipH="1">
            <a:off x="3077777" y="2444387"/>
            <a:ext cx="256613" cy="600"/>
          </a:xfrm>
          <a:prstGeom prst="straightConnector1">
            <a:avLst/>
          </a:prstGeom>
          <a:noFill/>
          <a:ln w="9525" cap="flat" cmpd="sng">
            <a:solidFill>
              <a:schemeClr val="dk2"/>
            </a:solidFill>
            <a:prstDash val="solid"/>
            <a:round/>
            <a:headEnd type="none" w="med" len="med"/>
            <a:tailEnd type="oval" w="med" len="med"/>
          </a:ln>
        </p:spPr>
      </p:cxnSp>
      <p:cxnSp>
        <p:nvCxnSpPr>
          <p:cNvPr id="22" name="Google Shape;895;p54">
            <a:extLst>
              <a:ext uri="{FF2B5EF4-FFF2-40B4-BE49-F238E27FC236}">
                <a16:creationId xmlns:a16="http://schemas.microsoft.com/office/drawing/2014/main" id="{2CA2C7F8-2A55-7852-244C-859FEBC8BACB}"/>
              </a:ext>
            </a:extLst>
          </p:cNvPr>
          <p:cNvCxnSpPr>
            <a:cxnSpLocks/>
            <a:stCxn id="4" idx="6"/>
          </p:cNvCxnSpPr>
          <p:nvPr/>
        </p:nvCxnSpPr>
        <p:spPr>
          <a:xfrm flipV="1">
            <a:off x="5911309" y="2442802"/>
            <a:ext cx="285017" cy="1585"/>
          </a:xfrm>
          <a:prstGeom prst="straightConnector1">
            <a:avLst/>
          </a:prstGeom>
          <a:noFill/>
          <a:ln w="9525" cap="flat" cmpd="sng">
            <a:solidFill>
              <a:schemeClr val="accent4"/>
            </a:solidFill>
            <a:prstDash val="solid"/>
            <a:round/>
            <a:headEnd type="none" w="med" len="med"/>
            <a:tailEnd type="oval" w="med" len="med"/>
          </a:ln>
        </p:spPr>
      </p:cxnSp>
      <p:cxnSp>
        <p:nvCxnSpPr>
          <p:cNvPr id="23" name="Google Shape;896;p54">
            <a:extLst>
              <a:ext uri="{FF2B5EF4-FFF2-40B4-BE49-F238E27FC236}">
                <a16:creationId xmlns:a16="http://schemas.microsoft.com/office/drawing/2014/main" id="{6538B5FA-ACD4-D4B0-F5D4-E4736556010F}"/>
              </a:ext>
            </a:extLst>
          </p:cNvPr>
          <p:cNvCxnSpPr>
            <a:cxnSpLocks/>
            <a:stCxn id="9" idx="2"/>
            <a:endCxn id="19" idx="1"/>
          </p:cNvCxnSpPr>
          <p:nvPr/>
        </p:nvCxnSpPr>
        <p:spPr>
          <a:xfrm flipH="1">
            <a:off x="3077777" y="3933641"/>
            <a:ext cx="256613" cy="2436"/>
          </a:xfrm>
          <a:prstGeom prst="straightConnector1">
            <a:avLst/>
          </a:prstGeom>
          <a:noFill/>
          <a:ln w="9525" cap="flat" cmpd="sng">
            <a:solidFill>
              <a:schemeClr val="lt2"/>
            </a:solidFill>
            <a:prstDash val="solid"/>
            <a:round/>
            <a:headEnd type="none" w="med" len="med"/>
            <a:tailEnd type="oval" w="med" len="med"/>
          </a:ln>
        </p:spPr>
      </p:cxnSp>
      <p:cxnSp>
        <p:nvCxnSpPr>
          <p:cNvPr id="24" name="Google Shape;897;p54">
            <a:extLst>
              <a:ext uri="{FF2B5EF4-FFF2-40B4-BE49-F238E27FC236}">
                <a16:creationId xmlns:a16="http://schemas.microsoft.com/office/drawing/2014/main" id="{F7A25BFB-7EF3-4047-076F-3B27BD180E72}"/>
              </a:ext>
            </a:extLst>
          </p:cNvPr>
          <p:cNvCxnSpPr>
            <a:stCxn id="5" idx="6"/>
            <a:endCxn id="14" idx="3"/>
          </p:cNvCxnSpPr>
          <p:nvPr/>
        </p:nvCxnSpPr>
        <p:spPr>
          <a:xfrm>
            <a:off x="5911309" y="3933641"/>
            <a:ext cx="285000" cy="2400"/>
          </a:xfrm>
          <a:prstGeom prst="straightConnector1">
            <a:avLst/>
          </a:prstGeom>
          <a:noFill/>
          <a:ln w="9525" cap="flat" cmpd="sng">
            <a:solidFill>
              <a:schemeClr val="accent1"/>
            </a:solidFill>
            <a:prstDash val="solid"/>
            <a:round/>
            <a:headEnd type="none" w="med" len="med"/>
            <a:tailEnd type="oval" w="med" len="med"/>
          </a:ln>
        </p:spPr>
      </p:cxnSp>
    </p:spTree>
    <p:extLst>
      <p:ext uri="{BB962C8B-B14F-4D97-AF65-F5344CB8AC3E}">
        <p14:creationId xmlns:p14="http://schemas.microsoft.com/office/powerpoint/2010/main" val="1573929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05">
          <a:extLst>
            <a:ext uri="{FF2B5EF4-FFF2-40B4-BE49-F238E27FC236}">
              <a16:creationId xmlns:a16="http://schemas.microsoft.com/office/drawing/2014/main" id="{A7D81F0C-EC55-4714-FA20-42DE18D075D8}"/>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EECD775E-5F9F-699F-FAE6-450AE4C2935F}"/>
              </a:ext>
            </a:extLst>
          </p:cNvPr>
          <p:cNvPicPr>
            <a:picLocks noChangeAspect="1"/>
          </p:cNvPicPr>
          <p:nvPr/>
        </p:nvPicPr>
        <p:blipFill>
          <a:blip r:embed="rId3"/>
          <a:stretch>
            <a:fillRect/>
          </a:stretch>
        </p:blipFill>
        <p:spPr>
          <a:xfrm>
            <a:off x="8368677" y="65157"/>
            <a:ext cx="673185" cy="472019"/>
          </a:xfrm>
          <a:prstGeom prst="rect">
            <a:avLst/>
          </a:prstGeom>
        </p:spPr>
      </p:pic>
      <p:pic>
        <p:nvPicPr>
          <p:cNvPr id="18" name="Imagen 17">
            <a:extLst>
              <a:ext uri="{FF2B5EF4-FFF2-40B4-BE49-F238E27FC236}">
                <a16:creationId xmlns:a16="http://schemas.microsoft.com/office/drawing/2014/main" id="{5731C086-AEA5-3C73-0A9E-7B0E4775C1D0}"/>
              </a:ext>
            </a:extLst>
          </p:cNvPr>
          <p:cNvPicPr>
            <a:picLocks noChangeAspect="1"/>
          </p:cNvPicPr>
          <p:nvPr/>
        </p:nvPicPr>
        <p:blipFill>
          <a:blip r:embed="rId4"/>
          <a:stretch>
            <a:fillRect/>
          </a:stretch>
        </p:blipFill>
        <p:spPr>
          <a:xfrm>
            <a:off x="767838" y="384155"/>
            <a:ext cx="6606629" cy="864338"/>
          </a:xfrm>
          <a:prstGeom prst="rect">
            <a:avLst/>
          </a:prstGeom>
        </p:spPr>
      </p:pic>
      <p:pic>
        <p:nvPicPr>
          <p:cNvPr id="29" name="Imagen 28">
            <a:extLst>
              <a:ext uri="{FF2B5EF4-FFF2-40B4-BE49-F238E27FC236}">
                <a16:creationId xmlns:a16="http://schemas.microsoft.com/office/drawing/2014/main" id="{3C0671D4-4AE4-54A5-FD1E-88557B06CAB0}"/>
              </a:ext>
            </a:extLst>
          </p:cNvPr>
          <p:cNvPicPr>
            <a:picLocks noChangeAspect="1"/>
          </p:cNvPicPr>
          <p:nvPr/>
        </p:nvPicPr>
        <p:blipFill>
          <a:blip r:embed="rId5"/>
          <a:stretch>
            <a:fillRect/>
          </a:stretch>
        </p:blipFill>
        <p:spPr>
          <a:xfrm>
            <a:off x="767838" y="1314936"/>
            <a:ext cx="6606629" cy="3519024"/>
          </a:xfrm>
          <a:prstGeom prst="rect">
            <a:avLst/>
          </a:prstGeom>
        </p:spPr>
      </p:pic>
    </p:spTree>
    <p:extLst>
      <p:ext uri="{BB962C8B-B14F-4D97-AF65-F5344CB8AC3E}">
        <p14:creationId xmlns:p14="http://schemas.microsoft.com/office/powerpoint/2010/main" val="1648063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05">
          <a:extLst>
            <a:ext uri="{FF2B5EF4-FFF2-40B4-BE49-F238E27FC236}">
              <a16:creationId xmlns:a16="http://schemas.microsoft.com/office/drawing/2014/main" id="{9F3FFC62-2AA6-D3C2-A55A-1025602D5387}"/>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CDBE898C-0340-59E0-884D-13B998C4D764}"/>
              </a:ext>
            </a:extLst>
          </p:cNvPr>
          <p:cNvPicPr>
            <a:picLocks noChangeAspect="1"/>
          </p:cNvPicPr>
          <p:nvPr/>
        </p:nvPicPr>
        <p:blipFill>
          <a:blip r:embed="rId3"/>
          <a:stretch>
            <a:fillRect/>
          </a:stretch>
        </p:blipFill>
        <p:spPr>
          <a:xfrm>
            <a:off x="8368677" y="65157"/>
            <a:ext cx="673185" cy="472019"/>
          </a:xfrm>
          <a:prstGeom prst="rect">
            <a:avLst/>
          </a:prstGeom>
        </p:spPr>
      </p:pic>
      <p:pic>
        <p:nvPicPr>
          <p:cNvPr id="6" name="Imagen 5">
            <a:extLst>
              <a:ext uri="{FF2B5EF4-FFF2-40B4-BE49-F238E27FC236}">
                <a16:creationId xmlns:a16="http://schemas.microsoft.com/office/drawing/2014/main" id="{A593279E-3F5D-5442-A1CF-3A8C107D32BF}"/>
              </a:ext>
            </a:extLst>
          </p:cNvPr>
          <p:cNvPicPr>
            <a:picLocks noChangeAspect="1"/>
          </p:cNvPicPr>
          <p:nvPr/>
        </p:nvPicPr>
        <p:blipFill>
          <a:blip r:embed="rId4"/>
          <a:stretch>
            <a:fillRect/>
          </a:stretch>
        </p:blipFill>
        <p:spPr>
          <a:xfrm>
            <a:off x="633922" y="434130"/>
            <a:ext cx="7332791" cy="4275239"/>
          </a:xfrm>
          <a:prstGeom prst="rect">
            <a:avLst/>
          </a:prstGeom>
        </p:spPr>
      </p:pic>
      <p:pic>
        <p:nvPicPr>
          <p:cNvPr id="8" name="Imagen 7">
            <a:extLst>
              <a:ext uri="{FF2B5EF4-FFF2-40B4-BE49-F238E27FC236}">
                <a16:creationId xmlns:a16="http://schemas.microsoft.com/office/drawing/2014/main" id="{8B6C452A-520B-14BC-0553-722AABBECB46}"/>
              </a:ext>
            </a:extLst>
          </p:cNvPr>
          <p:cNvPicPr>
            <a:picLocks noChangeAspect="1"/>
          </p:cNvPicPr>
          <p:nvPr/>
        </p:nvPicPr>
        <p:blipFill>
          <a:blip r:embed="rId5"/>
          <a:stretch>
            <a:fillRect/>
          </a:stretch>
        </p:blipFill>
        <p:spPr>
          <a:xfrm>
            <a:off x="292919" y="3178355"/>
            <a:ext cx="1646274" cy="1629866"/>
          </a:xfrm>
          <a:prstGeom prst="rect">
            <a:avLst/>
          </a:prstGeom>
        </p:spPr>
      </p:pic>
    </p:spTree>
    <p:extLst>
      <p:ext uri="{BB962C8B-B14F-4D97-AF65-F5344CB8AC3E}">
        <p14:creationId xmlns:p14="http://schemas.microsoft.com/office/powerpoint/2010/main" val="2864733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2" name="CuadroTexto 1">
            <a:extLst>
              <a:ext uri="{FF2B5EF4-FFF2-40B4-BE49-F238E27FC236}">
                <a16:creationId xmlns:a16="http://schemas.microsoft.com/office/drawing/2014/main" id="{0A67B578-2BCE-562A-8761-FFD391198CC7}"/>
              </a:ext>
            </a:extLst>
          </p:cNvPr>
          <p:cNvSpPr txBox="1"/>
          <p:nvPr/>
        </p:nvSpPr>
        <p:spPr>
          <a:xfrm>
            <a:off x="331929" y="301166"/>
            <a:ext cx="4134152" cy="555537"/>
          </a:xfrm>
          <a:prstGeom prst="rect">
            <a:avLst/>
          </a:prstGeom>
          <a:noFill/>
        </p:spPr>
        <p:txBody>
          <a:bodyPr wrap="square">
            <a:spAutoFit/>
          </a:bodyPr>
          <a:lstStyle/>
          <a:p>
            <a:pPr>
              <a:lnSpc>
                <a:spcPct val="114000"/>
              </a:lnSpc>
            </a:pPr>
            <a:r>
              <a:rPr lang="es-CL" sz="2800" b="1">
                <a:solidFill>
                  <a:schemeClr val="tx1"/>
                </a:solidFill>
                <a:latin typeface="Calibri" panose="020F0502020204030204" pitchFamily="34" charset="0"/>
                <a:ea typeface="Calibri" panose="020F0502020204030204" pitchFamily="34" charset="0"/>
                <a:cs typeface="Calibri" panose="020F0502020204030204" pitchFamily="34" charset="0"/>
              </a:rPr>
              <a:t>Pensamiento Estadístico</a:t>
            </a:r>
          </a:p>
        </p:txBody>
      </p:sp>
      <p:sp>
        <p:nvSpPr>
          <p:cNvPr id="3" name="CuadroTexto 2">
            <a:extLst>
              <a:ext uri="{FF2B5EF4-FFF2-40B4-BE49-F238E27FC236}">
                <a16:creationId xmlns:a16="http://schemas.microsoft.com/office/drawing/2014/main" id="{F10D19B8-EF61-389D-DC12-E29DED067A8F}"/>
              </a:ext>
            </a:extLst>
          </p:cNvPr>
          <p:cNvSpPr txBox="1"/>
          <p:nvPr/>
        </p:nvSpPr>
        <p:spPr>
          <a:xfrm>
            <a:off x="1600606" y="996926"/>
            <a:ext cx="5730949" cy="1653273"/>
          </a:xfrm>
          <a:prstGeom prst="rect">
            <a:avLst/>
          </a:prstGeom>
          <a:solidFill>
            <a:schemeClr val="accent2">
              <a:lumMod val="20000"/>
              <a:lumOff val="80000"/>
            </a:schemeClr>
          </a:solidFill>
        </p:spPr>
        <p:txBody>
          <a:bodyPr wrap="square">
            <a:spAutoFit/>
          </a:bodyPr>
          <a:lstStyle/>
          <a:p>
            <a:pPr algn="just">
              <a:lnSpc>
                <a:spcPct val="114000"/>
              </a:lnSpc>
            </a:pPr>
            <a:r>
              <a:rPr lang="es-CL" sz="1800">
                <a:latin typeface="Calibri" panose="020F0502020204030204" pitchFamily="34" charset="0"/>
                <a:ea typeface="Calibri" panose="020F0502020204030204" pitchFamily="34" charset="0"/>
                <a:cs typeface="Calibri" panose="020F0502020204030204" pitchFamily="34" charset="0"/>
              </a:rPr>
              <a:t>I</a:t>
            </a:r>
            <a:r>
              <a:rPr lang="es-CL" sz="1800">
                <a:effectLst/>
                <a:latin typeface="Calibri" panose="020F0502020204030204" pitchFamily="34" charset="0"/>
                <a:ea typeface="Calibri" panose="020F0502020204030204" pitchFamily="34" charset="0"/>
                <a:cs typeface="Calibri" panose="020F0502020204030204" pitchFamily="34" charset="0"/>
              </a:rPr>
              <a:t>nvolucra habilidades de pensamiento de orden superior –mayores al razonamiento estadístico–; </a:t>
            </a:r>
            <a:r>
              <a:rPr lang="es-CL" sz="1800" b="1">
                <a:solidFill>
                  <a:schemeClr val="accent5"/>
                </a:solidFill>
                <a:effectLst/>
                <a:latin typeface="Calibri" panose="020F0502020204030204" pitchFamily="34" charset="0"/>
                <a:ea typeface="Calibri" panose="020F0502020204030204" pitchFamily="34" charset="0"/>
                <a:cs typeface="Calibri" panose="020F0502020204030204" pitchFamily="34" charset="0"/>
              </a:rPr>
              <a:t>es la forma de pensar de profesionales estadísticos e incluye el conocer cómo y por qué usar un método particular, el medir, el diseñar o modelar estadísticamente.</a:t>
            </a:r>
            <a:endParaRPr lang="es-CL" sz="2400" b="1">
              <a:solidFill>
                <a:schemeClr val="accent5"/>
              </a:solidFill>
              <a:latin typeface="Calibri" panose="020F0502020204030204" pitchFamily="34" charset="0"/>
              <a:ea typeface="Calibri" panose="020F0502020204030204" pitchFamily="34" charset="0"/>
              <a:cs typeface="Calibri" panose="020F0502020204030204" pitchFamily="34" charset="0"/>
            </a:endParaRPr>
          </a:p>
        </p:txBody>
      </p:sp>
      <p:sp>
        <p:nvSpPr>
          <p:cNvPr id="4" name="CuadroTexto 3">
            <a:extLst>
              <a:ext uri="{FF2B5EF4-FFF2-40B4-BE49-F238E27FC236}">
                <a16:creationId xmlns:a16="http://schemas.microsoft.com/office/drawing/2014/main" id="{98BD7389-27A9-5CC6-6730-D755DB7F89FF}"/>
              </a:ext>
            </a:extLst>
          </p:cNvPr>
          <p:cNvSpPr txBox="1"/>
          <p:nvPr/>
        </p:nvSpPr>
        <p:spPr>
          <a:xfrm>
            <a:off x="416648" y="2790423"/>
            <a:ext cx="8288621" cy="2041328"/>
          </a:xfrm>
          <a:prstGeom prst="rect">
            <a:avLst/>
          </a:prstGeom>
          <a:noFill/>
        </p:spPr>
        <p:txBody>
          <a:bodyPr wrap="square">
            <a:spAutoFit/>
          </a:bodyPr>
          <a:lstStyle/>
          <a:p>
            <a:pPr marL="285750" indent="-285750" algn="just">
              <a:lnSpc>
                <a:spcPct val="114000"/>
              </a:lnSpc>
              <a:buFont typeface="Wingdings" panose="05000000000000000000" pitchFamily="2" charset="2"/>
              <a:buChar char="ü"/>
            </a:pPr>
            <a:r>
              <a:rPr lang="es-CL" sz="1600">
                <a:solidFill>
                  <a:schemeClr val="tx1"/>
                </a:solidFill>
                <a:effectLst/>
                <a:latin typeface="Calibri" panose="020F0502020204030204" pitchFamily="34" charset="0"/>
                <a:ea typeface="Calibri" panose="020F0502020204030204" pitchFamily="34" charset="0"/>
                <a:cs typeface="Calibri" panose="020F0502020204030204" pitchFamily="34" charset="0"/>
              </a:rPr>
              <a:t>reconocer y comprender el proceso de investigación completo (desde la pregunta planteada, la recopilación de datos, la elección de los análisis, los supuestos de las pruebas, etc.)</a:t>
            </a:r>
          </a:p>
          <a:p>
            <a:pPr marL="285750" indent="-285750" algn="just">
              <a:lnSpc>
                <a:spcPct val="114000"/>
              </a:lnSpc>
              <a:buFont typeface="Wingdings" panose="05000000000000000000" pitchFamily="2" charset="2"/>
              <a:buChar char="ü"/>
            </a:pPr>
            <a:r>
              <a:rPr lang="es-CL" sz="1600">
                <a:solidFill>
                  <a:schemeClr val="tx1"/>
                </a:solidFill>
                <a:effectLst/>
                <a:latin typeface="Calibri" panose="020F0502020204030204" pitchFamily="34" charset="0"/>
                <a:ea typeface="Calibri" panose="020F0502020204030204" pitchFamily="34" charset="0"/>
                <a:cs typeface="Calibri" panose="020F0502020204030204" pitchFamily="34" charset="0"/>
              </a:rPr>
              <a:t>comprensión de cómo los modelos se utilizan para simular fenómenos aleatorios, la comprensión de cómo lo datos se originan para estimar las probabilidades, reconociendo cómo, cuándo, y por qué las herramientas de inferencia existentes pueden utilizarse</a:t>
            </a:r>
            <a:r>
              <a:rPr lang="es-CL" sz="1600">
                <a:solidFill>
                  <a:schemeClr val="tx1"/>
                </a:solidFill>
                <a:latin typeface="Calibri" panose="020F0502020204030204" pitchFamily="34" charset="0"/>
                <a:ea typeface="Calibri" panose="020F0502020204030204" pitchFamily="34" charset="0"/>
                <a:cs typeface="Calibri" panose="020F0502020204030204" pitchFamily="34" charset="0"/>
              </a:rPr>
              <a:t>.</a:t>
            </a:r>
          </a:p>
          <a:p>
            <a:pPr marL="285750" indent="-285750" algn="just">
              <a:lnSpc>
                <a:spcPct val="114000"/>
              </a:lnSpc>
              <a:buFont typeface="Wingdings" panose="05000000000000000000" pitchFamily="2" charset="2"/>
              <a:buChar char="ü"/>
            </a:pPr>
            <a:r>
              <a:rPr lang="es-CL" sz="1600">
                <a:solidFill>
                  <a:schemeClr val="tx1"/>
                </a:solidFill>
                <a:effectLst/>
                <a:latin typeface="Calibri" panose="020F0502020204030204" pitchFamily="34" charset="0"/>
                <a:ea typeface="Calibri" panose="020F0502020204030204" pitchFamily="34" charset="0"/>
                <a:cs typeface="Calibri" panose="020F0502020204030204" pitchFamily="34" charset="0"/>
              </a:rPr>
              <a:t>ser capaz de comprender y utilizar el contexto de un problema para planificar y evaluar las investigaciones y sacar conclusiones (Chance, 2002). </a:t>
            </a:r>
            <a:endParaRPr lang="es-CL" sz="16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16786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3" name="CuadroTexto 2">
            <a:extLst>
              <a:ext uri="{FF2B5EF4-FFF2-40B4-BE49-F238E27FC236}">
                <a16:creationId xmlns:a16="http://schemas.microsoft.com/office/drawing/2014/main" id="{1BAB15F4-ECCC-C538-2CBA-2A68A5BE14E3}"/>
              </a:ext>
            </a:extLst>
          </p:cNvPr>
          <p:cNvSpPr txBox="1"/>
          <p:nvPr/>
        </p:nvSpPr>
        <p:spPr>
          <a:xfrm>
            <a:off x="733122" y="4531388"/>
            <a:ext cx="7635555" cy="369332"/>
          </a:xfrm>
          <a:prstGeom prst="rect">
            <a:avLst/>
          </a:prstGeom>
          <a:noFill/>
        </p:spPr>
        <p:txBody>
          <a:bodyPr wrap="square">
            <a:spAutoFit/>
          </a:bodyPr>
          <a:lstStyle/>
          <a:p>
            <a:pPr marL="450215" indent="-450215" algn="just"/>
            <a:r>
              <a:rPr lang="es-ES_tradnl" sz="900">
                <a:latin typeface="Calibri" panose="020F0502020204030204" pitchFamily="34" charset="0"/>
                <a:ea typeface="Calibri" panose="020F0502020204030204" pitchFamily="34" charset="0"/>
                <a:cs typeface="Calibri" panose="020F0502020204030204" pitchFamily="34" charset="0"/>
              </a:rPr>
              <a:t>Estrella, S. (2017). Enseñar estadística para alfabetizar estadísticamente y desarrollar el razonamiento estadístico. En A. Salcedo (Ed.), </a:t>
            </a:r>
            <a:r>
              <a:rPr lang="es-ES_tradnl" sz="900" i="1">
                <a:latin typeface="Calibri" panose="020F0502020204030204" pitchFamily="34" charset="0"/>
                <a:ea typeface="Calibri" panose="020F0502020204030204" pitchFamily="34" charset="0"/>
                <a:cs typeface="Calibri" panose="020F0502020204030204" pitchFamily="34" charset="0"/>
              </a:rPr>
              <a:t>Alternativas Pedagógicas para la Educación Matemática del Siglo XXI</a:t>
            </a:r>
            <a:r>
              <a:rPr lang="es-ES_tradnl" sz="900">
                <a:latin typeface="Calibri" panose="020F0502020204030204" pitchFamily="34" charset="0"/>
                <a:ea typeface="Calibri" panose="020F0502020204030204" pitchFamily="34" charset="0"/>
                <a:cs typeface="Calibri" panose="020F0502020204030204" pitchFamily="34" charset="0"/>
              </a:rPr>
              <a:t>. Centro de investigaciones educativas, Escuela de Educación, Caracas, Venezuela, p. 173-193.</a:t>
            </a:r>
            <a:endParaRPr lang="es-CL" sz="900">
              <a:latin typeface="Calibri" panose="020F0502020204030204" pitchFamily="34" charset="0"/>
              <a:ea typeface="Calibri" panose="020F0502020204030204" pitchFamily="34" charset="0"/>
              <a:cs typeface="Times New Roman" panose="02020603050405020304" pitchFamily="18" charset="0"/>
            </a:endParaRPr>
          </a:p>
        </p:txBody>
      </p:sp>
      <p:sp>
        <p:nvSpPr>
          <p:cNvPr id="4" name="CuadroTexto 3">
            <a:extLst>
              <a:ext uri="{FF2B5EF4-FFF2-40B4-BE49-F238E27FC236}">
                <a16:creationId xmlns:a16="http://schemas.microsoft.com/office/drawing/2014/main" id="{1CF49798-7F62-8C74-10CE-C7FB178C1B10}"/>
              </a:ext>
            </a:extLst>
          </p:cNvPr>
          <p:cNvSpPr txBox="1"/>
          <p:nvPr/>
        </p:nvSpPr>
        <p:spPr>
          <a:xfrm>
            <a:off x="414865" y="242780"/>
            <a:ext cx="6400801"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Pensamiento Estadístico</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Imagen 4">
            <a:extLst>
              <a:ext uri="{FF2B5EF4-FFF2-40B4-BE49-F238E27FC236}">
                <a16:creationId xmlns:a16="http://schemas.microsoft.com/office/drawing/2014/main" id="{7DC18DF0-9867-F20E-55F4-1F6A4DAE9A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3486" y="766000"/>
            <a:ext cx="6228686" cy="3765388"/>
          </a:xfrm>
          <a:prstGeom prst="rect">
            <a:avLst/>
          </a:prstGeom>
          <a:noFill/>
          <a:ln>
            <a:noFill/>
          </a:ln>
        </p:spPr>
      </p:pic>
    </p:spTree>
    <p:extLst>
      <p:ext uri="{BB962C8B-B14F-4D97-AF65-F5344CB8AC3E}">
        <p14:creationId xmlns:p14="http://schemas.microsoft.com/office/powerpoint/2010/main" val="1046141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35"/>
          <p:cNvSpPr txBox="1">
            <a:spLocks noGrp="1"/>
          </p:cNvSpPr>
          <p:nvPr>
            <p:ph type="title"/>
          </p:nvPr>
        </p:nvSpPr>
        <p:spPr>
          <a:xfrm>
            <a:off x="808485" y="758528"/>
            <a:ext cx="5343709" cy="1161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latin typeface="Calibri" panose="020F0502020204030204" pitchFamily="34" charset="0"/>
                <a:ea typeface="Calibri" panose="020F0502020204030204" pitchFamily="34" charset="0"/>
                <a:cs typeface="Calibri" panose="020F0502020204030204" pitchFamily="34" charset="0"/>
              </a:rPr>
              <a:t>Didáctica de la Estadística</a:t>
            </a:r>
            <a:endParaRPr sz="3600">
              <a:latin typeface="Calibri" panose="020F0502020204030204" pitchFamily="34" charset="0"/>
              <a:ea typeface="Calibri" panose="020F0502020204030204" pitchFamily="34" charset="0"/>
              <a:cs typeface="Calibri" panose="020F0502020204030204" pitchFamily="34" charset="0"/>
            </a:endParaRPr>
          </a:p>
        </p:txBody>
      </p:sp>
      <p:sp>
        <p:nvSpPr>
          <p:cNvPr id="292" name="Google Shape;292;p35"/>
          <p:cNvSpPr txBox="1">
            <a:spLocks noGrp="1"/>
          </p:cNvSpPr>
          <p:nvPr>
            <p:ph type="subTitle" idx="1"/>
          </p:nvPr>
        </p:nvSpPr>
        <p:spPr>
          <a:xfrm>
            <a:off x="878689" y="1949865"/>
            <a:ext cx="4154036" cy="19437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panose="020F0502020204030204" pitchFamily="34" charset="0"/>
                <a:ea typeface="Calibri" panose="020F0502020204030204" pitchFamily="34" charset="0"/>
                <a:cs typeface="Calibri" panose="020F0502020204030204" pitchFamily="34" charset="0"/>
              </a:rPr>
              <a:t>En esta sesión, reflexionaremos sobre oportunidades y desafíos para el desarrollo del razonamiento y el pensamiento estadístico</a:t>
            </a:r>
          </a:p>
        </p:txBody>
      </p:sp>
      <p:grpSp>
        <p:nvGrpSpPr>
          <p:cNvPr id="294" name="Google Shape;294;p35"/>
          <p:cNvGrpSpPr/>
          <p:nvPr/>
        </p:nvGrpSpPr>
        <p:grpSpPr>
          <a:xfrm>
            <a:off x="5275827" y="2264850"/>
            <a:ext cx="3567600" cy="2665157"/>
            <a:chOff x="5275827" y="2264850"/>
            <a:chExt cx="3567600" cy="2665157"/>
          </a:xfrm>
        </p:grpSpPr>
        <p:sp>
          <p:nvSpPr>
            <p:cNvPr id="295" name="Google Shape;295;p35"/>
            <p:cNvSpPr/>
            <p:nvPr/>
          </p:nvSpPr>
          <p:spPr>
            <a:xfrm>
              <a:off x="8018127" y="4747607"/>
              <a:ext cx="825300" cy="182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35"/>
            <p:cNvSpPr/>
            <p:nvPr/>
          </p:nvSpPr>
          <p:spPr>
            <a:xfrm>
              <a:off x="5275827" y="4747607"/>
              <a:ext cx="825300" cy="182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97" name="Google Shape;297;p35"/>
            <p:cNvGrpSpPr/>
            <p:nvPr/>
          </p:nvGrpSpPr>
          <p:grpSpPr>
            <a:xfrm>
              <a:off x="5492775" y="2264850"/>
              <a:ext cx="3146301" cy="2594150"/>
              <a:chOff x="5492775" y="2264850"/>
              <a:chExt cx="3146301" cy="2594150"/>
            </a:xfrm>
          </p:grpSpPr>
          <p:sp>
            <p:nvSpPr>
              <p:cNvPr id="298" name="Google Shape;298;p35"/>
              <p:cNvSpPr/>
              <p:nvPr/>
            </p:nvSpPr>
            <p:spPr>
              <a:xfrm>
                <a:off x="7353675" y="3969584"/>
                <a:ext cx="221891" cy="219862"/>
              </a:xfrm>
              <a:custGeom>
                <a:avLst/>
                <a:gdLst/>
                <a:ahLst/>
                <a:cxnLst/>
                <a:rect l="l" t="t" r="r" b="b"/>
                <a:pathLst>
                  <a:path w="2734" h="2709" extrusionOk="0">
                    <a:moveTo>
                      <a:pt x="0" y="0"/>
                    </a:moveTo>
                    <a:lnTo>
                      <a:pt x="0" y="2708"/>
                    </a:lnTo>
                    <a:lnTo>
                      <a:pt x="2733" y="2708"/>
                    </a:lnTo>
                    <a:lnTo>
                      <a:pt x="2733"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35"/>
              <p:cNvSpPr/>
              <p:nvPr/>
            </p:nvSpPr>
            <p:spPr>
              <a:xfrm>
                <a:off x="8054079" y="3501299"/>
                <a:ext cx="299967" cy="301996"/>
              </a:xfrm>
              <a:custGeom>
                <a:avLst/>
                <a:gdLst/>
                <a:ahLst/>
                <a:cxnLst/>
                <a:rect l="l" t="t" r="r" b="b"/>
                <a:pathLst>
                  <a:path w="3696" h="3721" extrusionOk="0">
                    <a:moveTo>
                      <a:pt x="1341" y="0"/>
                    </a:moveTo>
                    <a:lnTo>
                      <a:pt x="0" y="2354"/>
                    </a:lnTo>
                    <a:lnTo>
                      <a:pt x="2354" y="3720"/>
                    </a:lnTo>
                    <a:lnTo>
                      <a:pt x="3695" y="1367"/>
                    </a:lnTo>
                    <a:lnTo>
                      <a:pt x="1341"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35"/>
              <p:cNvSpPr/>
              <p:nvPr/>
            </p:nvSpPr>
            <p:spPr>
              <a:xfrm>
                <a:off x="8049940" y="2650921"/>
                <a:ext cx="301996" cy="299967"/>
              </a:xfrm>
              <a:custGeom>
                <a:avLst/>
                <a:gdLst/>
                <a:ahLst/>
                <a:cxnLst/>
                <a:rect l="l" t="t" r="r" b="b"/>
                <a:pathLst>
                  <a:path w="3721" h="3696" extrusionOk="0">
                    <a:moveTo>
                      <a:pt x="2354" y="1"/>
                    </a:moveTo>
                    <a:lnTo>
                      <a:pt x="1" y="1342"/>
                    </a:lnTo>
                    <a:lnTo>
                      <a:pt x="1367" y="3696"/>
                    </a:lnTo>
                    <a:lnTo>
                      <a:pt x="3721" y="2354"/>
                    </a:lnTo>
                    <a:lnTo>
                      <a:pt x="2354"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35"/>
              <p:cNvSpPr/>
              <p:nvPr/>
            </p:nvSpPr>
            <p:spPr>
              <a:xfrm>
                <a:off x="7353675" y="2264850"/>
                <a:ext cx="219862" cy="221891"/>
              </a:xfrm>
              <a:custGeom>
                <a:avLst/>
                <a:gdLst/>
                <a:ahLst/>
                <a:cxnLst/>
                <a:rect l="l" t="t" r="r" b="b"/>
                <a:pathLst>
                  <a:path w="2709" h="2734" extrusionOk="0">
                    <a:moveTo>
                      <a:pt x="0" y="0"/>
                    </a:moveTo>
                    <a:lnTo>
                      <a:pt x="0" y="2733"/>
                    </a:lnTo>
                    <a:lnTo>
                      <a:pt x="2708" y="2733"/>
                    </a:lnTo>
                    <a:lnTo>
                      <a:pt x="2708"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35"/>
              <p:cNvSpPr/>
              <p:nvPr/>
            </p:nvSpPr>
            <p:spPr>
              <a:xfrm>
                <a:off x="6577225" y="2648892"/>
                <a:ext cx="302078" cy="301996"/>
              </a:xfrm>
              <a:custGeom>
                <a:avLst/>
                <a:gdLst/>
                <a:ahLst/>
                <a:cxnLst/>
                <a:rect l="l" t="t" r="r" b="b"/>
                <a:pathLst>
                  <a:path w="3722" h="3721" extrusionOk="0">
                    <a:moveTo>
                      <a:pt x="1367" y="1"/>
                    </a:moveTo>
                    <a:lnTo>
                      <a:pt x="1" y="2354"/>
                    </a:lnTo>
                    <a:lnTo>
                      <a:pt x="2354" y="3721"/>
                    </a:lnTo>
                    <a:lnTo>
                      <a:pt x="3721" y="1367"/>
                    </a:lnTo>
                    <a:lnTo>
                      <a:pt x="1367"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35"/>
              <p:cNvSpPr/>
              <p:nvPr/>
            </p:nvSpPr>
            <p:spPr>
              <a:xfrm>
                <a:off x="6573167" y="3503328"/>
                <a:ext cx="301996" cy="299967"/>
              </a:xfrm>
              <a:custGeom>
                <a:avLst/>
                <a:gdLst/>
                <a:ahLst/>
                <a:cxnLst/>
                <a:rect l="l" t="t" r="r" b="b"/>
                <a:pathLst>
                  <a:path w="3721" h="3696" extrusionOk="0">
                    <a:moveTo>
                      <a:pt x="2354" y="1"/>
                    </a:moveTo>
                    <a:lnTo>
                      <a:pt x="0" y="1342"/>
                    </a:lnTo>
                    <a:lnTo>
                      <a:pt x="1367" y="3695"/>
                    </a:lnTo>
                    <a:lnTo>
                      <a:pt x="3720" y="2354"/>
                    </a:lnTo>
                    <a:lnTo>
                      <a:pt x="2354"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35"/>
              <p:cNvSpPr/>
              <p:nvPr/>
            </p:nvSpPr>
            <p:spPr>
              <a:xfrm>
                <a:off x="6653271" y="2416779"/>
                <a:ext cx="1622713" cy="1622713"/>
              </a:xfrm>
              <a:custGeom>
                <a:avLst/>
                <a:gdLst/>
                <a:ahLst/>
                <a:cxnLst/>
                <a:rect l="l" t="t" r="r" b="b"/>
                <a:pathLst>
                  <a:path w="19994" h="19994" extrusionOk="0">
                    <a:moveTo>
                      <a:pt x="9997" y="1"/>
                    </a:moveTo>
                    <a:cubicBezTo>
                      <a:pt x="4454" y="1"/>
                      <a:pt x="0" y="4455"/>
                      <a:pt x="0" y="9997"/>
                    </a:cubicBezTo>
                    <a:cubicBezTo>
                      <a:pt x="0" y="15540"/>
                      <a:pt x="4454" y="19994"/>
                      <a:pt x="9997" y="19994"/>
                    </a:cubicBezTo>
                    <a:cubicBezTo>
                      <a:pt x="15539" y="19994"/>
                      <a:pt x="19993" y="15540"/>
                      <a:pt x="19993" y="9997"/>
                    </a:cubicBezTo>
                    <a:cubicBezTo>
                      <a:pt x="19993" y="4455"/>
                      <a:pt x="15539" y="1"/>
                      <a:pt x="9997"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35"/>
              <p:cNvSpPr/>
              <p:nvPr/>
            </p:nvSpPr>
            <p:spPr>
              <a:xfrm>
                <a:off x="6086374" y="4185222"/>
                <a:ext cx="135618" cy="137729"/>
              </a:xfrm>
              <a:custGeom>
                <a:avLst/>
                <a:gdLst/>
                <a:ahLst/>
                <a:cxnLst/>
                <a:rect l="l" t="t" r="r" b="b"/>
                <a:pathLst>
                  <a:path w="1671" h="1697" extrusionOk="0">
                    <a:moveTo>
                      <a:pt x="1544" y="1"/>
                    </a:moveTo>
                    <a:lnTo>
                      <a:pt x="0" y="153"/>
                    </a:lnTo>
                    <a:lnTo>
                      <a:pt x="127" y="1696"/>
                    </a:lnTo>
                    <a:lnTo>
                      <a:pt x="1671" y="1544"/>
                    </a:lnTo>
                    <a:lnTo>
                      <a:pt x="154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35"/>
              <p:cNvSpPr/>
              <p:nvPr/>
            </p:nvSpPr>
            <p:spPr>
              <a:xfrm>
                <a:off x="6470419" y="3893619"/>
                <a:ext cx="166459" cy="166378"/>
              </a:xfrm>
              <a:custGeom>
                <a:avLst/>
                <a:gdLst/>
                <a:ahLst/>
                <a:cxnLst/>
                <a:rect l="l" t="t" r="r" b="b"/>
                <a:pathLst>
                  <a:path w="2051" h="2050" extrusionOk="0">
                    <a:moveTo>
                      <a:pt x="634" y="0"/>
                    </a:moveTo>
                    <a:lnTo>
                      <a:pt x="1" y="1417"/>
                    </a:lnTo>
                    <a:lnTo>
                      <a:pt x="1393" y="2050"/>
                    </a:lnTo>
                    <a:lnTo>
                      <a:pt x="2051" y="658"/>
                    </a:lnTo>
                    <a:lnTo>
                      <a:pt x="63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35"/>
              <p:cNvSpPr/>
              <p:nvPr/>
            </p:nvSpPr>
            <p:spPr>
              <a:xfrm>
                <a:off x="6423184" y="3408860"/>
                <a:ext cx="174656" cy="174656"/>
              </a:xfrm>
              <a:custGeom>
                <a:avLst/>
                <a:gdLst/>
                <a:ahLst/>
                <a:cxnLst/>
                <a:rect l="l" t="t" r="r" b="b"/>
                <a:pathLst>
                  <a:path w="2152" h="2152" extrusionOk="0">
                    <a:moveTo>
                      <a:pt x="1266" y="0"/>
                    </a:moveTo>
                    <a:lnTo>
                      <a:pt x="1" y="886"/>
                    </a:lnTo>
                    <a:lnTo>
                      <a:pt x="887" y="2152"/>
                    </a:lnTo>
                    <a:lnTo>
                      <a:pt x="2152" y="1266"/>
                    </a:lnTo>
                    <a:lnTo>
                      <a:pt x="126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35"/>
              <p:cNvSpPr/>
              <p:nvPr/>
            </p:nvSpPr>
            <p:spPr>
              <a:xfrm>
                <a:off x="6004159" y="3221952"/>
                <a:ext cx="137729" cy="137647"/>
              </a:xfrm>
              <a:custGeom>
                <a:avLst/>
                <a:gdLst/>
                <a:ahLst/>
                <a:cxnLst/>
                <a:rect l="l" t="t" r="r" b="b"/>
                <a:pathLst>
                  <a:path w="1697" h="1696" extrusionOk="0">
                    <a:moveTo>
                      <a:pt x="1545" y="0"/>
                    </a:moveTo>
                    <a:lnTo>
                      <a:pt x="1" y="152"/>
                    </a:lnTo>
                    <a:lnTo>
                      <a:pt x="153" y="1696"/>
                    </a:lnTo>
                    <a:lnTo>
                      <a:pt x="1697" y="1544"/>
                    </a:lnTo>
                    <a:lnTo>
                      <a:pt x="154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35"/>
              <p:cNvSpPr/>
              <p:nvPr/>
            </p:nvSpPr>
            <p:spPr>
              <a:xfrm>
                <a:off x="5593412" y="3486934"/>
                <a:ext cx="168488" cy="166378"/>
              </a:xfrm>
              <a:custGeom>
                <a:avLst/>
                <a:gdLst/>
                <a:ahLst/>
                <a:cxnLst/>
                <a:rect l="l" t="t" r="r" b="b"/>
                <a:pathLst>
                  <a:path w="2076" h="2050" extrusionOk="0">
                    <a:moveTo>
                      <a:pt x="658" y="0"/>
                    </a:moveTo>
                    <a:lnTo>
                      <a:pt x="0" y="1392"/>
                    </a:lnTo>
                    <a:lnTo>
                      <a:pt x="1418" y="2050"/>
                    </a:lnTo>
                    <a:lnTo>
                      <a:pt x="2076" y="658"/>
                    </a:lnTo>
                    <a:lnTo>
                      <a:pt x="65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35"/>
              <p:cNvSpPr/>
              <p:nvPr/>
            </p:nvSpPr>
            <p:spPr>
              <a:xfrm>
                <a:off x="5632450" y="3963416"/>
                <a:ext cx="174656" cy="174656"/>
              </a:xfrm>
              <a:custGeom>
                <a:avLst/>
                <a:gdLst/>
                <a:ahLst/>
                <a:cxnLst/>
                <a:rect l="l" t="t" r="r" b="b"/>
                <a:pathLst>
                  <a:path w="2152" h="2152" extrusionOk="0">
                    <a:moveTo>
                      <a:pt x="1266" y="0"/>
                    </a:moveTo>
                    <a:lnTo>
                      <a:pt x="0" y="886"/>
                    </a:lnTo>
                    <a:lnTo>
                      <a:pt x="886" y="2152"/>
                    </a:lnTo>
                    <a:lnTo>
                      <a:pt x="2151" y="1266"/>
                    </a:lnTo>
                    <a:lnTo>
                      <a:pt x="126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35"/>
              <p:cNvSpPr/>
              <p:nvPr/>
            </p:nvSpPr>
            <p:spPr>
              <a:xfrm>
                <a:off x="5650954" y="3330948"/>
                <a:ext cx="928470" cy="885050"/>
              </a:xfrm>
              <a:custGeom>
                <a:avLst/>
                <a:gdLst/>
                <a:ahLst/>
                <a:cxnLst/>
                <a:rect l="l" t="t" r="r" b="b"/>
                <a:pathLst>
                  <a:path w="11440" h="10905" extrusionOk="0">
                    <a:moveTo>
                      <a:pt x="5748" y="0"/>
                    </a:moveTo>
                    <a:cubicBezTo>
                      <a:pt x="5579" y="0"/>
                      <a:pt x="5410" y="8"/>
                      <a:pt x="5239" y="24"/>
                    </a:cubicBezTo>
                    <a:cubicBezTo>
                      <a:pt x="2227" y="302"/>
                      <a:pt x="0" y="2934"/>
                      <a:pt x="304" y="5946"/>
                    </a:cubicBezTo>
                    <a:cubicBezTo>
                      <a:pt x="566" y="8785"/>
                      <a:pt x="2921" y="10905"/>
                      <a:pt x="5692" y="10905"/>
                    </a:cubicBezTo>
                    <a:cubicBezTo>
                      <a:pt x="5860" y="10905"/>
                      <a:pt x="6030" y="10897"/>
                      <a:pt x="6200" y="10881"/>
                    </a:cubicBezTo>
                    <a:cubicBezTo>
                      <a:pt x="9212" y="10577"/>
                      <a:pt x="11439" y="7971"/>
                      <a:pt x="11135" y="4959"/>
                    </a:cubicBezTo>
                    <a:cubicBezTo>
                      <a:pt x="10873" y="2120"/>
                      <a:pt x="8519" y="0"/>
                      <a:pt x="574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35"/>
              <p:cNvSpPr/>
              <p:nvPr/>
            </p:nvSpPr>
            <p:spPr>
              <a:xfrm>
                <a:off x="6197237" y="3100782"/>
                <a:ext cx="96662" cy="96580"/>
              </a:xfrm>
              <a:custGeom>
                <a:avLst/>
                <a:gdLst/>
                <a:ahLst/>
                <a:cxnLst/>
                <a:rect l="l" t="t" r="r" b="b"/>
                <a:pathLst>
                  <a:path w="1191" h="1190" extrusionOk="0">
                    <a:moveTo>
                      <a:pt x="1064" y="0"/>
                    </a:moveTo>
                    <a:lnTo>
                      <a:pt x="1" y="127"/>
                    </a:lnTo>
                    <a:lnTo>
                      <a:pt x="127" y="1190"/>
                    </a:lnTo>
                    <a:lnTo>
                      <a:pt x="1190" y="1063"/>
                    </a:lnTo>
                    <a:lnTo>
                      <a:pt x="1064"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35"/>
              <p:cNvSpPr/>
              <p:nvPr/>
            </p:nvSpPr>
            <p:spPr>
              <a:xfrm>
                <a:off x="6456054" y="2893341"/>
                <a:ext cx="113056" cy="115085"/>
              </a:xfrm>
              <a:custGeom>
                <a:avLst/>
                <a:gdLst/>
                <a:ahLst/>
                <a:cxnLst/>
                <a:rect l="l" t="t" r="r" b="b"/>
                <a:pathLst>
                  <a:path w="1393" h="1418" extrusionOk="0">
                    <a:moveTo>
                      <a:pt x="406" y="0"/>
                    </a:moveTo>
                    <a:lnTo>
                      <a:pt x="1" y="987"/>
                    </a:lnTo>
                    <a:lnTo>
                      <a:pt x="988" y="1417"/>
                    </a:lnTo>
                    <a:lnTo>
                      <a:pt x="1393" y="430"/>
                    </a:lnTo>
                    <a:lnTo>
                      <a:pt x="40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35"/>
              <p:cNvSpPr/>
              <p:nvPr/>
            </p:nvSpPr>
            <p:spPr>
              <a:xfrm>
                <a:off x="6412958" y="2560591"/>
                <a:ext cx="123282" cy="121253"/>
              </a:xfrm>
              <a:custGeom>
                <a:avLst/>
                <a:gdLst/>
                <a:ahLst/>
                <a:cxnLst/>
                <a:rect l="l" t="t" r="r" b="b"/>
                <a:pathLst>
                  <a:path w="1519" h="1494" extrusionOk="0">
                    <a:moveTo>
                      <a:pt x="861" y="0"/>
                    </a:moveTo>
                    <a:lnTo>
                      <a:pt x="0" y="633"/>
                    </a:lnTo>
                    <a:lnTo>
                      <a:pt x="658" y="1493"/>
                    </a:lnTo>
                    <a:lnTo>
                      <a:pt x="1519" y="861"/>
                    </a:lnTo>
                    <a:lnTo>
                      <a:pt x="86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35"/>
              <p:cNvSpPr/>
              <p:nvPr/>
            </p:nvSpPr>
            <p:spPr>
              <a:xfrm>
                <a:off x="6119243" y="2441451"/>
                <a:ext cx="98609" cy="96580"/>
              </a:xfrm>
              <a:custGeom>
                <a:avLst/>
                <a:gdLst/>
                <a:ahLst/>
                <a:cxnLst/>
                <a:rect l="l" t="t" r="r" b="b"/>
                <a:pathLst>
                  <a:path w="1215" h="1190" extrusionOk="0">
                    <a:moveTo>
                      <a:pt x="1088" y="0"/>
                    </a:moveTo>
                    <a:lnTo>
                      <a:pt x="0" y="127"/>
                    </a:lnTo>
                    <a:lnTo>
                      <a:pt x="127" y="1190"/>
                    </a:lnTo>
                    <a:lnTo>
                      <a:pt x="1215" y="1063"/>
                    </a:lnTo>
                    <a:lnTo>
                      <a:pt x="108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35"/>
              <p:cNvSpPr/>
              <p:nvPr/>
            </p:nvSpPr>
            <p:spPr>
              <a:xfrm>
                <a:off x="5843951" y="2628359"/>
                <a:ext cx="115166" cy="115085"/>
              </a:xfrm>
              <a:custGeom>
                <a:avLst/>
                <a:gdLst/>
                <a:ahLst/>
                <a:cxnLst/>
                <a:rect l="l" t="t" r="r" b="b"/>
                <a:pathLst>
                  <a:path w="1419" h="1418" extrusionOk="0">
                    <a:moveTo>
                      <a:pt x="431" y="0"/>
                    </a:moveTo>
                    <a:lnTo>
                      <a:pt x="1" y="1013"/>
                    </a:lnTo>
                    <a:lnTo>
                      <a:pt x="988" y="1418"/>
                    </a:lnTo>
                    <a:lnTo>
                      <a:pt x="1418" y="431"/>
                    </a:lnTo>
                    <a:lnTo>
                      <a:pt x="431"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35"/>
              <p:cNvSpPr/>
              <p:nvPr/>
            </p:nvSpPr>
            <p:spPr>
              <a:xfrm>
                <a:off x="5878931" y="2956969"/>
                <a:ext cx="123282" cy="121253"/>
              </a:xfrm>
              <a:custGeom>
                <a:avLst/>
                <a:gdLst/>
                <a:ahLst/>
                <a:cxnLst/>
                <a:rect l="l" t="t" r="r" b="b"/>
                <a:pathLst>
                  <a:path w="1519" h="1494" extrusionOk="0">
                    <a:moveTo>
                      <a:pt x="861" y="1"/>
                    </a:moveTo>
                    <a:lnTo>
                      <a:pt x="0" y="633"/>
                    </a:lnTo>
                    <a:lnTo>
                      <a:pt x="658" y="1494"/>
                    </a:lnTo>
                    <a:lnTo>
                      <a:pt x="1519" y="861"/>
                    </a:lnTo>
                    <a:lnTo>
                      <a:pt x="8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35"/>
              <p:cNvSpPr/>
              <p:nvPr/>
            </p:nvSpPr>
            <p:spPr>
              <a:xfrm>
                <a:off x="5856287" y="2486494"/>
                <a:ext cx="704631" cy="665837"/>
              </a:xfrm>
              <a:custGeom>
                <a:avLst/>
                <a:gdLst/>
                <a:ahLst/>
                <a:cxnLst/>
                <a:rect l="l" t="t" r="r" b="b"/>
                <a:pathLst>
                  <a:path w="8682" h="8204" extrusionOk="0">
                    <a:moveTo>
                      <a:pt x="4349" y="1"/>
                    </a:moveTo>
                    <a:cubicBezTo>
                      <a:pt x="4192" y="1"/>
                      <a:pt x="4033" y="10"/>
                      <a:pt x="3873" y="28"/>
                    </a:cubicBezTo>
                    <a:cubicBezTo>
                      <a:pt x="1595" y="281"/>
                      <a:pt x="1" y="2331"/>
                      <a:pt x="254" y="4583"/>
                    </a:cubicBezTo>
                    <a:cubicBezTo>
                      <a:pt x="489" y="6699"/>
                      <a:pt x="2297" y="8203"/>
                      <a:pt x="4338" y="8203"/>
                    </a:cubicBezTo>
                    <a:cubicBezTo>
                      <a:pt x="4494" y="8203"/>
                      <a:pt x="4651" y="8195"/>
                      <a:pt x="4809" y="8177"/>
                    </a:cubicBezTo>
                    <a:cubicBezTo>
                      <a:pt x="7087" y="7924"/>
                      <a:pt x="8681" y="5874"/>
                      <a:pt x="8428" y="3621"/>
                    </a:cubicBezTo>
                    <a:cubicBezTo>
                      <a:pt x="8193" y="1505"/>
                      <a:pt x="6407" y="1"/>
                      <a:pt x="434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35"/>
              <p:cNvSpPr/>
              <p:nvPr/>
            </p:nvSpPr>
            <p:spPr>
              <a:xfrm>
                <a:off x="6076066" y="3733413"/>
                <a:ext cx="76128" cy="78076"/>
              </a:xfrm>
              <a:custGeom>
                <a:avLst/>
                <a:gdLst/>
                <a:ahLst/>
                <a:cxnLst/>
                <a:rect l="l" t="t" r="r" b="b"/>
                <a:pathLst>
                  <a:path w="938" h="962" extrusionOk="0">
                    <a:moveTo>
                      <a:pt x="456" y="0"/>
                    </a:moveTo>
                    <a:cubicBezTo>
                      <a:pt x="203" y="0"/>
                      <a:pt x="1" y="228"/>
                      <a:pt x="1" y="481"/>
                    </a:cubicBezTo>
                    <a:cubicBezTo>
                      <a:pt x="1" y="734"/>
                      <a:pt x="203" y="962"/>
                      <a:pt x="456" y="962"/>
                    </a:cubicBezTo>
                    <a:cubicBezTo>
                      <a:pt x="709" y="962"/>
                      <a:pt x="937" y="734"/>
                      <a:pt x="937" y="481"/>
                    </a:cubicBezTo>
                    <a:cubicBezTo>
                      <a:pt x="937" y="228"/>
                      <a:pt x="709" y="0"/>
                      <a:pt x="456" y="0"/>
                    </a:cubicBezTo>
                    <a:close/>
                  </a:path>
                </a:pathLst>
              </a:custGeom>
              <a:solidFill>
                <a:srgbClr val="FF5C9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35"/>
              <p:cNvSpPr/>
              <p:nvPr/>
            </p:nvSpPr>
            <p:spPr>
              <a:xfrm>
                <a:off x="6110965" y="4417335"/>
                <a:ext cx="193161" cy="433476"/>
              </a:xfrm>
              <a:custGeom>
                <a:avLst/>
                <a:gdLst/>
                <a:ahLst/>
                <a:cxnLst/>
                <a:rect l="l" t="t" r="r" b="b"/>
                <a:pathLst>
                  <a:path w="2380" h="5341" extrusionOk="0">
                    <a:moveTo>
                      <a:pt x="1" y="0"/>
                    </a:moveTo>
                    <a:lnTo>
                      <a:pt x="1" y="5340"/>
                    </a:lnTo>
                    <a:lnTo>
                      <a:pt x="2380" y="5340"/>
                    </a:lnTo>
                    <a:lnTo>
                      <a:pt x="2380"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35"/>
              <p:cNvSpPr/>
              <p:nvPr/>
            </p:nvSpPr>
            <p:spPr>
              <a:xfrm>
                <a:off x="6347219" y="4226288"/>
                <a:ext cx="193161" cy="624526"/>
              </a:xfrm>
              <a:custGeom>
                <a:avLst/>
                <a:gdLst/>
                <a:ahLst/>
                <a:cxnLst/>
                <a:rect l="l" t="t" r="r" b="b"/>
                <a:pathLst>
                  <a:path w="2380" h="7695" extrusionOk="0">
                    <a:moveTo>
                      <a:pt x="0" y="1"/>
                    </a:moveTo>
                    <a:lnTo>
                      <a:pt x="0" y="7694"/>
                    </a:lnTo>
                    <a:lnTo>
                      <a:pt x="2379" y="7694"/>
                    </a:lnTo>
                    <a:lnTo>
                      <a:pt x="2379"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35"/>
              <p:cNvSpPr/>
              <p:nvPr/>
            </p:nvSpPr>
            <p:spPr>
              <a:xfrm>
                <a:off x="6585503" y="4084585"/>
                <a:ext cx="193080" cy="766232"/>
              </a:xfrm>
              <a:custGeom>
                <a:avLst/>
                <a:gdLst/>
                <a:ahLst/>
                <a:cxnLst/>
                <a:rect l="l" t="t" r="r" b="b"/>
                <a:pathLst>
                  <a:path w="2379" h="9441" extrusionOk="0">
                    <a:moveTo>
                      <a:pt x="0" y="1"/>
                    </a:moveTo>
                    <a:lnTo>
                      <a:pt x="0" y="9440"/>
                    </a:lnTo>
                    <a:lnTo>
                      <a:pt x="2379" y="9440"/>
                    </a:lnTo>
                    <a:lnTo>
                      <a:pt x="237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35"/>
              <p:cNvSpPr/>
              <p:nvPr/>
            </p:nvSpPr>
            <p:spPr>
              <a:xfrm>
                <a:off x="6825815" y="3951080"/>
                <a:ext cx="191051" cy="899740"/>
              </a:xfrm>
              <a:custGeom>
                <a:avLst/>
                <a:gdLst/>
                <a:ahLst/>
                <a:cxnLst/>
                <a:rect l="l" t="t" r="r" b="b"/>
                <a:pathLst>
                  <a:path w="2354" h="11086" extrusionOk="0">
                    <a:moveTo>
                      <a:pt x="0" y="1"/>
                    </a:moveTo>
                    <a:lnTo>
                      <a:pt x="0" y="11085"/>
                    </a:lnTo>
                    <a:lnTo>
                      <a:pt x="2354" y="11085"/>
                    </a:lnTo>
                    <a:lnTo>
                      <a:pt x="2354"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35"/>
              <p:cNvSpPr/>
              <p:nvPr/>
            </p:nvSpPr>
            <p:spPr>
              <a:xfrm>
                <a:off x="7064018" y="4082556"/>
                <a:ext cx="193161" cy="766232"/>
              </a:xfrm>
              <a:custGeom>
                <a:avLst/>
                <a:gdLst/>
                <a:ahLst/>
                <a:cxnLst/>
                <a:rect l="l" t="t" r="r" b="b"/>
                <a:pathLst>
                  <a:path w="2380" h="9441" extrusionOk="0">
                    <a:moveTo>
                      <a:pt x="1" y="0"/>
                    </a:moveTo>
                    <a:lnTo>
                      <a:pt x="1" y="9440"/>
                    </a:lnTo>
                    <a:lnTo>
                      <a:pt x="2380" y="9440"/>
                    </a:lnTo>
                    <a:lnTo>
                      <a:pt x="2380"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35"/>
              <p:cNvSpPr/>
              <p:nvPr/>
            </p:nvSpPr>
            <p:spPr>
              <a:xfrm>
                <a:off x="7302301" y="4271493"/>
                <a:ext cx="193161" cy="575181"/>
              </a:xfrm>
              <a:custGeom>
                <a:avLst/>
                <a:gdLst/>
                <a:ahLst/>
                <a:cxnLst/>
                <a:rect l="l" t="t" r="r" b="b"/>
                <a:pathLst>
                  <a:path w="2380" h="7087" extrusionOk="0">
                    <a:moveTo>
                      <a:pt x="0" y="1"/>
                    </a:moveTo>
                    <a:lnTo>
                      <a:pt x="0" y="7087"/>
                    </a:lnTo>
                    <a:lnTo>
                      <a:pt x="2379" y="7087"/>
                    </a:lnTo>
                    <a:lnTo>
                      <a:pt x="2379"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35"/>
              <p:cNvSpPr/>
              <p:nvPr/>
            </p:nvSpPr>
            <p:spPr>
              <a:xfrm>
                <a:off x="7538475" y="4248931"/>
                <a:ext cx="193161" cy="599854"/>
              </a:xfrm>
              <a:custGeom>
                <a:avLst/>
                <a:gdLst/>
                <a:ahLst/>
                <a:cxnLst/>
                <a:rect l="l" t="t" r="r" b="b"/>
                <a:pathLst>
                  <a:path w="2380" h="7391" extrusionOk="0">
                    <a:moveTo>
                      <a:pt x="1" y="0"/>
                    </a:moveTo>
                    <a:lnTo>
                      <a:pt x="1" y="7390"/>
                    </a:lnTo>
                    <a:lnTo>
                      <a:pt x="2380" y="7390"/>
                    </a:lnTo>
                    <a:lnTo>
                      <a:pt x="2380"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35"/>
              <p:cNvSpPr/>
              <p:nvPr/>
            </p:nvSpPr>
            <p:spPr>
              <a:xfrm>
                <a:off x="7776758" y="3996285"/>
                <a:ext cx="193161" cy="852505"/>
              </a:xfrm>
              <a:custGeom>
                <a:avLst/>
                <a:gdLst/>
                <a:ahLst/>
                <a:cxnLst/>
                <a:rect l="l" t="t" r="r" b="b"/>
                <a:pathLst>
                  <a:path w="2380" h="10504" extrusionOk="0">
                    <a:moveTo>
                      <a:pt x="1" y="0"/>
                    </a:moveTo>
                    <a:lnTo>
                      <a:pt x="1" y="10503"/>
                    </a:lnTo>
                    <a:lnTo>
                      <a:pt x="2380" y="10503"/>
                    </a:lnTo>
                    <a:lnTo>
                      <a:pt x="238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35"/>
              <p:cNvSpPr/>
              <p:nvPr/>
            </p:nvSpPr>
            <p:spPr>
              <a:xfrm>
                <a:off x="7127728" y="2930268"/>
                <a:ext cx="673790" cy="601883"/>
              </a:xfrm>
              <a:custGeom>
                <a:avLst/>
                <a:gdLst/>
                <a:ahLst/>
                <a:cxnLst/>
                <a:rect l="l" t="t" r="r" b="b"/>
                <a:pathLst>
                  <a:path w="8302" h="7416" extrusionOk="0">
                    <a:moveTo>
                      <a:pt x="4145" y="1"/>
                    </a:moveTo>
                    <a:cubicBezTo>
                      <a:pt x="3321" y="1"/>
                      <a:pt x="2490" y="275"/>
                      <a:pt x="1797" y="836"/>
                    </a:cubicBezTo>
                    <a:cubicBezTo>
                      <a:pt x="228" y="2127"/>
                      <a:pt x="0" y="4480"/>
                      <a:pt x="1291" y="6049"/>
                    </a:cubicBezTo>
                    <a:cubicBezTo>
                      <a:pt x="2021" y="6951"/>
                      <a:pt x="3083" y="7416"/>
                      <a:pt x="4156" y="7416"/>
                    </a:cubicBezTo>
                    <a:cubicBezTo>
                      <a:pt x="4981" y="7416"/>
                      <a:pt x="5812" y="7141"/>
                      <a:pt x="6504" y="6581"/>
                    </a:cubicBezTo>
                    <a:cubicBezTo>
                      <a:pt x="8073" y="5265"/>
                      <a:pt x="8301" y="2936"/>
                      <a:pt x="7011" y="1367"/>
                    </a:cubicBezTo>
                    <a:cubicBezTo>
                      <a:pt x="6281" y="466"/>
                      <a:pt x="5219" y="1"/>
                      <a:pt x="4145"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35"/>
              <p:cNvSpPr/>
              <p:nvPr/>
            </p:nvSpPr>
            <p:spPr>
              <a:xfrm>
                <a:off x="5959035" y="3622063"/>
                <a:ext cx="312223" cy="296964"/>
              </a:xfrm>
              <a:custGeom>
                <a:avLst/>
                <a:gdLst/>
                <a:ahLst/>
                <a:cxnLst/>
                <a:rect l="l" t="t" r="r" b="b"/>
                <a:pathLst>
                  <a:path w="3847" h="3659" extrusionOk="0">
                    <a:moveTo>
                      <a:pt x="1886" y="0"/>
                    </a:moveTo>
                    <a:cubicBezTo>
                      <a:pt x="1840" y="0"/>
                      <a:pt x="1793" y="2"/>
                      <a:pt x="1746" y="5"/>
                    </a:cubicBezTo>
                    <a:cubicBezTo>
                      <a:pt x="759" y="107"/>
                      <a:pt x="0" y="992"/>
                      <a:pt x="101" y="2005"/>
                    </a:cubicBezTo>
                    <a:cubicBezTo>
                      <a:pt x="197" y="2932"/>
                      <a:pt x="985" y="3659"/>
                      <a:pt x="1920" y="3659"/>
                    </a:cubicBezTo>
                    <a:cubicBezTo>
                      <a:pt x="1979" y="3659"/>
                      <a:pt x="2040" y="3656"/>
                      <a:pt x="2101" y="3650"/>
                    </a:cubicBezTo>
                    <a:cubicBezTo>
                      <a:pt x="3088" y="3548"/>
                      <a:pt x="3847" y="2663"/>
                      <a:pt x="3746" y="1650"/>
                    </a:cubicBezTo>
                    <a:cubicBezTo>
                      <a:pt x="3649" y="733"/>
                      <a:pt x="2839" y="0"/>
                      <a:pt x="188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35"/>
              <p:cNvSpPr/>
              <p:nvPr/>
            </p:nvSpPr>
            <p:spPr>
              <a:xfrm>
                <a:off x="6121272" y="2738897"/>
                <a:ext cx="172627" cy="163537"/>
              </a:xfrm>
              <a:custGeom>
                <a:avLst/>
                <a:gdLst/>
                <a:ahLst/>
                <a:cxnLst/>
                <a:rect l="l" t="t" r="r" b="b"/>
                <a:pathLst>
                  <a:path w="2127" h="2015" extrusionOk="0">
                    <a:moveTo>
                      <a:pt x="1036" y="1"/>
                    </a:moveTo>
                    <a:cubicBezTo>
                      <a:pt x="1003" y="1"/>
                      <a:pt x="970" y="2"/>
                      <a:pt x="937" y="5"/>
                    </a:cubicBezTo>
                    <a:cubicBezTo>
                      <a:pt x="380" y="81"/>
                      <a:pt x="1" y="587"/>
                      <a:pt x="76" y="1119"/>
                    </a:cubicBezTo>
                    <a:cubicBezTo>
                      <a:pt x="123" y="1651"/>
                      <a:pt x="550" y="2014"/>
                      <a:pt x="1029" y="2014"/>
                    </a:cubicBezTo>
                    <a:cubicBezTo>
                      <a:pt x="1074" y="2014"/>
                      <a:pt x="1119" y="2011"/>
                      <a:pt x="1165" y="2004"/>
                    </a:cubicBezTo>
                    <a:cubicBezTo>
                      <a:pt x="1747" y="1928"/>
                      <a:pt x="2126" y="1448"/>
                      <a:pt x="2050" y="891"/>
                    </a:cubicBezTo>
                    <a:cubicBezTo>
                      <a:pt x="2003" y="367"/>
                      <a:pt x="1553" y="1"/>
                      <a:pt x="1036"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35"/>
              <p:cNvSpPr/>
              <p:nvPr/>
            </p:nvSpPr>
            <p:spPr>
              <a:xfrm>
                <a:off x="5657041" y="3524348"/>
                <a:ext cx="141868" cy="161833"/>
              </a:xfrm>
              <a:custGeom>
                <a:avLst/>
                <a:gdLst/>
                <a:ahLst/>
                <a:cxnLst/>
                <a:rect l="l" t="t" r="r" b="b"/>
                <a:pathLst>
                  <a:path w="1748" h="1994" extrusionOk="0">
                    <a:moveTo>
                      <a:pt x="1513" y="1"/>
                    </a:moveTo>
                    <a:cubicBezTo>
                      <a:pt x="1164" y="1"/>
                      <a:pt x="512" y="115"/>
                      <a:pt x="153" y="906"/>
                    </a:cubicBezTo>
                    <a:cubicBezTo>
                      <a:pt x="1" y="1209"/>
                      <a:pt x="1" y="1513"/>
                      <a:pt x="26" y="1690"/>
                    </a:cubicBezTo>
                    <a:cubicBezTo>
                      <a:pt x="26" y="1867"/>
                      <a:pt x="178" y="1994"/>
                      <a:pt x="381" y="1994"/>
                    </a:cubicBezTo>
                    <a:lnTo>
                      <a:pt x="988" y="1994"/>
                    </a:lnTo>
                    <a:lnTo>
                      <a:pt x="1747" y="20"/>
                    </a:lnTo>
                    <a:cubicBezTo>
                      <a:pt x="1747" y="20"/>
                      <a:pt x="1655" y="1"/>
                      <a:pt x="151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35"/>
              <p:cNvSpPr/>
              <p:nvPr/>
            </p:nvSpPr>
            <p:spPr>
              <a:xfrm>
                <a:off x="5657041" y="4193419"/>
                <a:ext cx="283573" cy="616329"/>
              </a:xfrm>
              <a:custGeom>
                <a:avLst/>
                <a:gdLst/>
                <a:ahLst/>
                <a:cxnLst/>
                <a:rect l="l" t="t" r="r" b="b"/>
                <a:pathLst>
                  <a:path w="3494" h="7594" extrusionOk="0">
                    <a:moveTo>
                      <a:pt x="1" y="1"/>
                    </a:moveTo>
                    <a:lnTo>
                      <a:pt x="1" y="482"/>
                    </a:lnTo>
                    <a:cubicBezTo>
                      <a:pt x="1" y="1646"/>
                      <a:pt x="785" y="7593"/>
                      <a:pt x="785" y="7593"/>
                    </a:cubicBezTo>
                    <a:lnTo>
                      <a:pt x="1443" y="7593"/>
                    </a:lnTo>
                    <a:lnTo>
                      <a:pt x="1570" y="887"/>
                    </a:lnTo>
                    <a:lnTo>
                      <a:pt x="2051" y="887"/>
                    </a:lnTo>
                    <a:cubicBezTo>
                      <a:pt x="2228" y="3013"/>
                      <a:pt x="2760" y="7593"/>
                      <a:pt x="2760" y="7593"/>
                    </a:cubicBezTo>
                    <a:lnTo>
                      <a:pt x="3418" y="7593"/>
                    </a:lnTo>
                    <a:lnTo>
                      <a:pt x="3493" y="1"/>
                    </a:ln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35"/>
              <p:cNvSpPr/>
              <p:nvPr/>
            </p:nvSpPr>
            <p:spPr>
              <a:xfrm>
                <a:off x="5611917" y="3751836"/>
                <a:ext cx="371794" cy="441673"/>
              </a:xfrm>
              <a:custGeom>
                <a:avLst/>
                <a:gdLst/>
                <a:ahLst/>
                <a:cxnLst/>
                <a:rect l="l" t="t" r="r" b="b"/>
                <a:pathLst>
                  <a:path w="4581" h="5442" extrusionOk="0">
                    <a:moveTo>
                      <a:pt x="861" y="1"/>
                    </a:moveTo>
                    <a:cubicBezTo>
                      <a:pt x="380" y="1"/>
                      <a:pt x="0" y="304"/>
                      <a:pt x="51" y="709"/>
                    </a:cubicBezTo>
                    <a:lnTo>
                      <a:pt x="1063" y="3645"/>
                    </a:lnTo>
                    <a:lnTo>
                      <a:pt x="481" y="5442"/>
                    </a:lnTo>
                    <a:lnTo>
                      <a:pt x="4049" y="5442"/>
                    </a:lnTo>
                    <a:lnTo>
                      <a:pt x="3594" y="3645"/>
                    </a:lnTo>
                    <a:lnTo>
                      <a:pt x="4530" y="709"/>
                    </a:lnTo>
                    <a:cubicBezTo>
                      <a:pt x="4581" y="330"/>
                      <a:pt x="4176" y="1"/>
                      <a:pt x="372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35"/>
              <p:cNvSpPr/>
              <p:nvPr/>
            </p:nvSpPr>
            <p:spPr>
              <a:xfrm>
                <a:off x="5747453" y="3680010"/>
                <a:ext cx="96580" cy="112975"/>
              </a:xfrm>
              <a:custGeom>
                <a:avLst/>
                <a:gdLst/>
                <a:ahLst/>
                <a:cxnLst/>
                <a:rect l="l" t="t" r="r" b="b"/>
                <a:pathLst>
                  <a:path w="1190" h="1392" extrusionOk="0">
                    <a:moveTo>
                      <a:pt x="380" y="0"/>
                    </a:moveTo>
                    <a:cubicBezTo>
                      <a:pt x="203" y="0"/>
                      <a:pt x="0" y="0"/>
                      <a:pt x="0" y="152"/>
                    </a:cubicBezTo>
                    <a:lnTo>
                      <a:pt x="0" y="860"/>
                    </a:lnTo>
                    <a:cubicBezTo>
                      <a:pt x="0" y="936"/>
                      <a:pt x="0" y="1392"/>
                      <a:pt x="633" y="1392"/>
                    </a:cubicBezTo>
                    <a:cubicBezTo>
                      <a:pt x="1139" y="1392"/>
                      <a:pt x="1190" y="936"/>
                      <a:pt x="1190" y="860"/>
                    </a:cubicBezTo>
                    <a:lnTo>
                      <a:pt x="1190" y="278"/>
                    </a:lnTo>
                    <a:cubicBezTo>
                      <a:pt x="1190" y="127"/>
                      <a:pt x="937" y="0"/>
                      <a:pt x="810" y="0"/>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35"/>
              <p:cNvSpPr/>
              <p:nvPr/>
            </p:nvSpPr>
            <p:spPr>
              <a:xfrm>
                <a:off x="5696079" y="3524998"/>
                <a:ext cx="195271" cy="192836"/>
              </a:xfrm>
              <a:custGeom>
                <a:avLst/>
                <a:gdLst/>
                <a:ahLst/>
                <a:cxnLst/>
                <a:rect l="l" t="t" r="r" b="b"/>
                <a:pathLst>
                  <a:path w="2406" h="2376" extrusionOk="0">
                    <a:moveTo>
                      <a:pt x="1272" y="0"/>
                    </a:moveTo>
                    <a:cubicBezTo>
                      <a:pt x="768" y="0"/>
                      <a:pt x="301" y="314"/>
                      <a:pt x="153" y="822"/>
                    </a:cubicBezTo>
                    <a:cubicBezTo>
                      <a:pt x="1" y="1429"/>
                      <a:pt x="330" y="2062"/>
                      <a:pt x="937" y="2239"/>
                    </a:cubicBezTo>
                    <a:cubicBezTo>
                      <a:pt x="1194" y="2314"/>
                      <a:pt x="1432" y="2375"/>
                      <a:pt x="1636" y="2375"/>
                    </a:cubicBezTo>
                    <a:cubicBezTo>
                      <a:pt x="1914" y="2375"/>
                      <a:pt x="2126" y="2261"/>
                      <a:pt x="2228" y="1910"/>
                    </a:cubicBezTo>
                    <a:lnTo>
                      <a:pt x="2228" y="1935"/>
                    </a:lnTo>
                    <a:cubicBezTo>
                      <a:pt x="2405" y="1303"/>
                      <a:pt x="2177" y="214"/>
                      <a:pt x="1570" y="37"/>
                    </a:cubicBezTo>
                    <a:cubicBezTo>
                      <a:pt x="1471" y="12"/>
                      <a:pt x="1371" y="0"/>
                      <a:pt x="1272" y="0"/>
                    </a:cubicBezTo>
                    <a:close/>
                  </a:path>
                </a:pathLst>
              </a:custGeom>
              <a:solidFill>
                <a:srgbClr val="9B6A4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35"/>
              <p:cNvSpPr/>
              <p:nvPr/>
            </p:nvSpPr>
            <p:spPr>
              <a:xfrm>
                <a:off x="5671488" y="3503004"/>
                <a:ext cx="273266" cy="187642"/>
              </a:xfrm>
              <a:custGeom>
                <a:avLst/>
                <a:gdLst/>
                <a:ahLst/>
                <a:cxnLst/>
                <a:rect l="l" t="t" r="r" b="b"/>
                <a:pathLst>
                  <a:path w="3367" h="2312" extrusionOk="0">
                    <a:moveTo>
                      <a:pt x="1375" y="1"/>
                    </a:moveTo>
                    <a:cubicBezTo>
                      <a:pt x="1093" y="1"/>
                      <a:pt x="444" y="429"/>
                      <a:pt x="228" y="789"/>
                    </a:cubicBezTo>
                    <a:cubicBezTo>
                      <a:pt x="0" y="1194"/>
                      <a:pt x="177" y="2206"/>
                      <a:pt x="607" y="2308"/>
                    </a:cubicBezTo>
                    <a:cubicBezTo>
                      <a:pt x="633" y="2310"/>
                      <a:pt x="657" y="2312"/>
                      <a:pt x="680" y="2312"/>
                    </a:cubicBezTo>
                    <a:cubicBezTo>
                      <a:pt x="1076" y="2312"/>
                      <a:pt x="1178" y="1924"/>
                      <a:pt x="987" y="1852"/>
                    </a:cubicBezTo>
                    <a:cubicBezTo>
                      <a:pt x="810" y="1801"/>
                      <a:pt x="633" y="1599"/>
                      <a:pt x="810" y="1422"/>
                    </a:cubicBezTo>
                    <a:cubicBezTo>
                      <a:pt x="890" y="1301"/>
                      <a:pt x="978" y="1273"/>
                      <a:pt x="1054" y="1273"/>
                    </a:cubicBezTo>
                    <a:cubicBezTo>
                      <a:pt x="1121" y="1273"/>
                      <a:pt x="1179" y="1295"/>
                      <a:pt x="1215" y="1295"/>
                    </a:cubicBezTo>
                    <a:cubicBezTo>
                      <a:pt x="1265" y="1295"/>
                      <a:pt x="1265" y="890"/>
                      <a:pt x="1265" y="890"/>
                    </a:cubicBezTo>
                    <a:lnTo>
                      <a:pt x="1265" y="916"/>
                    </a:lnTo>
                    <a:lnTo>
                      <a:pt x="3366" y="916"/>
                    </a:lnTo>
                    <a:cubicBezTo>
                      <a:pt x="3366" y="916"/>
                      <a:pt x="1670" y="5"/>
                      <a:pt x="1417" y="5"/>
                    </a:cubicBezTo>
                    <a:cubicBezTo>
                      <a:pt x="1404" y="2"/>
                      <a:pt x="1390" y="1"/>
                      <a:pt x="1375"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35"/>
              <p:cNvSpPr/>
              <p:nvPr/>
            </p:nvSpPr>
            <p:spPr>
              <a:xfrm>
                <a:off x="5876821" y="4809655"/>
                <a:ext cx="123363" cy="43177"/>
              </a:xfrm>
              <a:custGeom>
                <a:avLst/>
                <a:gdLst/>
                <a:ahLst/>
                <a:cxnLst/>
                <a:rect l="l" t="t" r="r" b="b"/>
                <a:pathLst>
                  <a:path w="1520" h="532" extrusionOk="0">
                    <a:moveTo>
                      <a:pt x="1" y="0"/>
                    </a:moveTo>
                    <a:lnTo>
                      <a:pt x="1" y="532"/>
                    </a:lnTo>
                    <a:lnTo>
                      <a:pt x="1393" y="532"/>
                    </a:lnTo>
                    <a:cubicBezTo>
                      <a:pt x="1494" y="532"/>
                      <a:pt x="1519" y="304"/>
                      <a:pt x="1418" y="279"/>
                    </a:cubicBezTo>
                    <a:lnTo>
                      <a:pt x="684"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35"/>
              <p:cNvSpPr/>
              <p:nvPr/>
            </p:nvSpPr>
            <p:spPr>
              <a:xfrm>
                <a:off x="5712554" y="4809655"/>
                <a:ext cx="123282" cy="43177"/>
              </a:xfrm>
              <a:custGeom>
                <a:avLst/>
                <a:gdLst/>
                <a:ahLst/>
                <a:cxnLst/>
                <a:rect l="l" t="t" r="r" b="b"/>
                <a:pathLst>
                  <a:path w="1519" h="532" extrusionOk="0">
                    <a:moveTo>
                      <a:pt x="0" y="0"/>
                    </a:moveTo>
                    <a:lnTo>
                      <a:pt x="0" y="532"/>
                    </a:lnTo>
                    <a:lnTo>
                      <a:pt x="1392" y="532"/>
                    </a:lnTo>
                    <a:cubicBezTo>
                      <a:pt x="1493" y="532"/>
                      <a:pt x="1519" y="304"/>
                      <a:pt x="1418" y="279"/>
                    </a:cubicBezTo>
                    <a:lnTo>
                      <a:pt x="658"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35"/>
              <p:cNvSpPr/>
              <p:nvPr/>
            </p:nvSpPr>
            <p:spPr>
              <a:xfrm>
                <a:off x="5518827" y="4207865"/>
                <a:ext cx="68499" cy="51861"/>
              </a:xfrm>
              <a:custGeom>
                <a:avLst/>
                <a:gdLst/>
                <a:ahLst/>
                <a:cxnLst/>
                <a:rect l="l" t="t" r="r" b="b"/>
                <a:pathLst>
                  <a:path w="844" h="639" extrusionOk="0">
                    <a:moveTo>
                      <a:pt x="160" y="0"/>
                    </a:moveTo>
                    <a:cubicBezTo>
                      <a:pt x="160" y="0"/>
                      <a:pt x="1" y="638"/>
                      <a:pt x="374" y="638"/>
                    </a:cubicBezTo>
                    <a:cubicBezTo>
                      <a:pt x="394" y="638"/>
                      <a:pt x="415" y="637"/>
                      <a:pt x="439" y="633"/>
                    </a:cubicBezTo>
                    <a:cubicBezTo>
                      <a:pt x="818" y="582"/>
                      <a:pt x="843" y="0"/>
                      <a:pt x="843" y="0"/>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35"/>
              <p:cNvSpPr/>
              <p:nvPr/>
            </p:nvSpPr>
            <p:spPr>
              <a:xfrm>
                <a:off x="5492775" y="3755975"/>
                <a:ext cx="174656" cy="451980"/>
              </a:xfrm>
              <a:custGeom>
                <a:avLst/>
                <a:gdLst/>
                <a:ahLst/>
                <a:cxnLst/>
                <a:rect l="l" t="t" r="r" b="b"/>
                <a:pathLst>
                  <a:path w="2152" h="5569" extrusionOk="0">
                    <a:moveTo>
                      <a:pt x="2050" y="0"/>
                    </a:moveTo>
                    <a:cubicBezTo>
                      <a:pt x="1772" y="26"/>
                      <a:pt x="1316" y="582"/>
                      <a:pt x="684" y="1696"/>
                    </a:cubicBezTo>
                    <a:cubicBezTo>
                      <a:pt x="51" y="2784"/>
                      <a:pt x="0" y="3012"/>
                      <a:pt x="26" y="3164"/>
                    </a:cubicBezTo>
                    <a:cubicBezTo>
                      <a:pt x="26" y="3341"/>
                      <a:pt x="506" y="5568"/>
                      <a:pt x="506" y="5568"/>
                    </a:cubicBezTo>
                    <a:lnTo>
                      <a:pt x="1190" y="5568"/>
                    </a:lnTo>
                    <a:lnTo>
                      <a:pt x="1013" y="3139"/>
                    </a:lnTo>
                    <a:lnTo>
                      <a:pt x="2151" y="1114"/>
                    </a:lnTo>
                    <a:lnTo>
                      <a:pt x="207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35"/>
              <p:cNvSpPr/>
              <p:nvPr/>
            </p:nvSpPr>
            <p:spPr>
              <a:xfrm>
                <a:off x="6016496" y="4207865"/>
                <a:ext cx="68499" cy="51861"/>
              </a:xfrm>
              <a:custGeom>
                <a:avLst/>
                <a:gdLst/>
                <a:ahLst/>
                <a:cxnLst/>
                <a:rect l="l" t="t" r="r" b="b"/>
                <a:pathLst>
                  <a:path w="844" h="639" extrusionOk="0">
                    <a:moveTo>
                      <a:pt x="1" y="0"/>
                    </a:moveTo>
                    <a:cubicBezTo>
                      <a:pt x="1" y="0"/>
                      <a:pt x="26" y="582"/>
                      <a:pt x="406" y="633"/>
                    </a:cubicBezTo>
                    <a:cubicBezTo>
                      <a:pt x="429" y="637"/>
                      <a:pt x="450" y="638"/>
                      <a:pt x="470" y="638"/>
                    </a:cubicBezTo>
                    <a:cubicBezTo>
                      <a:pt x="844" y="638"/>
                      <a:pt x="684" y="0"/>
                      <a:pt x="684" y="0"/>
                    </a:cubicBezTo>
                    <a:close/>
                  </a:path>
                </a:pathLst>
              </a:custGeom>
              <a:solidFill>
                <a:srgbClr val="8A624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35"/>
              <p:cNvSpPr/>
              <p:nvPr/>
            </p:nvSpPr>
            <p:spPr>
              <a:xfrm>
                <a:off x="5936391" y="3755975"/>
                <a:ext cx="174656" cy="451980"/>
              </a:xfrm>
              <a:custGeom>
                <a:avLst/>
                <a:gdLst/>
                <a:ahLst/>
                <a:cxnLst/>
                <a:rect l="l" t="t" r="r" b="b"/>
                <a:pathLst>
                  <a:path w="2152" h="5569" extrusionOk="0">
                    <a:moveTo>
                      <a:pt x="77" y="0"/>
                    </a:moveTo>
                    <a:lnTo>
                      <a:pt x="1" y="1114"/>
                    </a:lnTo>
                    <a:lnTo>
                      <a:pt x="1140" y="3139"/>
                    </a:lnTo>
                    <a:lnTo>
                      <a:pt x="963" y="5568"/>
                    </a:lnTo>
                    <a:lnTo>
                      <a:pt x="1646" y="5568"/>
                    </a:lnTo>
                    <a:cubicBezTo>
                      <a:pt x="1646" y="5568"/>
                      <a:pt x="2127" y="3341"/>
                      <a:pt x="2127" y="3164"/>
                    </a:cubicBezTo>
                    <a:cubicBezTo>
                      <a:pt x="2152" y="3012"/>
                      <a:pt x="2101" y="2784"/>
                      <a:pt x="1469" y="1696"/>
                    </a:cubicBezTo>
                    <a:cubicBezTo>
                      <a:pt x="836" y="582"/>
                      <a:pt x="380" y="26"/>
                      <a:pt x="102"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35"/>
              <p:cNvSpPr/>
              <p:nvPr/>
            </p:nvSpPr>
            <p:spPr>
              <a:xfrm>
                <a:off x="5597552" y="4193419"/>
                <a:ext cx="454009" cy="503354"/>
              </a:xfrm>
              <a:custGeom>
                <a:avLst/>
                <a:gdLst/>
                <a:ahLst/>
                <a:cxnLst/>
                <a:rect l="l" t="t" r="r" b="b"/>
                <a:pathLst>
                  <a:path w="5594" h="6202" extrusionOk="0">
                    <a:moveTo>
                      <a:pt x="709" y="1"/>
                    </a:moveTo>
                    <a:lnTo>
                      <a:pt x="0" y="6201"/>
                    </a:lnTo>
                    <a:lnTo>
                      <a:pt x="2531" y="6201"/>
                    </a:lnTo>
                    <a:lnTo>
                      <a:pt x="2531" y="2304"/>
                    </a:lnTo>
                    <a:lnTo>
                      <a:pt x="3037" y="6201"/>
                    </a:lnTo>
                    <a:lnTo>
                      <a:pt x="5593" y="6201"/>
                    </a:lnTo>
                    <a:lnTo>
                      <a:pt x="4252"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35"/>
              <p:cNvSpPr/>
              <p:nvPr/>
            </p:nvSpPr>
            <p:spPr>
              <a:xfrm>
                <a:off x="5708415" y="3431828"/>
                <a:ext cx="127421" cy="112650"/>
              </a:xfrm>
              <a:custGeom>
                <a:avLst/>
                <a:gdLst/>
                <a:ahLst/>
                <a:cxnLst/>
                <a:rect l="l" t="t" r="r" b="b"/>
                <a:pathLst>
                  <a:path w="1570" h="1388" extrusionOk="0">
                    <a:moveTo>
                      <a:pt x="846" y="1"/>
                    </a:moveTo>
                    <a:cubicBezTo>
                      <a:pt x="699" y="1"/>
                      <a:pt x="552" y="51"/>
                      <a:pt x="431" y="173"/>
                    </a:cubicBezTo>
                    <a:cubicBezTo>
                      <a:pt x="1" y="578"/>
                      <a:pt x="481" y="1337"/>
                      <a:pt x="709" y="1337"/>
                    </a:cubicBezTo>
                    <a:lnTo>
                      <a:pt x="709" y="1388"/>
                    </a:lnTo>
                    <a:cubicBezTo>
                      <a:pt x="1266" y="1388"/>
                      <a:pt x="1570" y="1312"/>
                      <a:pt x="1544" y="578"/>
                    </a:cubicBezTo>
                    <a:cubicBezTo>
                      <a:pt x="1527" y="277"/>
                      <a:pt x="1187" y="1"/>
                      <a:pt x="846"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35"/>
              <p:cNvSpPr/>
              <p:nvPr/>
            </p:nvSpPr>
            <p:spPr>
              <a:xfrm>
                <a:off x="8154717" y="4255099"/>
                <a:ext cx="262958" cy="558705"/>
              </a:xfrm>
              <a:custGeom>
                <a:avLst/>
                <a:gdLst/>
                <a:ahLst/>
                <a:cxnLst/>
                <a:rect l="l" t="t" r="r" b="b"/>
                <a:pathLst>
                  <a:path w="3240" h="6884" extrusionOk="0">
                    <a:moveTo>
                      <a:pt x="0" y="0"/>
                    </a:moveTo>
                    <a:lnTo>
                      <a:pt x="101" y="6884"/>
                    </a:lnTo>
                    <a:lnTo>
                      <a:pt x="709" y="6884"/>
                    </a:lnTo>
                    <a:cubicBezTo>
                      <a:pt x="709" y="6884"/>
                      <a:pt x="1164" y="3417"/>
                      <a:pt x="1342" y="1519"/>
                    </a:cubicBezTo>
                    <a:lnTo>
                      <a:pt x="1772" y="1519"/>
                    </a:lnTo>
                    <a:lnTo>
                      <a:pt x="1898" y="6884"/>
                    </a:lnTo>
                    <a:lnTo>
                      <a:pt x="2506" y="6884"/>
                    </a:lnTo>
                    <a:cubicBezTo>
                      <a:pt x="2506" y="6884"/>
                      <a:pt x="3240" y="1468"/>
                      <a:pt x="3189" y="430"/>
                    </a:cubicBezTo>
                    <a:lnTo>
                      <a:pt x="3189" y="0"/>
                    </a:ln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35"/>
              <p:cNvSpPr/>
              <p:nvPr/>
            </p:nvSpPr>
            <p:spPr>
              <a:xfrm>
                <a:off x="8150578" y="3731303"/>
                <a:ext cx="295828" cy="343144"/>
              </a:xfrm>
              <a:custGeom>
                <a:avLst/>
                <a:gdLst/>
                <a:ahLst/>
                <a:cxnLst/>
                <a:rect l="l" t="t" r="r" b="b"/>
                <a:pathLst>
                  <a:path w="3645" h="4228" extrusionOk="0">
                    <a:moveTo>
                      <a:pt x="633" y="1"/>
                    </a:moveTo>
                    <a:cubicBezTo>
                      <a:pt x="254" y="1"/>
                      <a:pt x="1" y="279"/>
                      <a:pt x="1" y="557"/>
                    </a:cubicBezTo>
                    <a:lnTo>
                      <a:pt x="178" y="4227"/>
                    </a:lnTo>
                    <a:lnTo>
                      <a:pt x="3215" y="4227"/>
                    </a:lnTo>
                    <a:lnTo>
                      <a:pt x="3620" y="557"/>
                    </a:lnTo>
                    <a:cubicBezTo>
                      <a:pt x="3645" y="254"/>
                      <a:pt x="3367" y="1"/>
                      <a:pt x="2987"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35"/>
              <p:cNvSpPr/>
              <p:nvPr/>
            </p:nvSpPr>
            <p:spPr>
              <a:xfrm>
                <a:off x="8255354" y="3671732"/>
                <a:ext cx="69879" cy="82296"/>
              </a:xfrm>
              <a:custGeom>
                <a:avLst/>
                <a:gdLst/>
                <a:ahLst/>
                <a:cxnLst/>
                <a:rect l="l" t="t" r="r" b="b"/>
                <a:pathLst>
                  <a:path w="861" h="1014" extrusionOk="0">
                    <a:moveTo>
                      <a:pt x="228" y="1"/>
                    </a:moveTo>
                    <a:cubicBezTo>
                      <a:pt x="102" y="1"/>
                      <a:pt x="0" y="127"/>
                      <a:pt x="0" y="254"/>
                    </a:cubicBezTo>
                    <a:lnTo>
                      <a:pt x="0" y="760"/>
                    </a:lnTo>
                    <a:cubicBezTo>
                      <a:pt x="0" y="912"/>
                      <a:pt x="102" y="1013"/>
                      <a:pt x="228" y="1013"/>
                    </a:cubicBezTo>
                    <a:lnTo>
                      <a:pt x="633" y="1013"/>
                    </a:lnTo>
                    <a:cubicBezTo>
                      <a:pt x="760" y="1013"/>
                      <a:pt x="861" y="887"/>
                      <a:pt x="861" y="760"/>
                    </a:cubicBezTo>
                    <a:lnTo>
                      <a:pt x="861" y="254"/>
                    </a:lnTo>
                    <a:cubicBezTo>
                      <a:pt x="861" y="102"/>
                      <a:pt x="760" y="1"/>
                      <a:pt x="633" y="1"/>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35"/>
              <p:cNvSpPr/>
              <p:nvPr/>
            </p:nvSpPr>
            <p:spPr>
              <a:xfrm>
                <a:off x="8185476" y="3519073"/>
                <a:ext cx="191132" cy="174494"/>
              </a:xfrm>
              <a:custGeom>
                <a:avLst/>
                <a:gdLst/>
                <a:ahLst/>
                <a:cxnLst/>
                <a:rect l="l" t="t" r="r" b="b"/>
                <a:pathLst>
                  <a:path w="2355" h="2150" extrusionOk="0">
                    <a:moveTo>
                      <a:pt x="1244" y="1"/>
                    </a:moveTo>
                    <a:cubicBezTo>
                      <a:pt x="694" y="1"/>
                      <a:pt x="148" y="777"/>
                      <a:pt x="77" y="1350"/>
                    </a:cubicBezTo>
                    <a:lnTo>
                      <a:pt x="102" y="1350"/>
                    </a:lnTo>
                    <a:cubicBezTo>
                      <a:pt x="1" y="1907"/>
                      <a:pt x="482" y="2034"/>
                      <a:pt x="1038" y="2135"/>
                    </a:cubicBezTo>
                    <a:cubicBezTo>
                      <a:pt x="1096" y="2145"/>
                      <a:pt x="1153" y="2150"/>
                      <a:pt x="1210" y="2150"/>
                    </a:cubicBezTo>
                    <a:cubicBezTo>
                      <a:pt x="1726" y="2150"/>
                      <a:pt x="2185" y="1748"/>
                      <a:pt x="2253" y="1224"/>
                    </a:cubicBezTo>
                    <a:cubicBezTo>
                      <a:pt x="2354" y="642"/>
                      <a:pt x="1924" y="85"/>
                      <a:pt x="1342" y="9"/>
                    </a:cubicBezTo>
                    <a:cubicBezTo>
                      <a:pt x="1310" y="3"/>
                      <a:pt x="1277" y="1"/>
                      <a:pt x="1244" y="1"/>
                    </a:cubicBezTo>
                    <a:close/>
                  </a:path>
                </a:pathLst>
              </a:custGeom>
              <a:solidFill>
                <a:srgbClr val="FF886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35"/>
              <p:cNvSpPr/>
              <p:nvPr/>
            </p:nvSpPr>
            <p:spPr>
              <a:xfrm>
                <a:off x="8082810" y="4813713"/>
                <a:ext cx="125392" cy="45287"/>
              </a:xfrm>
              <a:custGeom>
                <a:avLst/>
                <a:gdLst/>
                <a:ahLst/>
                <a:cxnLst/>
                <a:rect l="l" t="t" r="r" b="b"/>
                <a:pathLst>
                  <a:path w="1545" h="558" extrusionOk="0">
                    <a:moveTo>
                      <a:pt x="861" y="1"/>
                    </a:moveTo>
                    <a:lnTo>
                      <a:pt x="102" y="305"/>
                    </a:lnTo>
                    <a:cubicBezTo>
                      <a:pt x="0" y="330"/>
                      <a:pt x="26" y="558"/>
                      <a:pt x="127" y="558"/>
                    </a:cubicBezTo>
                    <a:lnTo>
                      <a:pt x="1544" y="558"/>
                    </a:lnTo>
                    <a:lnTo>
                      <a:pt x="1544"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35"/>
              <p:cNvSpPr/>
              <p:nvPr/>
            </p:nvSpPr>
            <p:spPr>
              <a:xfrm>
                <a:off x="8234821" y="4813713"/>
                <a:ext cx="125311" cy="45287"/>
              </a:xfrm>
              <a:custGeom>
                <a:avLst/>
                <a:gdLst/>
                <a:ahLst/>
                <a:cxnLst/>
                <a:rect l="l" t="t" r="r" b="b"/>
                <a:pathLst>
                  <a:path w="1544" h="558" extrusionOk="0">
                    <a:moveTo>
                      <a:pt x="861" y="1"/>
                    </a:moveTo>
                    <a:lnTo>
                      <a:pt x="76" y="305"/>
                    </a:lnTo>
                    <a:cubicBezTo>
                      <a:pt x="0" y="330"/>
                      <a:pt x="26" y="558"/>
                      <a:pt x="127" y="558"/>
                    </a:cubicBezTo>
                    <a:lnTo>
                      <a:pt x="1544" y="558"/>
                    </a:lnTo>
                    <a:lnTo>
                      <a:pt x="1544"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35"/>
              <p:cNvSpPr/>
              <p:nvPr/>
            </p:nvSpPr>
            <p:spPr>
              <a:xfrm>
                <a:off x="8078671" y="4072249"/>
                <a:ext cx="402716" cy="521778"/>
              </a:xfrm>
              <a:custGeom>
                <a:avLst/>
                <a:gdLst/>
                <a:ahLst/>
                <a:cxnLst/>
                <a:rect l="l" t="t" r="r" b="b"/>
                <a:pathLst>
                  <a:path w="4962" h="6429" extrusionOk="0">
                    <a:moveTo>
                      <a:pt x="1038" y="1"/>
                    </a:moveTo>
                    <a:cubicBezTo>
                      <a:pt x="1038" y="1"/>
                      <a:pt x="380" y="355"/>
                      <a:pt x="203" y="1342"/>
                    </a:cubicBezTo>
                    <a:cubicBezTo>
                      <a:pt x="1" y="2557"/>
                      <a:pt x="937" y="6429"/>
                      <a:pt x="937" y="6429"/>
                    </a:cubicBezTo>
                    <a:lnTo>
                      <a:pt x="3797" y="6429"/>
                    </a:lnTo>
                    <a:cubicBezTo>
                      <a:pt x="3797" y="6429"/>
                      <a:pt x="4961" y="3164"/>
                      <a:pt x="4809" y="1342"/>
                    </a:cubicBezTo>
                    <a:cubicBezTo>
                      <a:pt x="4708" y="330"/>
                      <a:pt x="4050" y="1"/>
                      <a:pt x="405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35"/>
              <p:cNvSpPr/>
              <p:nvPr/>
            </p:nvSpPr>
            <p:spPr>
              <a:xfrm>
                <a:off x="8185476" y="3519073"/>
                <a:ext cx="191132" cy="174494"/>
              </a:xfrm>
              <a:custGeom>
                <a:avLst/>
                <a:gdLst/>
                <a:ahLst/>
                <a:cxnLst/>
                <a:rect l="l" t="t" r="r" b="b"/>
                <a:pathLst>
                  <a:path w="2355" h="2150" extrusionOk="0">
                    <a:moveTo>
                      <a:pt x="1244" y="1"/>
                    </a:moveTo>
                    <a:cubicBezTo>
                      <a:pt x="694" y="1"/>
                      <a:pt x="148" y="777"/>
                      <a:pt x="77" y="1350"/>
                    </a:cubicBezTo>
                    <a:lnTo>
                      <a:pt x="102" y="1350"/>
                    </a:lnTo>
                    <a:cubicBezTo>
                      <a:pt x="1" y="1907"/>
                      <a:pt x="482" y="2034"/>
                      <a:pt x="1038" y="2135"/>
                    </a:cubicBezTo>
                    <a:cubicBezTo>
                      <a:pt x="1096" y="2145"/>
                      <a:pt x="1153" y="2150"/>
                      <a:pt x="1210" y="2150"/>
                    </a:cubicBezTo>
                    <a:cubicBezTo>
                      <a:pt x="1726" y="2150"/>
                      <a:pt x="2185" y="1748"/>
                      <a:pt x="2253" y="1224"/>
                    </a:cubicBezTo>
                    <a:cubicBezTo>
                      <a:pt x="2354" y="642"/>
                      <a:pt x="1924" y="85"/>
                      <a:pt x="1342" y="9"/>
                    </a:cubicBezTo>
                    <a:cubicBezTo>
                      <a:pt x="1310" y="3"/>
                      <a:pt x="1277" y="1"/>
                      <a:pt x="1244" y="1"/>
                    </a:cubicBezTo>
                    <a:close/>
                  </a:path>
                </a:pathLst>
              </a:custGeom>
              <a:solidFill>
                <a:srgbClr val="FFB68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35"/>
              <p:cNvSpPr/>
              <p:nvPr/>
            </p:nvSpPr>
            <p:spPr>
              <a:xfrm>
                <a:off x="8206009" y="3476546"/>
                <a:ext cx="207526" cy="242750"/>
              </a:xfrm>
              <a:custGeom>
                <a:avLst/>
                <a:gdLst/>
                <a:ahLst/>
                <a:cxnLst/>
                <a:rect l="l" t="t" r="r" b="b"/>
                <a:pathLst>
                  <a:path w="2557" h="2991" extrusionOk="0">
                    <a:moveTo>
                      <a:pt x="1288" y="1"/>
                    </a:moveTo>
                    <a:cubicBezTo>
                      <a:pt x="1211" y="1"/>
                      <a:pt x="417" y="586"/>
                      <a:pt x="268" y="586"/>
                    </a:cubicBezTo>
                    <a:cubicBezTo>
                      <a:pt x="263" y="586"/>
                      <a:pt x="258" y="585"/>
                      <a:pt x="254" y="584"/>
                    </a:cubicBezTo>
                    <a:cubicBezTo>
                      <a:pt x="249" y="581"/>
                      <a:pt x="244" y="580"/>
                      <a:pt x="239" y="580"/>
                    </a:cubicBezTo>
                    <a:cubicBezTo>
                      <a:pt x="139" y="580"/>
                      <a:pt x="1" y="1039"/>
                      <a:pt x="1" y="1039"/>
                    </a:cubicBezTo>
                    <a:lnTo>
                      <a:pt x="1418" y="1849"/>
                    </a:lnTo>
                    <a:cubicBezTo>
                      <a:pt x="1418" y="1849"/>
                      <a:pt x="1553" y="1714"/>
                      <a:pt x="1666" y="1714"/>
                    </a:cubicBezTo>
                    <a:cubicBezTo>
                      <a:pt x="1722" y="1714"/>
                      <a:pt x="1772" y="1748"/>
                      <a:pt x="1798" y="1849"/>
                    </a:cubicBezTo>
                    <a:cubicBezTo>
                      <a:pt x="1899" y="2102"/>
                      <a:pt x="1494" y="2254"/>
                      <a:pt x="1494" y="2305"/>
                    </a:cubicBezTo>
                    <a:cubicBezTo>
                      <a:pt x="1416" y="2696"/>
                      <a:pt x="1580" y="2990"/>
                      <a:pt x="1800" y="2990"/>
                    </a:cubicBezTo>
                    <a:cubicBezTo>
                      <a:pt x="1936" y="2990"/>
                      <a:pt x="2093" y="2879"/>
                      <a:pt x="2228" y="2608"/>
                    </a:cubicBezTo>
                    <a:cubicBezTo>
                      <a:pt x="2557" y="1874"/>
                      <a:pt x="2430" y="660"/>
                      <a:pt x="2355" y="634"/>
                    </a:cubicBezTo>
                    <a:cubicBezTo>
                      <a:pt x="2253" y="609"/>
                      <a:pt x="1368" y="27"/>
                      <a:pt x="1292" y="2"/>
                    </a:cubicBezTo>
                    <a:cubicBezTo>
                      <a:pt x="1291" y="1"/>
                      <a:pt x="1289" y="1"/>
                      <a:pt x="1288"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35"/>
              <p:cNvSpPr/>
              <p:nvPr/>
            </p:nvSpPr>
            <p:spPr>
              <a:xfrm>
                <a:off x="7871228" y="3464291"/>
                <a:ext cx="195190" cy="265069"/>
              </a:xfrm>
              <a:custGeom>
                <a:avLst/>
                <a:gdLst/>
                <a:ahLst/>
                <a:cxnLst/>
                <a:rect l="l" t="t" r="r" b="b"/>
                <a:pathLst>
                  <a:path w="2405" h="3266" extrusionOk="0">
                    <a:moveTo>
                      <a:pt x="431" y="1"/>
                    </a:moveTo>
                    <a:lnTo>
                      <a:pt x="1" y="2987"/>
                    </a:lnTo>
                    <a:lnTo>
                      <a:pt x="1975" y="3265"/>
                    </a:lnTo>
                    <a:lnTo>
                      <a:pt x="2405" y="304"/>
                    </a:lnTo>
                    <a:lnTo>
                      <a:pt x="43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35"/>
              <p:cNvSpPr/>
              <p:nvPr/>
            </p:nvSpPr>
            <p:spPr>
              <a:xfrm>
                <a:off x="7955471" y="3692265"/>
                <a:ext cx="86354" cy="84325"/>
              </a:xfrm>
              <a:custGeom>
                <a:avLst/>
                <a:gdLst/>
                <a:ahLst/>
                <a:cxnLst/>
                <a:rect l="l" t="t" r="r" b="b"/>
                <a:pathLst>
                  <a:path w="1064" h="1039" extrusionOk="0">
                    <a:moveTo>
                      <a:pt x="511" y="1"/>
                    </a:moveTo>
                    <a:cubicBezTo>
                      <a:pt x="476" y="1"/>
                      <a:pt x="439" y="9"/>
                      <a:pt x="405" y="26"/>
                    </a:cubicBezTo>
                    <a:lnTo>
                      <a:pt x="152" y="203"/>
                    </a:lnTo>
                    <a:cubicBezTo>
                      <a:pt x="26" y="279"/>
                      <a:pt x="0" y="456"/>
                      <a:pt x="76" y="583"/>
                    </a:cubicBezTo>
                    <a:lnTo>
                      <a:pt x="507" y="1038"/>
                    </a:lnTo>
                    <a:lnTo>
                      <a:pt x="1063" y="634"/>
                    </a:lnTo>
                    <a:lnTo>
                      <a:pt x="684" y="102"/>
                    </a:lnTo>
                    <a:cubicBezTo>
                      <a:pt x="650" y="35"/>
                      <a:pt x="582" y="1"/>
                      <a:pt x="511" y="1"/>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35"/>
              <p:cNvSpPr/>
              <p:nvPr/>
            </p:nvSpPr>
            <p:spPr>
              <a:xfrm>
                <a:off x="7996537" y="3735442"/>
                <a:ext cx="209555" cy="288524"/>
              </a:xfrm>
              <a:custGeom>
                <a:avLst/>
                <a:gdLst/>
                <a:ahLst/>
                <a:cxnLst/>
                <a:rect l="l" t="t" r="r" b="b"/>
                <a:pathLst>
                  <a:path w="2582" h="3555" extrusionOk="0">
                    <a:moveTo>
                      <a:pt x="2228" y="0"/>
                    </a:moveTo>
                    <a:cubicBezTo>
                      <a:pt x="1949" y="127"/>
                      <a:pt x="1721" y="481"/>
                      <a:pt x="1620" y="861"/>
                    </a:cubicBezTo>
                    <a:cubicBezTo>
                      <a:pt x="1494" y="1266"/>
                      <a:pt x="1063" y="2101"/>
                      <a:pt x="1063" y="2101"/>
                    </a:cubicBezTo>
                    <a:lnTo>
                      <a:pt x="557" y="51"/>
                    </a:lnTo>
                    <a:lnTo>
                      <a:pt x="1" y="456"/>
                    </a:lnTo>
                    <a:cubicBezTo>
                      <a:pt x="1" y="456"/>
                      <a:pt x="254" y="2607"/>
                      <a:pt x="583" y="3366"/>
                    </a:cubicBezTo>
                    <a:cubicBezTo>
                      <a:pt x="640" y="3487"/>
                      <a:pt x="748" y="3554"/>
                      <a:pt x="891" y="3554"/>
                    </a:cubicBezTo>
                    <a:cubicBezTo>
                      <a:pt x="1255" y="3554"/>
                      <a:pt x="1838" y="3116"/>
                      <a:pt x="2329" y="2025"/>
                    </a:cubicBezTo>
                    <a:cubicBezTo>
                      <a:pt x="2582" y="1468"/>
                      <a:pt x="2228" y="0"/>
                      <a:pt x="222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35"/>
              <p:cNvSpPr/>
              <p:nvPr/>
            </p:nvSpPr>
            <p:spPr>
              <a:xfrm>
                <a:off x="8392919" y="3739500"/>
                <a:ext cx="221973" cy="488989"/>
              </a:xfrm>
              <a:custGeom>
                <a:avLst/>
                <a:gdLst/>
                <a:ahLst/>
                <a:cxnLst/>
                <a:rect l="l" t="t" r="r" b="b"/>
                <a:pathLst>
                  <a:path w="2735" h="6025" extrusionOk="0">
                    <a:moveTo>
                      <a:pt x="355" y="1"/>
                    </a:moveTo>
                    <a:lnTo>
                      <a:pt x="1" y="1519"/>
                    </a:lnTo>
                    <a:lnTo>
                      <a:pt x="1216" y="3443"/>
                    </a:lnTo>
                    <a:lnTo>
                      <a:pt x="2101" y="6024"/>
                    </a:lnTo>
                    <a:lnTo>
                      <a:pt x="2734" y="5898"/>
                    </a:lnTo>
                    <a:cubicBezTo>
                      <a:pt x="2734" y="5898"/>
                      <a:pt x="2026" y="2835"/>
                      <a:pt x="1924" y="2684"/>
                    </a:cubicBezTo>
                    <a:cubicBezTo>
                      <a:pt x="1848" y="2532"/>
                      <a:pt x="1494" y="1570"/>
                      <a:pt x="1140" y="963"/>
                    </a:cubicBezTo>
                    <a:cubicBezTo>
                      <a:pt x="811" y="381"/>
                      <a:pt x="355" y="26"/>
                      <a:pt x="355" y="26"/>
                    </a:cubicBezTo>
                    <a:lnTo>
                      <a:pt x="355"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35"/>
              <p:cNvSpPr/>
              <p:nvPr/>
            </p:nvSpPr>
            <p:spPr>
              <a:xfrm>
                <a:off x="8557267" y="4216062"/>
                <a:ext cx="81809" cy="88627"/>
              </a:xfrm>
              <a:custGeom>
                <a:avLst/>
                <a:gdLst/>
                <a:ahLst/>
                <a:cxnLst/>
                <a:rect l="l" t="t" r="r" b="b"/>
                <a:pathLst>
                  <a:path w="1008" h="1092" extrusionOk="0">
                    <a:moveTo>
                      <a:pt x="659" y="0"/>
                    </a:moveTo>
                    <a:cubicBezTo>
                      <a:pt x="664" y="3"/>
                      <a:pt x="672" y="14"/>
                      <a:pt x="681" y="31"/>
                    </a:cubicBezTo>
                    <a:lnTo>
                      <a:pt x="681" y="31"/>
                    </a:lnTo>
                    <a:lnTo>
                      <a:pt x="709" y="26"/>
                    </a:lnTo>
                    <a:lnTo>
                      <a:pt x="659" y="0"/>
                    </a:lnTo>
                    <a:close/>
                    <a:moveTo>
                      <a:pt x="681" y="31"/>
                    </a:moveTo>
                    <a:lnTo>
                      <a:pt x="76" y="152"/>
                    </a:lnTo>
                    <a:cubicBezTo>
                      <a:pt x="76" y="152"/>
                      <a:pt x="1" y="760"/>
                      <a:pt x="76" y="785"/>
                    </a:cubicBezTo>
                    <a:cubicBezTo>
                      <a:pt x="102" y="861"/>
                      <a:pt x="355" y="1038"/>
                      <a:pt x="405" y="1089"/>
                    </a:cubicBezTo>
                    <a:cubicBezTo>
                      <a:pt x="411" y="1090"/>
                      <a:pt x="419" y="1091"/>
                      <a:pt x="428" y="1091"/>
                    </a:cubicBezTo>
                    <a:cubicBezTo>
                      <a:pt x="541" y="1091"/>
                      <a:pt x="892" y="956"/>
                      <a:pt x="962" y="886"/>
                    </a:cubicBezTo>
                    <a:cubicBezTo>
                      <a:pt x="1008" y="841"/>
                      <a:pt x="768" y="184"/>
                      <a:pt x="681" y="31"/>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35"/>
              <p:cNvSpPr/>
              <p:nvPr/>
            </p:nvSpPr>
            <p:spPr>
              <a:xfrm>
                <a:off x="8341626" y="3468430"/>
                <a:ext cx="119224" cy="110946"/>
              </a:xfrm>
              <a:custGeom>
                <a:avLst/>
                <a:gdLst/>
                <a:ahLst/>
                <a:cxnLst/>
                <a:rect l="l" t="t" r="r" b="b"/>
                <a:pathLst>
                  <a:path w="1469" h="1367" extrusionOk="0">
                    <a:moveTo>
                      <a:pt x="810" y="0"/>
                    </a:moveTo>
                    <a:cubicBezTo>
                      <a:pt x="734" y="0"/>
                      <a:pt x="0" y="987"/>
                      <a:pt x="0" y="1089"/>
                    </a:cubicBezTo>
                    <a:lnTo>
                      <a:pt x="0" y="1114"/>
                    </a:lnTo>
                    <a:lnTo>
                      <a:pt x="0" y="1367"/>
                    </a:lnTo>
                    <a:cubicBezTo>
                      <a:pt x="0" y="1367"/>
                      <a:pt x="1443" y="1240"/>
                      <a:pt x="1443" y="1139"/>
                    </a:cubicBezTo>
                    <a:cubicBezTo>
                      <a:pt x="1468" y="1013"/>
                      <a:pt x="861" y="0"/>
                      <a:pt x="81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2" name="Imagen 1">
            <a:extLst>
              <a:ext uri="{FF2B5EF4-FFF2-40B4-BE49-F238E27FC236}">
                <a16:creationId xmlns:a16="http://schemas.microsoft.com/office/drawing/2014/main" id="{55E61947-6EC0-6019-DE5C-8615205651AB}"/>
              </a:ext>
            </a:extLst>
          </p:cNvPr>
          <p:cNvPicPr>
            <a:picLocks noChangeAspect="1"/>
          </p:cNvPicPr>
          <p:nvPr/>
        </p:nvPicPr>
        <p:blipFill>
          <a:blip r:embed="rId3"/>
          <a:stretch>
            <a:fillRect/>
          </a:stretch>
        </p:blipFill>
        <p:spPr>
          <a:xfrm>
            <a:off x="8368677" y="65157"/>
            <a:ext cx="673185" cy="47201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46">
          <a:extLst>
            <a:ext uri="{FF2B5EF4-FFF2-40B4-BE49-F238E27FC236}">
              <a16:creationId xmlns:a16="http://schemas.microsoft.com/office/drawing/2014/main" id="{8F4FC2F8-9E91-762C-C314-3466B076DD2E}"/>
            </a:ext>
          </a:extLst>
        </p:cNvPr>
        <p:cNvGrpSpPr/>
        <p:nvPr/>
      </p:nvGrpSpPr>
      <p:grpSpPr>
        <a:xfrm>
          <a:off x="0" y="0"/>
          <a:ext cx="0" cy="0"/>
          <a:chOff x="0" y="0"/>
          <a:chExt cx="0" cy="0"/>
        </a:xfrm>
      </p:grpSpPr>
      <p:pic>
        <p:nvPicPr>
          <p:cNvPr id="1026" name="Picture 2" descr="Pie Chart Imágenes y Fotos - 123RF">
            <a:extLst>
              <a:ext uri="{FF2B5EF4-FFF2-40B4-BE49-F238E27FC236}">
                <a16:creationId xmlns:a16="http://schemas.microsoft.com/office/drawing/2014/main" id="{3B3FF126-1E66-A589-4C48-CD5A8C95E2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411"/>
          <a:stretch/>
        </p:blipFill>
        <p:spPr bwMode="auto">
          <a:xfrm>
            <a:off x="-1" y="0"/>
            <a:ext cx="9144001" cy="5156586"/>
          </a:xfrm>
          <a:prstGeom prst="rect">
            <a:avLst/>
          </a:prstGeom>
          <a:noFill/>
          <a:extLst>
            <a:ext uri="{909E8E84-426E-40DD-AFC4-6F175D3DCCD1}">
              <a14:hiddenFill xmlns:a14="http://schemas.microsoft.com/office/drawing/2010/main">
                <a:solidFill>
                  <a:srgbClr val="FFFFFF"/>
                </a:solidFill>
              </a14:hiddenFill>
            </a:ext>
          </a:extLst>
        </p:spPr>
      </p:pic>
      <p:grpSp>
        <p:nvGrpSpPr>
          <p:cNvPr id="648" name="Google Shape;648;p45">
            <a:extLst>
              <a:ext uri="{FF2B5EF4-FFF2-40B4-BE49-F238E27FC236}">
                <a16:creationId xmlns:a16="http://schemas.microsoft.com/office/drawing/2014/main" id="{A84F644A-3C0C-BF2A-05C8-706FE80CC883}"/>
              </a:ext>
            </a:extLst>
          </p:cNvPr>
          <p:cNvGrpSpPr/>
          <p:nvPr/>
        </p:nvGrpSpPr>
        <p:grpSpPr>
          <a:xfrm>
            <a:off x="5073965" y="2730687"/>
            <a:ext cx="3741459" cy="2116053"/>
            <a:chOff x="713029" y="577750"/>
            <a:chExt cx="7717531" cy="3988038"/>
          </a:xfrm>
        </p:grpSpPr>
        <p:sp>
          <p:nvSpPr>
            <p:cNvPr id="649" name="Google Shape;649;p45">
              <a:extLst>
                <a:ext uri="{FF2B5EF4-FFF2-40B4-BE49-F238E27FC236}">
                  <a16:creationId xmlns:a16="http://schemas.microsoft.com/office/drawing/2014/main" id="{61ECBB09-9E53-8CB2-A981-23ED5CA908C5}"/>
                </a:ext>
              </a:extLst>
            </p:cNvPr>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45">
              <a:extLst>
                <a:ext uri="{FF2B5EF4-FFF2-40B4-BE49-F238E27FC236}">
                  <a16:creationId xmlns:a16="http://schemas.microsoft.com/office/drawing/2014/main" id="{54CBC25E-DA31-FECA-AAB1-A8DD89C69C07}"/>
                </a:ext>
              </a:extLst>
            </p:cNvPr>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51" name="Google Shape;651;p45">
            <a:extLst>
              <a:ext uri="{FF2B5EF4-FFF2-40B4-BE49-F238E27FC236}">
                <a16:creationId xmlns:a16="http://schemas.microsoft.com/office/drawing/2014/main" id="{69FAB1A1-E56E-6CE3-667D-202C2B6566C5}"/>
              </a:ext>
            </a:extLst>
          </p:cNvPr>
          <p:cNvSpPr txBox="1">
            <a:spLocks noGrp="1"/>
          </p:cNvSpPr>
          <p:nvPr>
            <p:ph type="title"/>
          </p:nvPr>
        </p:nvSpPr>
        <p:spPr>
          <a:xfrm>
            <a:off x="5458644" y="3244996"/>
            <a:ext cx="2972100" cy="1476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¡Resolvamos un problema!</a:t>
            </a:r>
            <a:endParaRPr/>
          </a:p>
        </p:txBody>
      </p:sp>
    </p:spTree>
    <p:extLst>
      <p:ext uri="{BB962C8B-B14F-4D97-AF65-F5344CB8AC3E}">
        <p14:creationId xmlns:p14="http://schemas.microsoft.com/office/powerpoint/2010/main" val="3234600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58AE0EBE-AB08-0B63-14A8-9EA8378B2517}"/>
              </a:ext>
            </a:extLst>
          </p:cNvPr>
          <p:cNvSpPr txBox="1"/>
          <p:nvPr/>
        </p:nvSpPr>
        <p:spPr>
          <a:xfrm>
            <a:off x="367296" y="301166"/>
            <a:ext cx="7489771" cy="707886"/>
          </a:xfrm>
          <a:prstGeom prst="rect">
            <a:avLst/>
          </a:prstGeom>
          <a:noFill/>
        </p:spPr>
        <p:txBody>
          <a:bodyPr wrap="square">
            <a:spAutoFit/>
          </a:bodyPr>
          <a:lstStyle/>
          <a:p>
            <a:r>
              <a:rPr lang="es-MX" sz="2000">
                <a:latin typeface="Calibri" panose="020F0502020204030204" pitchFamily="34" charset="0"/>
                <a:ea typeface="Calibri" panose="020F0502020204030204" pitchFamily="34" charset="0"/>
                <a:cs typeface="Calibri" panose="020F0502020204030204" pitchFamily="34" charset="0"/>
              </a:rPr>
              <a:t>Sofía dice “Nos fue mejor en la prueba de Lenguaje” y Gaspar “Yo creo que nos fue mejor en la prueba de Historia” ¿</a:t>
            </a:r>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Quién tiene la razón</a:t>
            </a:r>
            <a:r>
              <a:rPr lang="es-MX" sz="2000">
                <a:latin typeface="Calibri" panose="020F0502020204030204" pitchFamily="34" charset="0"/>
                <a:ea typeface="Calibri" panose="020F0502020204030204" pitchFamily="34" charset="0"/>
                <a:cs typeface="Calibri" panose="020F0502020204030204" pitchFamily="34" charset="0"/>
              </a:rPr>
              <a:t>?</a:t>
            </a:r>
            <a:endParaRPr lang="es-ES" sz="2000">
              <a:latin typeface="Calibri" panose="020F0502020204030204" pitchFamily="34" charset="0"/>
              <a:ea typeface="Calibri" panose="020F0502020204030204" pitchFamily="34" charset="0"/>
              <a:cs typeface="Calibri" panose="020F0502020204030204" pitchFamily="34" charset="0"/>
            </a:endParaRPr>
          </a:p>
        </p:txBody>
      </p:sp>
      <p:pic>
        <p:nvPicPr>
          <p:cNvPr id="84" name="Imagen 83" descr="Gráfico, Gráfico de dispersión&#10;&#10;Descripción generada automáticamente">
            <a:extLst>
              <a:ext uri="{FF2B5EF4-FFF2-40B4-BE49-F238E27FC236}">
                <a16:creationId xmlns:a16="http://schemas.microsoft.com/office/drawing/2014/main" id="{05B7D1A1-D8FA-9AEF-38F0-AD281D36AFE1}"/>
              </a:ext>
            </a:extLst>
          </p:cNvPr>
          <p:cNvPicPr>
            <a:picLocks noChangeAspect="1"/>
          </p:cNvPicPr>
          <p:nvPr/>
        </p:nvPicPr>
        <p:blipFill rotWithShape="1">
          <a:blip r:embed="rId4"/>
          <a:srcRect t="1" r="2424" b="310"/>
          <a:stretch/>
        </p:blipFill>
        <p:spPr>
          <a:xfrm>
            <a:off x="4231309" y="2464011"/>
            <a:ext cx="2892772" cy="2285043"/>
          </a:xfrm>
          <a:prstGeom prst="rect">
            <a:avLst/>
          </a:prstGeom>
        </p:spPr>
      </p:pic>
      <p:pic>
        <p:nvPicPr>
          <p:cNvPr id="85" name="Imagen 84" descr="Gráfico, Gráfico de dispersión&#10;&#10;Descripción generada automáticamente">
            <a:extLst>
              <a:ext uri="{FF2B5EF4-FFF2-40B4-BE49-F238E27FC236}">
                <a16:creationId xmlns:a16="http://schemas.microsoft.com/office/drawing/2014/main" id="{B5BDE48C-25E9-235D-4C2E-48673E292DDC}"/>
              </a:ext>
            </a:extLst>
          </p:cNvPr>
          <p:cNvPicPr>
            <a:picLocks noChangeAspect="1"/>
          </p:cNvPicPr>
          <p:nvPr/>
        </p:nvPicPr>
        <p:blipFill>
          <a:blip r:embed="rId5"/>
          <a:stretch>
            <a:fillRect/>
          </a:stretch>
        </p:blipFill>
        <p:spPr>
          <a:xfrm>
            <a:off x="1338537" y="2399461"/>
            <a:ext cx="2892772" cy="2349593"/>
          </a:xfrm>
          <a:prstGeom prst="rect">
            <a:avLst/>
          </a:prstGeom>
        </p:spPr>
      </p:pic>
      <p:pic>
        <p:nvPicPr>
          <p:cNvPr id="86" name="Imagen 85">
            <a:extLst>
              <a:ext uri="{FF2B5EF4-FFF2-40B4-BE49-F238E27FC236}">
                <a16:creationId xmlns:a16="http://schemas.microsoft.com/office/drawing/2014/main" id="{8582885B-AE3F-94B2-4209-612F70FA5423}"/>
              </a:ext>
            </a:extLst>
          </p:cNvPr>
          <p:cNvPicPr>
            <a:picLocks noChangeAspect="1"/>
          </p:cNvPicPr>
          <p:nvPr/>
        </p:nvPicPr>
        <p:blipFill>
          <a:blip r:embed="rId6"/>
          <a:stretch>
            <a:fillRect/>
          </a:stretch>
        </p:blipFill>
        <p:spPr>
          <a:xfrm>
            <a:off x="1338538" y="1032649"/>
            <a:ext cx="5785545" cy="1431362"/>
          </a:xfrm>
          <a:prstGeom prst="rect">
            <a:avLst/>
          </a:prstGeom>
        </p:spPr>
      </p:pic>
      <p:sp>
        <p:nvSpPr>
          <p:cNvPr id="87" name="CuadroTexto 86">
            <a:extLst>
              <a:ext uri="{FF2B5EF4-FFF2-40B4-BE49-F238E27FC236}">
                <a16:creationId xmlns:a16="http://schemas.microsoft.com/office/drawing/2014/main" id="{ACC72DD9-3DC0-A9FE-44D9-74371E8D06D3}"/>
              </a:ext>
            </a:extLst>
          </p:cNvPr>
          <p:cNvSpPr txBox="1"/>
          <p:nvPr/>
        </p:nvSpPr>
        <p:spPr>
          <a:xfrm>
            <a:off x="6265365" y="4682799"/>
            <a:ext cx="3472963" cy="261610"/>
          </a:xfrm>
          <a:prstGeom prst="rect">
            <a:avLst/>
          </a:prstGeom>
          <a:noFill/>
        </p:spPr>
        <p:txBody>
          <a:bodyPr wrap="square">
            <a:spAutoFit/>
          </a:bodyPr>
          <a:lstStyle/>
          <a:p>
            <a:r>
              <a:rPr lang="es-CL" sz="1050">
                <a:latin typeface="Calibri" panose="020F0502020204030204" pitchFamily="34" charset="0"/>
                <a:ea typeface="Calibri" panose="020F0502020204030204" pitchFamily="34" charset="0"/>
                <a:cs typeface="Calibri" panose="020F0502020204030204" pitchFamily="34" charset="0"/>
              </a:rPr>
              <a:t>Grupo de estadística temprana - GIET PUCV</a:t>
            </a:r>
          </a:p>
        </p:txBody>
      </p:sp>
    </p:spTree>
    <p:extLst>
      <p:ext uri="{BB962C8B-B14F-4D97-AF65-F5344CB8AC3E}">
        <p14:creationId xmlns:p14="http://schemas.microsoft.com/office/powerpoint/2010/main" val="769261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1963C2E7-0F69-D40E-5DB2-1F25887B1A9C}"/>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7914963C-A48B-AEE8-9AC9-22A1698F6DAC}"/>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6B8964AB-E768-D595-B6C0-3BC093D5FC83}"/>
              </a:ext>
            </a:extLst>
          </p:cNvPr>
          <p:cNvSpPr txBox="1"/>
          <p:nvPr/>
        </p:nvSpPr>
        <p:spPr>
          <a:xfrm>
            <a:off x="407936" y="301166"/>
            <a:ext cx="7489771" cy="707886"/>
          </a:xfrm>
          <a:prstGeom prst="rect">
            <a:avLst/>
          </a:prstGeom>
          <a:noFill/>
        </p:spPr>
        <p:txBody>
          <a:bodyPr wrap="square">
            <a:spAutoFit/>
          </a:bodyPr>
          <a:lstStyle/>
          <a:p>
            <a:r>
              <a:rPr lang="es-MX" sz="2000" b="1">
                <a:latin typeface="Calibri" panose="020F0502020204030204" pitchFamily="34" charset="0"/>
                <a:ea typeface="Calibri" panose="020F0502020204030204" pitchFamily="34" charset="0"/>
                <a:cs typeface="Calibri" panose="020F0502020204030204" pitchFamily="34" charset="0"/>
              </a:rPr>
              <a:t>Estrategias</a:t>
            </a:r>
          </a:p>
          <a:p>
            <a:endParaRPr lang="es-MX" sz="2000">
              <a:latin typeface="Calibri" panose="020F0502020204030204" pitchFamily="34" charset="0"/>
              <a:ea typeface="Calibri" panose="020F0502020204030204" pitchFamily="34" charset="0"/>
              <a:cs typeface="Calibri" panose="020F0502020204030204" pitchFamily="34" charset="0"/>
            </a:endParaRPr>
          </a:p>
        </p:txBody>
      </p:sp>
      <p:pic>
        <p:nvPicPr>
          <p:cNvPr id="2" name="Imagen 1">
            <a:extLst>
              <a:ext uri="{FF2B5EF4-FFF2-40B4-BE49-F238E27FC236}">
                <a16:creationId xmlns:a16="http://schemas.microsoft.com/office/drawing/2014/main" id="{5A3B4C99-1B9F-FBEC-985C-970D2C25F70E}"/>
              </a:ext>
            </a:extLst>
          </p:cNvPr>
          <p:cNvPicPr>
            <a:picLocks noChangeAspect="1"/>
          </p:cNvPicPr>
          <p:nvPr/>
        </p:nvPicPr>
        <p:blipFill>
          <a:blip r:embed="rId4"/>
          <a:srcRect t="15307" b="44177"/>
          <a:stretch/>
        </p:blipFill>
        <p:spPr>
          <a:xfrm>
            <a:off x="683106" y="1209107"/>
            <a:ext cx="4877818" cy="1989070"/>
          </a:xfrm>
          <a:prstGeom prst="rect">
            <a:avLst/>
          </a:prstGeom>
        </p:spPr>
      </p:pic>
      <p:sp>
        <p:nvSpPr>
          <p:cNvPr id="3" name="CuadroTexto 2">
            <a:extLst>
              <a:ext uri="{FF2B5EF4-FFF2-40B4-BE49-F238E27FC236}">
                <a16:creationId xmlns:a16="http://schemas.microsoft.com/office/drawing/2014/main" id="{F08E0C00-031B-929D-EC84-7636E8040070}"/>
              </a:ext>
            </a:extLst>
          </p:cNvPr>
          <p:cNvSpPr txBox="1"/>
          <p:nvPr/>
        </p:nvSpPr>
        <p:spPr>
          <a:xfrm>
            <a:off x="407936" y="708970"/>
            <a:ext cx="7489771" cy="400110"/>
          </a:xfrm>
          <a:prstGeom prst="rect">
            <a:avLst/>
          </a:prstGeom>
          <a:noFill/>
        </p:spPr>
        <p:txBody>
          <a:bodyPr wrap="square">
            <a:spAutoFit/>
          </a:bodyPr>
          <a:lstStyle/>
          <a:p>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1) Agrupación de notas 6 y 7 – Noción de frecuencia acumulada</a:t>
            </a:r>
          </a:p>
        </p:txBody>
      </p:sp>
      <p:sp>
        <p:nvSpPr>
          <p:cNvPr id="4" name="CuadroTexto 3">
            <a:extLst>
              <a:ext uri="{FF2B5EF4-FFF2-40B4-BE49-F238E27FC236}">
                <a16:creationId xmlns:a16="http://schemas.microsoft.com/office/drawing/2014/main" id="{A63AFE4B-1A82-3B5E-1EC2-13B49859B808}"/>
              </a:ext>
            </a:extLst>
          </p:cNvPr>
          <p:cNvSpPr txBox="1"/>
          <p:nvPr/>
        </p:nvSpPr>
        <p:spPr>
          <a:xfrm>
            <a:off x="683106" y="3298205"/>
            <a:ext cx="7396722" cy="1477328"/>
          </a:xfrm>
          <a:prstGeom prst="rect">
            <a:avLst/>
          </a:prstGeom>
          <a:noFill/>
        </p:spPr>
        <p:txBody>
          <a:bodyPr wrap="square">
            <a:spAutoFit/>
          </a:bodyPr>
          <a:lstStyle/>
          <a:p>
            <a:pPr algn="just"/>
            <a:r>
              <a:rPr lang="es-MX" sz="1800">
                <a:latin typeface="Calibri" panose="020F0502020204030204" pitchFamily="34" charset="0"/>
                <a:ea typeface="Calibri" panose="020F0502020204030204" pitchFamily="34" charset="0"/>
                <a:cs typeface="Calibri" panose="020F0502020204030204" pitchFamily="34" charset="0"/>
              </a:rPr>
              <a:t>El estudiante luego de sumar la cantidad de notas 6 y 7 en ambas pruebas, decide que les fue mejor en la prueba de Lenguaje porque hay mayor cantidad de estudiantes que tuvieron entre nota 6 y 7 (10) en comparación a los estudiantes que obtuvieron las mismas notas en la prueba de Historia (5).</a:t>
            </a:r>
          </a:p>
          <a:p>
            <a:pPr algn="just"/>
            <a:endParaRPr lang="es-MX" sz="180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80238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EC6E1F9F-3EE2-BC07-728F-C93481F075E4}"/>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A05169E2-DFC6-177E-B749-B47CC505C9CB}"/>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C628041F-C804-6E29-6041-76D149FD84FC}"/>
              </a:ext>
            </a:extLst>
          </p:cNvPr>
          <p:cNvSpPr txBox="1"/>
          <p:nvPr/>
        </p:nvSpPr>
        <p:spPr>
          <a:xfrm>
            <a:off x="407936" y="301166"/>
            <a:ext cx="7489771" cy="707886"/>
          </a:xfrm>
          <a:prstGeom prst="rect">
            <a:avLst/>
          </a:prstGeom>
          <a:noFill/>
        </p:spPr>
        <p:txBody>
          <a:bodyPr wrap="square">
            <a:spAutoFit/>
          </a:bodyPr>
          <a:lstStyle/>
          <a:p>
            <a:r>
              <a:rPr lang="es-MX" sz="2000" b="1">
                <a:latin typeface="Calibri" panose="020F0502020204030204" pitchFamily="34" charset="0"/>
                <a:ea typeface="Calibri" panose="020F0502020204030204" pitchFamily="34" charset="0"/>
                <a:cs typeface="Calibri" panose="020F0502020204030204" pitchFamily="34" charset="0"/>
              </a:rPr>
              <a:t>Estrategias</a:t>
            </a:r>
          </a:p>
          <a:p>
            <a:endParaRPr lang="es-MX" sz="200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451A294C-3CC9-09DF-B145-45C6A4D60881}"/>
              </a:ext>
            </a:extLst>
          </p:cNvPr>
          <p:cNvSpPr txBox="1"/>
          <p:nvPr/>
        </p:nvSpPr>
        <p:spPr>
          <a:xfrm>
            <a:off x="407936" y="708970"/>
            <a:ext cx="7489771" cy="400110"/>
          </a:xfrm>
          <a:prstGeom prst="rect">
            <a:avLst/>
          </a:prstGeom>
          <a:noFill/>
        </p:spPr>
        <p:txBody>
          <a:bodyPr wrap="square">
            <a:spAutoFit/>
          </a:bodyPr>
          <a:lstStyle/>
          <a:p>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2) La nota que más se repite – Noción de Moda</a:t>
            </a:r>
          </a:p>
        </p:txBody>
      </p:sp>
      <p:sp>
        <p:nvSpPr>
          <p:cNvPr id="4" name="CuadroTexto 3">
            <a:extLst>
              <a:ext uri="{FF2B5EF4-FFF2-40B4-BE49-F238E27FC236}">
                <a16:creationId xmlns:a16="http://schemas.microsoft.com/office/drawing/2014/main" id="{1A894434-4D5C-A46D-E751-4E9E08220688}"/>
              </a:ext>
            </a:extLst>
          </p:cNvPr>
          <p:cNvSpPr txBox="1"/>
          <p:nvPr/>
        </p:nvSpPr>
        <p:spPr>
          <a:xfrm>
            <a:off x="683106" y="3298205"/>
            <a:ext cx="7396722" cy="1477328"/>
          </a:xfrm>
          <a:prstGeom prst="rect">
            <a:avLst/>
          </a:prstGeom>
          <a:noFill/>
        </p:spPr>
        <p:txBody>
          <a:bodyPr wrap="square">
            <a:spAutoFit/>
          </a:bodyPr>
          <a:lstStyle/>
          <a:p>
            <a:pPr algn="just"/>
            <a:r>
              <a:rPr lang="es-MX" sz="1800">
                <a:latin typeface="Calibri" panose="020F0502020204030204" pitchFamily="34" charset="0"/>
                <a:ea typeface="Calibri" panose="020F0502020204030204" pitchFamily="34" charset="0"/>
                <a:cs typeface="Calibri" panose="020F0502020204030204" pitchFamily="34" charset="0"/>
              </a:rPr>
              <a:t>El estudiante decide que les fue mejor en la prueba de Lenguaje luego de analizar la nota que más se repite en ambos diagramas. Evidencia que hay más notas 4 en la prueba de Historia (7) que en Lenguaje (3) y, hay más notas 6 en la prueba de Lenguaje (6) que en la de Historia (4), lo que indica que los estudiantes tuvieron un mejor desempeño en la prueba de Lenguaje.</a:t>
            </a:r>
          </a:p>
        </p:txBody>
      </p:sp>
      <p:pic>
        <p:nvPicPr>
          <p:cNvPr id="6" name="Imagen 5">
            <a:extLst>
              <a:ext uri="{FF2B5EF4-FFF2-40B4-BE49-F238E27FC236}">
                <a16:creationId xmlns:a16="http://schemas.microsoft.com/office/drawing/2014/main" id="{1469BA12-BBA1-8A58-929A-2442F3B1A704}"/>
              </a:ext>
            </a:extLst>
          </p:cNvPr>
          <p:cNvPicPr>
            <a:picLocks noChangeAspect="1"/>
          </p:cNvPicPr>
          <p:nvPr/>
        </p:nvPicPr>
        <p:blipFill>
          <a:blip r:embed="rId4"/>
          <a:stretch>
            <a:fillRect/>
          </a:stretch>
        </p:blipFill>
        <p:spPr>
          <a:xfrm>
            <a:off x="615892" y="1132585"/>
            <a:ext cx="5106728" cy="2142114"/>
          </a:xfrm>
          <a:prstGeom prst="rect">
            <a:avLst/>
          </a:prstGeom>
        </p:spPr>
      </p:pic>
    </p:spTree>
    <p:extLst>
      <p:ext uri="{BB962C8B-B14F-4D97-AF65-F5344CB8AC3E}">
        <p14:creationId xmlns:p14="http://schemas.microsoft.com/office/powerpoint/2010/main" val="1067239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0236C53D-B2E4-72A4-112C-72FC7AC56EE9}"/>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6872ACA5-7C13-8082-A27C-55A490E5A598}"/>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03FA5B3F-77E7-6FE9-D5F9-3222EB7475ED}"/>
              </a:ext>
            </a:extLst>
          </p:cNvPr>
          <p:cNvSpPr txBox="1"/>
          <p:nvPr/>
        </p:nvSpPr>
        <p:spPr>
          <a:xfrm>
            <a:off x="407936" y="301166"/>
            <a:ext cx="7489771" cy="707886"/>
          </a:xfrm>
          <a:prstGeom prst="rect">
            <a:avLst/>
          </a:prstGeom>
          <a:noFill/>
        </p:spPr>
        <p:txBody>
          <a:bodyPr wrap="square">
            <a:spAutoFit/>
          </a:bodyPr>
          <a:lstStyle/>
          <a:p>
            <a:r>
              <a:rPr lang="es-MX" sz="2000" b="1">
                <a:latin typeface="Calibri" panose="020F0502020204030204" pitchFamily="34" charset="0"/>
                <a:ea typeface="Calibri" panose="020F0502020204030204" pitchFamily="34" charset="0"/>
                <a:cs typeface="Calibri" panose="020F0502020204030204" pitchFamily="34" charset="0"/>
              </a:rPr>
              <a:t>Estrategias</a:t>
            </a:r>
          </a:p>
          <a:p>
            <a:endParaRPr lang="es-MX" sz="200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8515EE23-733D-39DF-8590-16E7C5405FF7}"/>
              </a:ext>
            </a:extLst>
          </p:cNvPr>
          <p:cNvSpPr txBox="1"/>
          <p:nvPr/>
        </p:nvSpPr>
        <p:spPr>
          <a:xfrm>
            <a:off x="407936" y="708970"/>
            <a:ext cx="7489771" cy="400110"/>
          </a:xfrm>
          <a:prstGeom prst="rect">
            <a:avLst/>
          </a:prstGeom>
          <a:noFill/>
        </p:spPr>
        <p:txBody>
          <a:bodyPr wrap="square" lIns="91440" tIns="45720" rIns="91440" bIns="45720" anchor="t">
            <a:spAutoFit/>
          </a:bodyPr>
          <a:lstStyle/>
          <a:p>
            <a:r>
              <a:rPr lang="es-MX" sz="2000" b="1">
                <a:solidFill>
                  <a:schemeClr val="accent5"/>
                </a:solidFill>
                <a:latin typeface="Calibri"/>
                <a:ea typeface="Calibri" panose="020F0502020204030204" pitchFamily="34" charset="0"/>
                <a:cs typeface="Calibri"/>
              </a:rPr>
              <a:t>3) Comparación de una nota – Noción de frecuencia absoluta</a:t>
            </a:r>
            <a:endPar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endParaRPr>
          </a:p>
        </p:txBody>
      </p:sp>
      <p:sp>
        <p:nvSpPr>
          <p:cNvPr id="4" name="CuadroTexto 3">
            <a:extLst>
              <a:ext uri="{FF2B5EF4-FFF2-40B4-BE49-F238E27FC236}">
                <a16:creationId xmlns:a16="http://schemas.microsoft.com/office/drawing/2014/main" id="{F65A8523-9761-2248-345F-F447A4D4B743}"/>
              </a:ext>
            </a:extLst>
          </p:cNvPr>
          <p:cNvSpPr txBox="1"/>
          <p:nvPr/>
        </p:nvSpPr>
        <p:spPr>
          <a:xfrm>
            <a:off x="683106" y="3298205"/>
            <a:ext cx="7396722" cy="1200329"/>
          </a:xfrm>
          <a:prstGeom prst="rect">
            <a:avLst/>
          </a:prstGeom>
          <a:noFill/>
        </p:spPr>
        <p:txBody>
          <a:bodyPr wrap="square">
            <a:spAutoFit/>
          </a:bodyPr>
          <a:lstStyle/>
          <a:p>
            <a:pPr algn="just"/>
            <a:r>
              <a:rPr lang="es-MX" sz="1800">
                <a:latin typeface="Calibri" panose="020F0502020204030204" pitchFamily="34" charset="0"/>
                <a:ea typeface="Calibri" panose="020F0502020204030204" pitchFamily="34" charset="0"/>
                <a:cs typeface="Calibri" panose="020F0502020204030204" pitchFamily="34" charset="0"/>
              </a:rPr>
              <a:t>El estudiante compara la frecuencia absoluta de una misma nota en ambos diagramas. A partir de esta representación, el estudiante decide que les fue mejor en la prueba de Lenguaje ya que más niños obtuvieron nota 7 en comparación a la prueba de Historia.</a:t>
            </a:r>
          </a:p>
        </p:txBody>
      </p:sp>
      <p:pic>
        <p:nvPicPr>
          <p:cNvPr id="5" name="Imagen 4">
            <a:extLst>
              <a:ext uri="{FF2B5EF4-FFF2-40B4-BE49-F238E27FC236}">
                <a16:creationId xmlns:a16="http://schemas.microsoft.com/office/drawing/2014/main" id="{83D8F232-2ECB-4A70-1549-3FEABFF0D479}"/>
              </a:ext>
            </a:extLst>
          </p:cNvPr>
          <p:cNvPicPr>
            <a:picLocks noChangeAspect="1"/>
          </p:cNvPicPr>
          <p:nvPr/>
        </p:nvPicPr>
        <p:blipFill>
          <a:blip r:embed="rId4"/>
          <a:stretch>
            <a:fillRect/>
          </a:stretch>
        </p:blipFill>
        <p:spPr>
          <a:xfrm>
            <a:off x="837817" y="1115688"/>
            <a:ext cx="5273423" cy="2224725"/>
          </a:xfrm>
          <a:prstGeom prst="rect">
            <a:avLst/>
          </a:prstGeom>
        </p:spPr>
      </p:pic>
    </p:spTree>
    <p:extLst>
      <p:ext uri="{BB962C8B-B14F-4D97-AF65-F5344CB8AC3E}">
        <p14:creationId xmlns:p14="http://schemas.microsoft.com/office/powerpoint/2010/main" val="27205999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6A312345-B73F-9799-C5ED-1A8A7E09B031}"/>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79378E24-93BA-CA9F-DC79-D4181D6A23F8}"/>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689ECF05-2DD2-71FE-AFAA-7FA0B11CE5F1}"/>
              </a:ext>
            </a:extLst>
          </p:cNvPr>
          <p:cNvSpPr txBox="1"/>
          <p:nvPr/>
        </p:nvSpPr>
        <p:spPr>
          <a:xfrm>
            <a:off x="407936" y="301166"/>
            <a:ext cx="7489771" cy="707886"/>
          </a:xfrm>
          <a:prstGeom prst="rect">
            <a:avLst/>
          </a:prstGeom>
          <a:noFill/>
        </p:spPr>
        <p:txBody>
          <a:bodyPr wrap="square">
            <a:spAutoFit/>
          </a:bodyPr>
          <a:lstStyle/>
          <a:p>
            <a:r>
              <a:rPr lang="es-MX" sz="2000" b="1">
                <a:latin typeface="Calibri" panose="020F0502020204030204" pitchFamily="34" charset="0"/>
                <a:ea typeface="Calibri" panose="020F0502020204030204" pitchFamily="34" charset="0"/>
                <a:cs typeface="Calibri" panose="020F0502020204030204" pitchFamily="34" charset="0"/>
              </a:rPr>
              <a:t>Estrategias</a:t>
            </a:r>
          </a:p>
          <a:p>
            <a:endParaRPr lang="es-MX" sz="200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9D769772-B8EC-6820-393B-2E609CF25C41}"/>
              </a:ext>
            </a:extLst>
          </p:cNvPr>
          <p:cNvSpPr txBox="1"/>
          <p:nvPr/>
        </p:nvSpPr>
        <p:spPr>
          <a:xfrm>
            <a:off x="407936" y="708970"/>
            <a:ext cx="7489771" cy="400110"/>
          </a:xfrm>
          <a:prstGeom prst="rect">
            <a:avLst/>
          </a:prstGeom>
          <a:noFill/>
        </p:spPr>
        <p:txBody>
          <a:bodyPr wrap="square">
            <a:spAutoFit/>
          </a:bodyPr>
          <a:lstStyle/>
          <a:p>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4) Comparación de la mitad de los datos – Noción de Mediana</a:t>
            </a:r>
          </a:p>
        </p:txBody>
      </p:sp>
      <p:sp>
        <p:nvSpPr>
          <p:cNvPr id="4" name="CuadroTexto 3">
            <a:extLst>
              <a:ext uri="{FF2B5EF4-FFF2-40B4-BE49-F238E27FC236}">
                <a16:creationId xmlns:a16="http://schemas.microsoft.com/office/drawing/2014/main" id="{D9653705-8ADB-941B-4C3A-497FC1777CEB}"/>
              </a:ext>
            </a:extLst>
          </p:cNvPr>
          <p:cNvSpPr txBox="1"/>
          <p:nvPr/>
        </p:nvSpPr>
        <p:spPr>
          <a:xfrm>
            <a:off x="683106" y="3298205"/>
            <a:ext cx="7396722" cy="1477328"/>
          </a:xfrm>
          <a:prstGeom prst="rect">
            <a:avLst/>
          </a:prstGeom>
          <a:noFill/>
        </p:spPr>
        <p:txBody>
          <a:bodyPr wrap="square">
            <a:spAutoFit/>
          </a:bodyPr>
          <a:lstStyle/>
          <a:p>
            <a:pPr algn="just"/>
            <a:r>
              <a:rPr lang="es-MX" sz="1800">
                <a:latin typeface="Calibri" panose="020F0502020204030204" pitchFamily="34" charset="0"/>
                <a:ea typeface="Calibri" panose="020F0502020204030204" pitchFamily="34" charset="0"/>
                <a:cs typeface="Calibri" panose="020F0502020204030204" pitchFamily="34" charset="0"/>
              </a:rPr>
              <a:t>Considerando que la cantidad total de datos es 20, el estudiante decide que les fue mejor en la prueba de Lenguaje argumentando que la mitad del curso obtuvo una calificación entre 6 y 7 en la prueba de Lenguaje, a diferencia de la prueba de Historia que solo se encuentran 5 estudiantes entre estas calificaciones.</a:t>
            </a:r>
          </a:p>
        </p:txBody>
      </p:sp>
      <p:pic>
        <p:nvPicPr>
          <p:cNvPr id="6" name="Imagen 5">
            <a:extLst>
              <a:ext uri="{FF2B5EF4-FFF2-40B4-BE49-F238E27FC236}">
                <a16:creationId xmlns:a16="http://schemas.microsoft.com/office/drawing/2014/main" id="{9636759D-1957-AACB-758A-1B24E3953A49}"/>
              </a:ext>
            </a:extLst>
          </p:cNvPr>
          <p:cNvPicPr>
            <a:picLocks noChangeAspect="1"/>
          </p:cNvPicPr>
          <p:nvPr/>
        </p:nvPicPr>
        <p:blipFill>
          <a:blip r:embed="rId4"/>
          <a:stretch>
            <a:fillRect/>
          </a:stretch>
        </p:blipFill>
        <p:spPr>
          <a:xfrm>
            <a:off x="799680" y="1109080"/>
            <a:ext cx="5321258" cy="2189125"/>
          </a:xfrm>
          <a:prstGeom prst="rect">
            <a:avLst/>
          </a:prstGeom>
        </p:spPr>
      </p:pic>
    </p:spTree>
    <p:extLst>
      <p:ext uri="{BB962C8B-B14F-4D97-AF65-F5344CB8AC3E}">
        <p14:creationId xmlns:p14="http://schemas.microsoft.com/office/powerpoint/2010/main" val="793510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ED7BA57D-7751-E3FD-A7A3-4F1E7AB62A23}"/>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D7CE15E3-9718-ACAB-D7F7-6D869BB3B5F3}"/>
              </a:ext>
            </a:extLst>
          </p:cNvPr>
          <p:cNvPicPr>
            <a:picLocks noChangeAspect="1"/>
          </p:cNvPicPr>
          <p:nvPr/>
        </p:nvPicPr>
        <p:blipFill>
          <a:blip r:embed="rId3"/>
          <a:stretch>
            <a:fillRect/>
          </a:stretch>
        </p:blipFill>
        <p:spPr>
          <a:xfrm>
            <a:off x="8368677" y="65157"/>
            <a:ext cx="673185" cy="472019"/>
          </a:xfrm>
          <a:prstGeom prst="rect">
            <a:avLst/>
          </a:prstGeom>
        </p:spPr>
      </p:pic>
      <p:sp>
        <p:nvSpPr>
          <p:cNvPr id="83" name="CuadroTexto 82">
            <a:extLst>
              <a:ext uri="{FF2B5EF4-FFF2-40B4-BE49-F238E27FC236}">
                <a16:creationId xmlns:a16="http://schemas.microsoft.com/office/drawing/2014/main" id="{0503023D-5B92-694C-FE82-8552BA1E1070}"/>
              </a:ext>
            </a:extLst>
          </p:cNvPr>
          <p:cNvSpPr txBox="1"/>
          <p:nvPr/>
        </p:nvSpPr>
        <p:spPr>
          <a:xfrm>
            <a:off x="407936" y="301166"/>
            <a:ext cx="7489771" cy="707886"/>
          </a:xfrm>
          <a:prstGeom prst="rect">
            <a:avLst/>
          </a:prstGeom>
          <a:noFill/>
        </p:spPr>
        <p:txBody>
          <a:bodyPr wrap="square">
            <a:spAutoFit/>
          </a:bodyPr>
          <a:lstStyle/>
          <a:p>
            <a:r>
              <a:rPr lang="es-MX" sz="2000" b="1">
                <a:latin typeface="Calibri" panose="020F0502020204030204" pitchFamily="34" charset="0"/>
                <a:ea typeface="Calibri" panose="020F0502020204030204" pitchFamily="34" charset="0"/>
                <a:cs typeface="Calibri" panose="020F0502020204030204" pitchFamily="34" charset="0"/>
              </a:rPr>
              <a:t>Estrategias</a:t>
            </a:r>
          </a:p>
          <a:p>
            <a:endParaRPr lang="es-MX" sz="200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3AA3742A-1B68-B3E4-4786-6E8F783289AA}"/>
              </a:ext>
            </a:extLst>
          </p:cNvPr>
          <p:cNvSpPr txBox="1"/>
          <p:nvPr/>
        </p:nvSpPr>
        <p:spPr>
          <a:xfrm>
            <a:off x="407936" y="708970"/>
            <a:ext cx="7489771" cy="707886"/>
          </a:xfrm>
          <a:prstGeom prst="rect">
            <a:avLst/>
          </a:prstGeom>
          <a:noFill/>
        </p:spPr>
        <p:txBody>
          <a:bodyPr wrap="square">
            <a:spAutoFit/>
          </a:bodyPr>
          <a:lstStyle/>
          <a:p>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5) Sumar valores de una determinada nota – Noción de   </a:t>
            </a:r>
          </a:p>
          <a:p>
            <a:r>
              <a:rPr lang="es-MX" sz="2000" b="1">
                <a:solidFill>
                  <a:schemeClr val="accent5"/>
                </a:solidFill>
                <a:latin typeface="Calibri" panose="020F0502020204030204" pitchFamily="34" charset="0"/>
                <a:ea typeface="Calibri" panose="020F0502020204030204" pitchFamily="34" charset="0"/>
                <a:cs typeface="Calibri" panose="020F0502020204030204" pitchFamily="34" charset="0"/>
              </a:rPr>
              <a:t>     multiplicación de variable por su frecuencia absoluta (xi*fi)</a:t>
            </a:r>
          </a:p>
        </p:txBody>
      </p:sp>
      <p:sp>
        <p:nvSpPr>
          <p:cNvPr id="4" name="CuadroTexto 3">
            <a:extLst>
              <a:ext uri="{FF2B5EF4-FFF2-40B4-BE49-F238E27FC236}">
                <a16:creationId xmlns:a16="http://schemas.microsoft.com/office/drawing/2014/main" id="{D9EB326A-779D-ECD0-FAFF-05A0260EBB5A}"/>
              </a:ext>
            </a:extLst>
          </p:cNvPr>
          <p:cNvSpPr txBox="1"/>
          <p:nvPr/>
        </p:nvSpPr>
        <p:spPr>
          <a:xfrm>
            <a:off x="617777" y="3674596"/>
            <a:ext cx="7396722" cy="1200329"/>
          </a:xfrm>
          <a:prstGeom prst="rect">
            <a:avLst/>
          </a:prstGeom>
          <a:noFill/>
        </p:spPr>
        <p:txBody>
          <a:bodyPr wrap="square">
            <a:spAutoFit/>
          </a:bodyPr>
          <a:lstStyle/>
          <a:p>
            <a:pPr algn="just"/>
            <a:r>
              <a:rPr lang="es-MX" sz="1800">
                <a:latin typeface="Calibri" panose="020F0502020204030204" pitchFamily="34" charset="0"/>
                <a:ea typeface="Calibri" panose="020F0502020204030204" pitchFamily="34" charset="0"/>
                <a:cs typeface="Calibri" panose="020F0502020204030204" pitchFamily="34" charset="0"/>
              </a:rPr>
              <a:t>El estudiante compara la suma de una misma nota en ambos diagramas, su argumento se sustenta en la comparación entre números naturales (para este caso 36&gt;24). Finalmente concluye que les fue mejor en la prueba de Lenguaje.</a:t>
            </a:r>
          </a:p>
        </p:txBody>
      </p:sp>
      <p:pic>
        <p:nvPicPr>
          <p:cNvPr id="5" name="Imagen 4">
            <a:extLst>
              <a:ext uri="{FF2B5EF4-FFF2-40B4-BE49-F238E27FC236}">
                <a16:creationId xmlns:a16="http://schemas.microsoft.com/office/drawing/2014/main" id="{83960CE3-D9B2-C772-F3BB-8A4692B72E3B}"/>
              </a:ext>
            </a:extLst>
          </p:cNvPr>
          <p:cNvPicPr>
            <a:picLocks noChangeAspect="1"/>
          </p:cNvPicPr>
          <p:nvPr/>
        </p:nvPicPr>
        <p:blipFill>
          <a:blip r:embed="rId4"/>
          <a:srcRect t="2306"/>
          <a:stretch/>
        </p:blipFill>
        <p:spPr>
          <a:xfrm>
            <a:off x="617777" y="1468904"/>
            <a:ext cx="5668166" cy="2205692"/>
          </a:xfrm>
          <a:prstGeom prst="rect">
            <a:avLst/>
          </a:prstGeom>
        </p:spPr>
      </p:pic>
    </p:spTree>
    <p:extLst>
      <p:ext uri="{BB962C8B-B14F-4D97-AF65-F5344CB8AC3E}">
        <p14:creationId xmlns:p14="http://schemas.microsoft.com/office/powerpoint/2010/main" val="18997704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3" name="CuadroTexto 2">
            <a:extLst>
              <a:ext uri="{FF2B5EF4-FFF2-40B4-BE49-F238E27FC236}">
                <a16:creationId xmlns:a16="http://schemas.microsoft.com/office/drawing/2014/main" id="{4C5BDCFD-B697-5EB5-224D-8F0950F26443}"/>
              </a:ext>
            </a:extLst>
          </p:cNvPr>
          <p:cNvSpPr txBox="1"/>
          <p:nvPr/>
        </p:nvSpPr>
        <p:spPr>
          <a:xfrm>
            <a:off x="446036" y="429317"/>
            <a:ext cx="8035024" cy="1631216"/>
          </a:xfrm>
          <a:prstGeom prst="rect">
            <a:avLst/>
          </a:prstGeom>
          <a:noFill/>
        </p:spPr>
        <p:txBody>
          <a:bodyPr wrap="square" lIns="91440" tIns="45720" rIns="91440" bIns="45720" anchor="t">
            <a:spAutoFit/>
          </a:bodyPr>
          <a:lstStyle/>
          <a:p>
            <a:r>
              <a:rPr lang="es-MX" sz="2000" b="1">
                <a:solidFill>
                  <a:schemeClr val="tx1"/>
                </a:solidFill>
                <a:latin typeface="Calibri" panose="020F0502020204030204" pitchFamily="34" charset="0"/>
                <a:ea typeface="Calibri" panose="020F0502020204030204" pitchFamily="34" charset="0"/>
                <a:cs typeface="Calibri" panose="020F0502020204030204" pitchFamily="34" charset="0"/>
              </a:rPr>
              <a:t>Extensión del problema</a:t>
            </a:r>
            <a:endParaRPr lang="es-MX" sz="200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s-MX" sz="2000">
                <a:solidFill>
                  <a:schemeClr val="tx1"/>
                </a:solidFill>
                <a:latin typeface="Calibri"/>
                <a:ea typeface="Calibri" panose="020F0502020204030204" pitchFamily="34" charset="0"/>
                <a:cs typeface="Calibri"/>
              </a:rPr>
              <a:t>Suponga que dos cursos A y B, obtienen el mismo promedio de notas en una prueba de matemáticas. ¿Permite esto concluir que tuvieron el mismo desempeño? ¿Cómo podría obtener más información sobre el resultado de esta evaluación para la toma de decisiones?</a:t>
            </a:r>
          </a:p>
        </p:txBody>
      </p:sp>
      <p:pic>
        <p:nvPicPr>
          <p:cNvPr id="5" name="Imagen 4">
            <a:extLst>
              <a:ext uri="{FF2B5EF4-FFF2-40B4-BE49-F238E27FC236}">
                <a16:creationId xmlns:a16="http://schemas.microsoft.com/office/drawing/2014/main" id="{F0630B5F-E216-8806-666C-44BE1560CEF0}"/>
              </a:ext>
            </a:extLst>
          </p:cNvPr>
          <p:cNvPicPr>
            <a:picLocks noChangeAspect="1"/>
          </p:cNvPicPr>
          <p:nvPr/>
        </p:nvPicPr>
        <p:blipFill>
          <a:blip r:embed="rId4"/>
          <a:stretch>
            <a:fillRect/>
          </a:stretch>
        </p:blipFill>
        <p:spPr>
          <a:xfrm>
            <a:off x="3220287" y="2465969"/>
            <a:ext cx="1838582" cy="2248214"/>
          </a:xfrm>
          <a:prstGeom prst="rect">
            <a:avLst/>
          </a:prstGeom>
          <a:ln>
            <a:solidFill>
              <a:schemeClr val="tx1">
                <a:lumMod val="75000"/>
                <a:lumOff val="25000"/>
              </a:schemeClr>
            </a:solidFill>
          </a:ln>
        </p:spPr>
      </p:pic>
      <p:pic>
        <p:nvPicPr>
          <p:cNvPr id="7" name="Imagen 6">
            <a:extLst>
              <a:ext uri="{FF2B5EF4-FFF2-40B4-BE49-F238E27FC236}">
                <a16:creationId xmlns:a16="http://schemas.microsoft.com/office/drawing/2014/main" id="{820503B4-345F-749A-9054-1708B0C60ACC}"/>
              </a:ext>
            </a:extLst>
          </p:cNvPr>
          <p:cNvPicPr>
            <a:picLocks noChangeAspect="1"/>
          </p:cNvPicPr>
          <p:nvPr/>
        </p:nvPicPr>
        <p:blipFill>
          <a:blip r:embed="rId5"/>
          <a:stretch>
            <a:fillRect/>
          </a:stretch>
        </p:blipFill>
        <p:spPr>
          <a:xfrm>
            <a:off x="5172913" y="2456443"/>
            <a:ext cx="1819529" cy="2257740"/>
          </a:xfrm>
          <a:prstGeom prst="rect">
            <a:avLst/>
          </a:prstGeom>
          <a:ln>
            <a:solidFill>
              <a:schemeClr val="tx1">
                <a:lumMod val="75000"/>
                <a:lumOff val="25000"/>
              </a:schemeClr>
            </a:solidFill>
          </a:ln>
        </p:spPr>
      </p:pic>
      <p:sp>
        <p:nvSpPr>
          <p:cNvPr id="9" name="CuadroTexto 8">
            <a:extLst>
              <a:ext uri="{FF2B5EF4-FFF2-40B4-BE49-F238E27FC236}">
                <a16:creationId xmlns:a16="http://schemas.microsoft.com/office/drawing/2014/main" id="{73806A4D-415D-B4BF-D398-F5A4F46F3401}"/>
              </a:ext>
            </a:extLst>
          </p:cNvPr>
          <p:cNvSpPr txBox="1"/>
          <p:nvPr/>
        </p:nvSpPr>
        <p:spPr>
          <a:xfrm>
            <a:off x="3796677" y="2148666"/>
            <a:ext cx="4572000" cy="307777"/>
          </a:xfrm>
          <a:prstGeom prst="rect">
            <a:avLst/>
          </a:prstGeom>
          <a:noFill/>
        </p:spPr>
        <p:txBody>
          <a:bodyPr wrap="square">
            <a:spAutoFit/>
          </a:bodyPr>
          <a:lstStyle/>
          <a:p>
            <a:r>
              <a:rPr lang="es-MX">
                <a:solidFill>
                  <a:schemeClr val="tx1"/>
                </a:solidFill>
                <a:latin typeface="Calibri" panose="020F0502020204030204" pitchFamily="34" charset="0"/>
                <a:ea typeface="Calibri" panose="020F0502020204030204" pitchFamily="34" charset="0"/>
                <a:cs typeface="Calibri" panose="020F0502020204030204" pitchFamily="34" charset="0"/>
              </a:rPr>
              <a:t>C</a:t>
            </a:r>
            <a:r>
              <a:rPr lang="es-MX" sz="1400">
                <a:solidFill>
                  <a:schemeClr val="tx1"/>
                </a:solidFill>
                <a:latin typeface="Calibri" panose="020F0502020204030204" pitchFamily="34" charset="0"/>
                <a:ea typeface="Calibri" panose="020F0502020204030204" pitchFamily="34" charset="0"/>
                <a:cs typeface="Calibri" panose="020F0502020204030204" pitchFamily="34" charset="0"/>
              </a:rPr>
              <a:t>urso A</a:t>
            </a:r>
            <a:endParaRPr lang="es-CL"/>
          </a:p>
        </p:txBody>
      </p:sp>
      <p:sp>
        <p:nvSpPr>
          <p:cNvPr id="10" name="CuadroTexto 9">
            <a:extLst>
              <a:ext uri="{FF2B5EF4-FFF2-40B4-BE49-F238E27FC236}">
                <a16:creationId xmlns:a16="http://schemas.microsoft.com/office/drawing/2014/main" id="{444A5893-CEEF-6367-EB45-70C716ED5137}"/>
              </a:ext>
            </a:extLst>
          </p:cNvPr>
          <p:cNvSpPr txBox="1"/>
          <p:nvPr/>
        </p:nvSpPr>
        <p:spPr>
          <a:xfrm>
            <a:off x="5663577" y="2142251"/>
            <a:ext cx="1229186" cy="307777"/>
          </a:xfrm>
          <a:prstGeom prst="rect">
            <a:avLst/>
          </a:prstGeom>
          <a:noFill/>
        </p:spPr>
        <p:txBody>
          <a:bodyPr wrap="square">
            <a:spAutoFit/>
          </a:bodyPr>
          <a:lstStyle/>
          <a:p>
            <a:r>
              <a:rPr lang="es-MX">
                <a:solidFill>
                  <a:schemeClr val="tx1"/>
                </a:solidFill>
                <a:latin typeface="Calibri" panose="020F0502020204030204" pitchFamily="34" charset="0"/>
                <a:ea typeface="Calibri" panose="020F0502020204030204" pitchFamily="34" charset="0"/>
                <a:cs typeface="Calibri" panose="020F0502020204030204" pitchFamily="34" charset="0"/>
              </a:rPr>
              <a:t>C</a:t>
            </a:r>
            <a:r>
              <a:rPr lang="es-MX" sz="1400">
                <a:solidFill>
                  <a:schemeClr val="tx1"/>
                </a:solidFill>
                <a:latin typeface="Calibri" panose="020F0502020204030204" pitchFamily="34" charset="0"/>
                <a:ea typeface="Calibri" panose="020F0502020204030204" pitchFamily="34" charset="0"/>
                <a:cs typeface="Calibri" panose="020F0502020204030204" pitchFamily="34" charset="0"/>
              </a:rPr>
              <a:t>urso </a:t>
            </a:r>
            <a:r>
              <a:rPr lang="es-MX">
                <a:solidFill>
                  <a:schemeClr val="tx1"/>
                </a:solidFill>
                <a:latin typeface="Calibri" panose="020F0502020204030204" pitchFamily="34" charset="0"/>
                <a:ea typeface="Calibri" panose="020F0502020204030204" pitchFamily="34" charset="0"/>
                <a:cs typeface="Calibri" panose="020F0502020204030204" pitchFamily="34" charset="0"/>
              </a:rPr>
              <a:t>B</a:t>
            </a:r>
            <a:endParaRPr lang="es-CL"/>
          </a:p>
        </p:txBody>
      </p:sp>
      <p:sp>
        <p:nvSpPr>
          <p:cNvPr id="12" name="CuadroTexto 11">
            <a:extLst>
              <a:ext uri="{FF2B5EF4-FFF2-40B4-BE49-F238E27FC236}">
                <a16:creationId xmlns:a16="http://schemas.microsoft.com/office/drawing/2014/main" id="{A4740675-1E98-F827-0855-1A396C51D217}"/>
              </a:ext>
            </a:extLst>
          </p:cNvPr>
          <p:cNvSpPr txBox="1"/>
          <p:nvPr/>
        </p:nvSpPr>
        <p:spPr>
          <a:xfrm>
            <a:off x="1030630" y="2846649"/>
            <a:ext cx="2075613" cy="1477328"/>
          </a:xfrm>
          <a:prstGeom prst="rect">
            <a:avLst/>
          </a:prstGeom>
          <a:noFill/>
        </p:spPr>
        <p:txBody>
          <a:bodyPr wrap="square">
            <a:spAutoFit/>
          </a:bodyPr>
          <a:lstStyle/>
          <a:p>
            <a:pPr algn="r"/>
            <a:r>
              <a:rPr lang="es-MX" sz="1800" b="1">
                <a:solidFill>
                  <a:schemeClr val="accent5"/>
                </a:solidFill>
                <a:latin typeface="Calibri" panose="020F0502020204030204" pitchFamily="34" charset="0"/>
                <a:ea typeface="Calibri" panose="020F0502020204030204" pitchFamily="34" charset="0"/>
                <a:cs typeface="Calibri" panose="020F0502020204030204" pitchFamily="34" charset="0"/>
              </a:rPr>
              <a:t>Suponga que las notas obtenidas fueron las presentadas en estas tablas</a:t>
            </a:r>
            <a:endParaRPr lang="es-CL" sz="1800" b="1">
              <a:solidFill>
                <a:schemeClr val="accent5"/>
              </a:solidFill>
            </a:endParaRPr>
          </a:p>
        </p:txBody>
      </p:sp>
    </p:spTree>
    <p:extLst>
      <p:ext uri="{BB962C8B-B14F-4D97-AF65-F5344CB8AC3E}">
        <p14:creationId xmlns:p14="http://schemas.microsoft.com/office/powerpoint/2010/main" val="3641200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46">
          <a:extLst>
            <a:ext uri="{FF2B5EF4-FFF2-40B4-BE49-F238E27FC236}">
              <a16:creationId xmlns:a16="http://schemas.microsoft.com/office/drawing/2014/main" id="{DC06D190-47E3-0F60-3941-A5285D00A487}"/>
            </a:ext>
          </a:extLst>
        </p:cNvPr>
        <p:cNvGrpSpPr/>
        <p:nvPr/>
      </p:nvGrpSpPr>
      <p:grpSpPr>
        <a:xfrm>
          <a:off x="0" y="0"/>
          <a:ext cx="0" cy="0"/>
          <a:chOff x="0" y="0"/>
          <a:chExt cx="0" cy="0"/>
        </a:xfrm>
      </p:grpSpPr>
      <p:pic>
        <p:nvPicPr>
          <p:cNvPr id="2052" name="Picture 4" descr="Tabla De Gráficos Imágenes y Fotos - 123RF">
            <a:extLst>
              <a:ext uri="{FF2B5EF4-FFF2-40B4-BE49-F238E27FC236}">
                <a16:creationId xmlns:a16="http://schemas.microsoft.com/office/drawing/2014/main" id="{2A82006C-5BC1-0ACE-CCBA-FD65E8CA3A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404"/>
          <a:stretch/>
        </p:blipFill>
        <p:spPr bwMode="auto">
          <a:xfrm>
            <a:off x="0" y="0"/>
            <a:ext cx="9144000" cy="5223933"/>
          </a:xfrm>
          <a:prstGeom prst="rect">
            <a:avLst/>
          </a:prstGeom>
          <a:noFill/>
          <a:extLst>
            <a:ext uri="{909E8E84-426E-40DD-AFC4-6F175D3DCCD1}">
              <a14:hiddenFill xmlns:a14="http://schemas.microsoft.com/office/drawing/2010/main">
                <a:solidFill>
                  <a:srgbClr val="FFFFFF"/>
                </a:solidFill>
              </a14:hiddenFill>
            </a:ext>
          </a:extLst>
        </p:spPr>
      </p:pic>
      <p:grpSp>
        <p:nvGrpSpPr>
          <p:cNvPr id="648" name="Google Shape;648;p45">
            <a:extLst>
              <a:ext uri="{FF2B5EF4-FFF2-40B4-BE49-F238E27FC236}">
                <a16:creationId xmlns:a16="http://schemas.microsoft.com/office/drawing/2014/main" id="{0961C0B2-D75D-1EEC-C262-529C9EDAC938}"/>
              </a:ext>
            </a:extLst>
          </p:cNvPr>
          <p:cNvGrpSpPr/>
          <p:nvPr/>
        </p:nvGrpSpPr>
        <p:grpSpPr>
          <a:xfrm>
            <a:off x="5073965" y="2730687"/>
            <a:ext cx="3741459" cy="2116053"/>
            <a:chOff x="713029" y="577750"/>
            <a:chExt cx="7717531" cy="3988038"/>
          </a:xfrm>
        </p:grpSpPr>
        <p:sp>
          <p:nvSpPr>
            <p:cNvPr id="649" name="Google Shape;649;p45">
              <a:extLst>
                <a:ext uri="{FF2B5EF4-FFF2-40B4-BE49-F238E27FC236}">
                  <a16:creationId xmlns:a16="http://schemas.microsoft.com/office/drawing/2014/main" id="{6935E016-7BFA-43CC-BE83-5E64BCB4AEFC}"/>
                </a:ext>
              </a:extLst>
            </p:cNvPr>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45">
              <a:extLst>
                <a:ext uri="{FF2B5EF4-FFF2-40B4-BE49-F238E27FC236}">
                  <a16:creationId xmlns:a16="http://schemas.microsoft.com/office/drawing/2014/main" id="{517B9DE0-F7AC-49A9-7DFA-B4DB49CCA1E5}"/>
                </a:ext>
              </a:extLst>
            </p:cNvPr>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51" name="Google Shape;651;p45">
            <a:extLst>
              <a:ext uri="{FF2B5EF4-FFF2-40B4-BE49-F238E27FC236}">
                <a16:creationId xmlns:a16="http://schemas.microsoft.com/office/drawing/2014/main" id="{EBE24228-22AE-6C09-DEFB-344FB2FC6A3C}"/>
              </a:ext>
            </a:extLst>
          </p:cNvPr>
          <p:cNvSpPr txBox="1">
            <a:spLocks noGrp="1"/>
          </p:cNvSpPr>
          <p:nvPr>
            <p:ph type="title"/>
          </p:nvPr>
        </p:nvSpPr>
        <p:spPr>
          <a:xfrm>
            <a:off x="5458644" y="3036663"/>
            <a:ext cx="2972100" cy="1476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Analicemos algunos gráficos</a:t>
            </a:r>
            <a:endParaRPr/>
          </a:p>
        </p:txBody>
      </p:sp>
    </p:spTree>
    <p:extLst>
      <p:ext uri="{BB962C8B-B14F-4D97-AF65-F5344CB8AC3E}">
        <p14:creationId xmlns:p14="http://schemas.microsoft.com/office/powerpoint/2010/main" val="2315339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pic>
        <p:nvPicPr>
          <p:cNvPr id="2" name="Imagen 1" descr="Logotipo, nombre de la empresa&#10;&#10;Descripción generada automáticamente">
            <a:extLst>
              <a:ext uri="{FF2B5EF4-FFF2-40B4-BE49-F238E27FC236}">
                <a16:creationId xmlns:a16="http://schemas.microsoft.com/office/drawing/2014/main" id="{04A3F61F-C4AC-9910-2480-95065DAE972A}"/>
              </a:ext>
            </a:extLst>
          </p:cNvPr>
          <p:cNvPicPr>
            <a:picLocks noChangeAspect="1"/>
          </p:cNvPicPr>
          <p:nvPr/>
        </p:nvPicPr>
        <p:blipFill>
          <a:blip r:embed="rId4"/>
          <a:stretch>
            <a:fillRect/>
          </a:stretch>
        </p:blipFill>
        <p:spPr>
          <a:xfrm>
            <a:off x="655569" y="999132"/>
            <a:ext cx="5143252" cy="3386220"/>
          </a:xfrm>
          <a:prstGeom prst="rect">
            <a:avLst/>
          </a:prstGeom>
        </p:spPr>
      </p:pic>
      <p:sp>
        <p:nvSpPr>
          <p:cNvPr id="4" name="CuadroTexto 3">
            <a:extLst>
              <a:ext uri="{FF2B5EF4-FFF2-40B4-BE49-F238E27FC236}">
                <a16:creationId xmlns:a16="http://schemas.microsoft.com/office/drawing/2014/main" id="{F8DCF72A-4EA9-2806-8709-059AAF9E295E}"/>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Gráfico 1</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CuadroTexto 5">
            <a:extLst>
              <a:ext uri="{FF2B5EF4-FFF2-40B4-BE49-F238E27FC236}">
                <a16:creationId xmlns:a16="http://schemas.microsoft.com/office/drawing/2014/main" id="{76AAC046-CA58-7DE1-D06F-F9C9526A6959}"/>
              </a:ext>
            </a:extLst>
          </p:cNvPr>
          <p:cNvSpPr txBox="1"/>
          <p:nvPr/>
        </p:nvSpPr>
        <p:spPr>
          <a:xfrm>
            <a:off x="6168880" y="1093631"/>
            <a:ext cx="2492520" cy="3416320"/>
          </a:xfrm>
          <a:prstGeom prst="rect">
            <a:avLst/>
          </a:prstGeom>
          <a:noFill/>
        </p:spPr>
        <p:txBody>
          <a:bodyPr wrap="square">
            <a:spAutoFit/>
          </a:bodyPr>
          <a:lstStyle/>
          <a:p>
            <a:pPr marL="342900" lvl="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¿Cómo se podría interpretar la información que se presenta en el gráfico?</a:t>
            </a:r>
          </a:p>
          <a:p>
            <a:pPr marL="342900" lvl="0" indent="-342900" algn="just">
              <a:buFont typeface="+mj-lt"/>
              <a:buAutoNum type="alphaLcPeriod"/>
            </a:pPr>
            <a:endParaRPr lang="es-ES" sz="1800">
              <a:effectLst/>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elementos del diseño y construcción del gráfico distorsionan la información que se busca comunicar?</a:t>
            </a:r>
            <a:endParaRPr lang="es-CL" sz="160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15323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pic>
        <p:nvPicPr>
          <p:cNvPr id="647" name="Google Shape;647;p45"/>
          <p:cNvPicPr preferRelativeResize="0">
            <a:picLocks noGrp="1"/>
          </p:cNvPicPr>
          <p:nvPr>
            <p:ph type="pic" idx="2"/>
          </p:nvPr>
        </p:nvPicPr>
        <p:blipFill rotWithShape="1">
          <a:blip r:embed="rId3">
            <a:alphaModFix/>
          </a:blip>
          <a:srcRect t="7692" b="7683"/>
          <a:stretch/>
        </p:blipFill>
        <p:spPr>
          <a:xfrm>
            <a:off x="-25" y="-13725"/>
            <a:ext cx="9143997" cy="5157301"/>
          </a:xfrm>
          <a:prstGeom prst="rect">
            <a:avLst/>
          </a:prstGeom>
        </p:spPr>
      </p:pic>
      <p:grpSp>
        <p:nvGrpSpPr>
          <p:cNvPr id="648" name="Google Shape;648;p45"/>
          <p:cNvGrpSpPr/>
          <p:nvPr/>
        </p:nvGrpSpPr>
        <p:grpSpPr>
          <a:xfrm>
            <a:off x="5073965" y="2730687"/>
            <a:ext cx="3741459" cy="2116053"/>
            <a:chOff x="713029" y="577750"/>
            <a:chExt cx="7717531" cy="3988038"/>
          </a:xfrm>
        </p:grpSpPr>
        <p:sp>
          <p:nvSpPr>
            <p:cNvPr id="649" name="Google Shape;649;p45"/>
            <p:cNvSpPr/>
            <p:nvPr/>
          </p:nvSpPr>
          <p:spPr>
            <a:xfrm>
              <a:off x="713029" y="577760"/>
              <a:ext cx="7717531" cy="3988028"/>
            </a:xfrm>
            <a:custGeom>
              <a:avLst/>
              <a:gdLst/>
              <a:ahLst/>
              <a:cxnLst/>
              <a:rect l="l" t="t" r="r" b="b"/>
              <a:pathLst>
                <a:path w="69496" h="38596" extrusionOk="0">
                  <a:moveTo>
                    <a:pt x="0" y="1"/>
                  </a:moveTo>
                  <a:lnTo>
                    <a:pt x="0" y="38595"/>
                  </a:lnTo>
                  <a:lnTo>
                    <a:pt x="69495" y="38595"/>
                  </a:lnTo>
                  <a:lnTo>
                    <a:pt x="69495" y="5847"/>
                  </a:lnTo>
                  <a:lnTo>
                    <a:pt x="6392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45"/>
            <p:cNvSpPr/>
            <p:nvPr/>
          </p:nvSpPr>
          <p:spPr>
            <a:xfrm>
              <a:off x="7813375" y="577750"/>
              <a:ext cx="617100" cy="603300"/>
            </a:xfrm>
            <a:prstGeom prst="rtTriangle">
              <a:avLst/>
            </a:pr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51" name="Google Shape;651;p45"/>
          <p:cNvSpPr txBox="1">
            <a:spLocks noGrp="1"/>
          </p:cNvSpPr>
          <p:nvPr>
            <p:ph type="title"/>
          </p:nvPr>
        </p:nvSpPr>
        <p:spPr>
          <a:xfrm>
            <a:off x="5458650" y="3050263"/>
            <a:ext cx="2972100" cy="1476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¡Empecemos con un problema!</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FE5AFB27-298C-A549-D1F9-68C92F1A0B98}"/>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5CAD1F09-26C0-F610-4520-077B7D456E1D}"/>
              </a:ext>
            </a:extLst>
          </p:cNvPr>
          <p:cNvPicPr>
            <a:picLocks noChangeAspect="1"/>
          </p:cNvPicPr>
          <p:nvPr/>
        </p:nvPicPr>
        <p:blipFill>
          <a:blip r:embed="rId3"/>
          <a:stretch>
            <a:fillRect/>
          </a:stretch>
        </p:blipFill>
        <p:spPr>
          <a:xfrm>
            <a:off x="8368677" y="65157"/>
            <a:ext cx="673185" cy="472019"/>
          </a:xfrm>
          <a:prstGeom prst="rect">
            <a:avLst/>
          </a:prstGeom>
        </p:spPr>
      </p:pic>
      <p:sp>
        <p:nvSpPr>
          <p:cNvPr id="4" name="CuadroTexto 3">
            <a:extLst>
              <a:ext uri="{FF2B5EF4-FFF2-40B4-BE49-F238E27FC236}">
                <a16:creationId xmlns:a16="http://schemas.microsoft.com/office/drawing/2014/main" id="{7DBE8C6A-A2C7-F1E3-EBE3-54A490A060C1}"/>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Gráfico 2</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CuadroTexto 5">
            <a:extLst>
              <a:ext uri="{FF2B5EF4-FFF2-40B4-BE49-F238E27FC236}">
                <a16:creationId xmlns:a16="http://schemas.microsoft.com/office/drawing/2014/main" id="{3537E84C-9C6B-78D2-89A8-9EC9ABB8B7F9}"/>
              </a:ext>
            </a:extLst>
          </p:cNvPr>
          <p:cNvSpPr txBox="1"/>
          <p:nvPr/>
        </p:nvSpPr>
        <p:spPr>
          <a:xfrm>
            <a:off x="6101146" y="949697"/>
            <a:ext cx="2492520" cy="3939540"/>
          </a:xfrm>
          <a:prstGeom prst="rect">
            <a:avLst/>
          </a:prstGeom>
          <a:noFill/>
        </p:spPr>
        <p:txBody>
          <a:bodyPr wrap="square">
            <a:spAutoFit/>
          </a:bodyPr>
          <a:lstStyle/>
          <a:p>
            <a:pPr marL="342900" lvl="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elementos del diseño y construcción del gráfico distorsionan la información que se busca comunicar?</a:t>
            </a:r>
          </a:p>
          <a:p>
            <a:pPr marL="342900" lvl="0" indent="-342900">
              <a:buFont typeface="+mj-lt"/>
              <a:buAutoNum type="alphaLcPeriod"/>
            </a:pPr>
            <a:endParaRPr lang="es-ES" sz="1800">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cambios le harían al gráfico para que este comunique de mejor forma la información?</a:t>
            </a:r>
            <a:endParaRPr lang="es-CL" sz="1800">
              <a:effectLst/>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lphaLcPeriod"/>
            </a:pPr>
            <a:endParaRPr lang="es-CL" sz="160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Imagen 4">
            <a:extLst>
              <a:ext uri="{FF2B5EF4-FFF2-40B4-BE49-F238E27FC236}">
                <a16:creationId xmlns:a16="http://schemas.microsoft.com/office/drawing/2014/main" id="{B1EB03FD-648D-C6E1-AE99-E6A5CEE8B31F}"/>
              </a:ext>
            </a:extLst>
          </p:cNvPr>
          <p:cNvPicPr>
            <a:picLocks noChangeAspect="1"/>
          </p:cNvPicPr>
          <p:nvPr/>
        </p:nvPicPr>
        <p:blipFill>
          <a:blip r:embed="rId4"/>
          <a:srcRect t="10428"/>
          <a:stretch/>
        </p:blipFill>
        <p:spPr>
          <a:xfrm>
            <a:off x="880533" y="865781"/>
            <a:ext cx="5088483" cy="3872019"/>
          </a:xfrm>
          <a:prstGeom prst="rect">
            <a:avLst/>
          </a:prstGeom>
          <a:ln>
            <a:noFill/>
          </a:ln>
        </p:spPr>
      </p:pic>
    </p:spTree>
    <p:extLst>
      <p:ext uri="{BB962C8B-B14F-4D97-AF65-F5344CB8AC3E}">
        <p14:creationId xmlns:p14="http://schemas.microsoft.com/office/powerpoint/2010/main" val="1789202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455E2867-4AFC-28DB-C27B-D0A9B2781E18}"/>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BA7F1267-0D31-15A7-A2B5-C40D2DC0EE54}"/>
              </a:ext>
            </a:extLst>
          </p:cNvPr>
          <p:cNvPicPr>
            <a:picLocks noChangeAspect="1"/>
          </p:cNvPicPr>
          <p:nvPr/>
        </p:nvPicPr>
        <p:blipFill>
          <a:blip r:embed="rId3"/>
          <a:stretch>
            <a:fillRect/>
          </a:stretch>
        </p:blipFill>
        <p:spPr>
          <a:xfrm>
            <a:off x="8368677" y="65157"/>
            <a:ext cx="673185" cy="472019"/>
          </a:xfrm>
          <a:prstGeom prst="rect">
            <a:avLst/>
          </a:prstGeom>
        </p:spPr>
      </p:pic>
      <p:sp>
        <p:nvSpPr>
          <p:cNvPr id="4" name="CuadroTexto 3">
            <a:extLst>
              <a:ext uri="{FF2B5EF4-FFF2-40B4-BE49-F238E27FC236}">
                <a16:creationId xmlns:a16="http://schemas.microsoft.com/office/drawing/2014/main" id="{D6893DDA-BD26-C80E-19A0-C454DC2B4D42}"/>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Gráfico 3</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CuadroTexto 5">
            <a:extLst>
              <a:ext uri="{FF2B5EF4-FFF2-40B4-BE49-F238E27FC236}">
                <a16:creationId xmlns:a16="http://schemas.microsoft.com/office/drawing/2014/main" id="{EC53A0B1-EAE9-2E69-0EA0-4D4FD5EE20BB}"/>
              </a:ext>
            </a:extLst>
          </p:cNvPr>
          <p:cNvSpPr txBox="1"/>
          <p:nvPr/>
        </p:nvSpPr>
        <p:spPr>
          <a:xfrm>
            <a:off x="6101146" y="949697"/>
            <a:ext cx="2492520" cy="3939540"/>
          </a:xfrm>
          <a:prstGeom prst="rect">
            <a:avLst/>
          </a:prstGeom>
          <a:noFill/>
        </p:spPr>
        <p:txBody>
          <a:bodyPr wrap="square">
            <a:spAutoFit/>
          </a:bodyPr>
          <a:lstStyle/>
          <a:p>
            <a:pPr marL="342900" lvl="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elementos del diseño y construcción del gráfico distorsionan la información que se busca comunicar?</a:t>
            </a:r>
          </a:p>
          <a:p>
            <a:pPr marL="342900" lvl="0" indent="-342900">
              <a:buFont typeface="+mj-lt"/>
              <a:buAutoNum type="alphaLcPeriod"/>
            </a:pPr>
            <a:endParaRPr lang="es-ES" sz="1800">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cambios le harían al gráfico para que este comunique de mejor forma la información?</a:t>
            </a:r>
            <a:endParaRPr lang="es-CL" sz="1800">
              <a:effectLst/>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lphaLcPeriod"/>
            </a:pPr>
            <a:endParaRPr lang="es-CL" sz="1600">
              <a:effectLst/>
              <a:latin typeface="Calibri" panose="020F0502020204030204" pitchFamily="34" charset="0"/>
              <a:ea typeface="Calibri" panose="020F0502020204030204" pitchFamily="34" charset="0"/>
              <a:cs typeface="Calibri" panose="020F0502020204030204" pitchFamily="34" charset="0"/>
            </a:endParaRPr>
          </a:p>
        </p:txBody>
      </p:sp>
      <p:pic>
        <p:nvPicPr>
          <p:cNvPr id="2" name="Imagen 1">
            <a:extLst>
              <a:ext uri="{FF2B5EF4-FFF2-40B4-BE49-F238E27FC236}">
                <a16:creationId xmlns:a16="http://schemas.microsoft.com/office/drawing/2014/main" id="{9D03F2D8-5052-A3A3-2AE0-A03822F2328F}"/>
              </a:ext>
            </a:extLst>
          </p:cNvPr>
          <p:cNvPicPr>
            <a:picLocks noChangeAspect="1"/>
          </p:cNvPicPr>
          <p:nvPr/>
        </p:nvPicPr>
        <p:blipFill>
          <a:blip r:embed="rId4"/>
          <a:srcRect t="6655"/>
          <a:stretch/>
        </p:blipFill>
        <p:spPr>
          <a:xfrm>
            <a:off x="1944370" y="373016"/>
            <a:ext cx="3686810" cy="4464307"/>
          </a:xfrm>
          <a:prstGeom prst="rect">
            <a:avLst/>
          </a:prstGeom>
          <a:ln>
            <a:noFill/>
          </a:ln>
        </p:spPr>
      </p:pic>
    </p:spTree>
    <p:extLst>
      <p:ext uri="{BB962C8B-B14F-4D97-AF65-F5344CB8AC3E}">
        <p14:creationId xmlns:p14="http://schemas.microsoft.com/office/powerpoint/2010/main" val="2359302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82A006E7-CB43-0F78-43E0-CF14D09E2967}"/>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37A6F475-9349-7091-BDEC-B51A54A19598}"/>
              </a:ext>
            </a:extLst>
          </p:cNvPr>
          <p:cNvPicPr>
            <a:picLocks noChangeAspect="1"/>
          </p:cNvPicPr>
          <p:nvPr/>
        </p:nvPicPr>
        <p:blipFill>
          <a:blip r:embed="rId3"/>
          <a:stretch>
            <a:fillRect/>
          </a:stretch>
        </p:blipFill>
        <p:spPr>
          <a:xfrm>
            <a:off x="8368677" y="65157"/>
            <a:ext cx="673185" cy="472019"/>
          </a:xfrm>
          <a:prstGeom prst="rect">
            <a:avLst/>
          </a:prstGeom>
        </p:spPr>
      </p:pic>
      <p:sp>
        <p:nvSpPr>
          <p:cNvPr id="4" name="CuadroTexto 3">
            <a:extLst>
              <a:ext uri="{FF2B5EF4-FFF2-40B4-BE49-F238E27FC236}">
                <a16:creationId xmlns:a16="http://schemas.microsoft.com/office/drawing/2014/main" id="{FC3C58F5-B2A4-2F02-8931-D035AE4994F4}"/>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Gráfico 4</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CuadroTexto 5">
            <a:extLst>
              <a:ext uri="{FF2B5EF4-FFF2-40B4-BE49-F238E27FC236}">
                <a16:creationId xmlns:a16="http://schemas.microsoft.com/office/drawing/2014/main" id="{37029D2E-08D1-8CB2-686C-5893935D192D}"/>
              </a:ext>
            </a:extLst>
          </p:cNvPr>
          <p:cNvSpPr txBox="1"/>
          <p:nvPr/>
        </p:nvSpPr>
        <p:spPr>
          <a:xfrm>
            <a:off x="6101146" y="949697"/>
            <a:ext cx="2492520" cy="3939540"/>
          </a:xfrm>
          <a:prstGeom prst="rect">
            <a:avLst/>
          </a:prstGeom>
          <a:noFill/>
        </p:spPr>
        <p:txBody>
          <a:bodyPr wrap="square">
            <a:spAutoFit/>
          </a:bodyPr>
          <a:lstStyle/>
          <a:p>
            <a:pPr marL="342900" lvl="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elementos del diseño y construcción del gráfico distorsionan la información que se busca comunicar?</a:t>
            </a:r>
          </a:p>
          <a:p>
            <a:pPr marL="342900" lvl="0" indent="-342900">
              <a:buFont typeface="+mj-lt"/>
              <a:buAutoNum type="alphaLcPeriod"/>
            </a:pPr>
            <a:endParaRPr lang="es-ES" sz="1800">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lphaLcPeriod"/>
            </a:pPr>
            <a:r>
              <a:rPr lang="es-ES" sz="1800">
                <a:effectLst/>
                <a:latin typeface="Calibri" panose="020F0502020204030204" pitchFamily="34" charset="0"/>
                <a:ea typeface="Calibri" panose="020F0502020204030204" pitchFamily="34" charset="0"/>
                <a:cs typeface="Calibri" panose="020F0502020204030204" pitchFamily="34" charset="0"/>
              </a:rPr>
              <a:t>¿Qué cambios le harían al gráfico para que este comunique de mejor forma la información?</a:t>
            </a:r>
            <a:endParaRPr lang="es-CL" sz="1800">
              <a:effectLst/>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lphaLcPeriod"/>
            </a:pPr>
            <a:endParaRPr lang="es-CL" sz="1600">
              <a:effectLst/>
              <a:latin typeface="Calibri" panose="020F0502020204030204" pitchFamily="34" charset="0"/>
              <a:ea typeface="Calibri" panose="020F0502020204030204" pitchFamily="34" charset="0"/>
              <a:cs typeface="Calibri" panose="020F0502020204030204" pitchFamily="34" charset="0"/>
            </a:endParaRPr>
          </a:p>
        </p:txBody>
      </p:sp>
      <p:pic>
        <p:nvPicPr>
          <p:cNvPr id="2" name="Imagen 1">
            <a:extLst>
              <a:ext uri="{FF2B5EF4-FFF2-40B4-BE49-F238E27FC236}">
                <a16:creationId xmlns:a16="http://schemas.microsoft.com/office/drawing/2014/main" id="{44728EB3-358B-5CC8-17F5-459D71EE5BF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Lst>
          </a:blip>
          <a:srcRect t="10393"/>
          <a:stretch/>
        </p:blipFill>
        <p:spPr>
          <a:xfrm>
            <a:off x="715434" y="878012"/>
            <a:ext cx="5243406" cy="3905591"/>
          </a:xfrm>
          <a:prstGeom prst="rect">
            <a:avLst/>
          </a:prstGeom>
          <a:solidFill>
            <a:srgbClr val="FFB424"/>
          </a:solidFill>
          <a:ln>
            <a:noFill/>
          </a:ln>
        </p:spPr>
      </p:pic>
    </p:spTree>
    <p:extLst>
      <p:ext uri="{BB962C8B-B14F-4D97-AF65-F5344CB8AC3E}">
        <p14:creationId xmlns:p14="http://schemas.microsoft.com/office/powerpoint/2010/main" val="3820724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93507CD7-C0BC-63F3-92E0-3AB78D93A860}"/>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A36448EF-D3CE-62D8-F9ED-132CF5202317}"/>
              </a:ext>
            </a:extLst>
          </p:cNvPr>
          <p:cNvPicPr>
            <a:picLocks noChangeAspect="1"/>
          </p:cNvPicPr>
          <p:nvPr/>
        </p:nvPicPr>
        <p:blipFill>
          <a:blip r:embed="rId3"/>
          <a:stretch>
            <a:fillRect/>
          </a:stretch>
        </p:blipFill>
        <p:spPr>
          <a:xfrm>
            <a:off x="8368677" y="65157"/>
            <a:ext cx="673185" cy="472019"/>
          </a:xfrm>
          <a:prstGeom prst="rect">
            <a:avLst/>
          </a:prstGeom>
        </p:spPr>
      </p:pic>
      <p:sp>
        <p:nvSpPr>
          <p:cNvPr id="4" name="CuadroTexto 3">
            <a:extLst>
              <a:ext uri="{FF2B5EF4-FFF2-40B4-BE49-F238E27FC236}">
                <a16:creationId xmlns:a16="http://schemas.microsoft.com/office/drawing/2014/main" id="{78CB7A12-690C-B139-7704-B66B726E2CC6}"/>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Recomendaciones</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 name="CuadroTexto 4">
            <a:extLst>
              <a:ext uri="{FF2B5EF4-FFF2-40B4-BE49-F238E27FC236}">
                <a16:creationId xmlns:a16="http://schemas.microsoft.com/office/drawing/2014/main" id="{4C4CBC5E-0A3B-BABF-AF6F-48697BD21608}"/>
              </a:ext>
            </a:extLst>
          </p:cNvPr>
          <p:cNvSpPr txBox="1"/>
          <p:nvPr/>
        </p:nvSpPr>
        <p:spPr>
          <a:xfrm>
            <a:off x="431801" y="886807"/>
            <a:ext cx="8125459" cy="2031325"/>
          </a:xfrm>
          <a:prstGeom prst="rect">
            <a:avLst/>
          </a:prstGeom>
          <a:solidFill>
            <a:schemeClr val="accent6">
              <a:lumMod val="95000"/>
            </a:schemeClr>
          </a:solidFill>
        </p:spPr>
        <p:txBody>
          <a:bodyPr wrap="square">
            <a:spAutoFit/>
          </a:bodyPr>
          <a:lstStyle/>
          <a:p>
            <a:pPr marL="285750" indent="-285750">
              <a:buFont typeface="Wingdings" panose="05000000000000000000" pitchFamily="2" charset="2"/>
              <a:buChar char="§"/>
            </a:pPr>
            <a:r>
              <a:rPr lang="es-CL" sz="1800">
                <a:solidFill>
                  <a:schemeClr val="dk1"/>
                </a:solidFill>
                <a:latin typeface="Calibri" panose="020F0502020204030204" pitchFamily="34" charset="0"/>
                <a:ea typeface="Calibri" panose="020F0502020204030204" pitchFamily="34" charset="0"/>
                <a:cs typeface="Calibri" panose="020F0502020204030204" pitchFamily="34" charset="0"/>
              </a:rPr>
              <a:t>Usar categorías equivalentes o escalas bien definidas.</a:t>
            </a:r>
          </a:p>
          <a:p>
            <a:pPr marL="285750" indent="-285750">
              <a:buFont typeface="Wingdings" panose="05000000000000000000" pitchFamily="2" charset="2"/>
              <a:buChar char="§"/>
            </a:pPr>
            <a:endParaRPr lang="es-CL" sz="1800">
              <a:solidFill>
                <a:schemeClr val="dk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
            </a:pPr>
            <a:r>
              <a:rPr lang="es-CL" sz="1800">
                <a:solidFill>
                  <a:schemeClr val="dk1"/>
                </a:solidFill>
                <a:latin typeface="Calibri" panose="020F0502020204030204" pitchFamily="34" charset="0"/>
                <a:ea typeface="Calibri" panose="020F0502020204030204" pitchFamily="34" charset="0"/>
                <a:cs typeface="Calibri" panose="020F0502020204030204" pitchFamily="34" charset="0"/>
              </a:rPr>
              <a:t>Truncar un eje, es decir, que no se inicie en el 0, es posible siempre y cuando ello no afecte la comprensión de la información.</a:t>
            </a:r>
          </a:p>
          <a:p>
            <a:pPr marL="285750" indent="-285750">
              <a:buFont typeface="Wingdings" panose="05000000000000000000" pitchFamily="2" charset="2"/>
              <a:buChar char="§"/>
            </a:pPr>
            <a:endParaRPr lang="es-CL" sz="1800">
              <a:solidFill>
                <a:schemeClr val="dk1"/>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
            </a:pPr>
            <a:r>
              <a:rPr lang="es-CL" sz="1800">
                <a:solidFill>
                  <a:schemeClr val="dk1"/>
                </a:solidFill>
                <a:latin typeface="Calibri" panose="020F0502020204030204" pitchFamily="34" charset="0"/>
                <a:ea typeface="Calibri" panose="020F0502020204030204" pitchFamily="34" charset="0"/>
                <a:cs typeface="Calibri" panose="020F0502020204030204" pitchFamily="34" charset="0"/>
              </a:rPr>
              <a:t>Usar objetos gráficos de representación de datos proporcionales a los datos que buscan representar.</a:t>
            </a:r>
            <a:endParaRPr lang="es-ES" sz="180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67054686-E638-8B43-3171-ED1F419D2CB0}"/>
              </a:ext>
            </a:extLst>
          </p:cNvPr>
          <p:cNvSpPr txBox="1"/>
          <p:nvPr/>
        </p:nvSpPr>
        <p:spPr>
          <a:xfrm>
            <a:off x="431801" y="3144626"/>
            <a:ext cx="8232139" cy="1477328"/>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PPr>
            <a:lvl1pPr marL="285750" indent="-285750">
              <a:buFont typeface="Wingdings" panose="05000000000000000000" pitchFamily="2" charset="2"/>
              <a:buChar char="§"/>
              <a:defRPr sz="2000">
                <a:solidFill>
                  <a:schemeClr val="dk1"/>
                </a:solidFill>
                <a:latin typeface="Trebuchet MS"/>
              </a:defRPr>
            </a:lvl1pPr>
          </a:lstStyle>
          <a:p>
            <a:r>
              <a:rPr lang="es-MX" sz="1800">
                <a:latin typeface="Calibri" panose="020F0502020204030204" pitchFamily="34" charset="0"/>
                <a:ea typeface="Calibri" panose="020F0502020204030204" pitchFamily="34" charset="0"/>
                <a:cs typeface="Calibri" panose="020F0502020204030204" pitchFamily="34" charset="0"/>
              </a:rPr>
              <a:t>Seleccionar un tipo de gráfico adecuado (criterio previo a los siguientes).</a:t>
            </a:r>
          </a:p>
          <a:p>
            <a:r>
              <a:rPr lang="es-CL" sz="1800">
                <a:latin typeface="Calibri" panose="020F0502020204030204" pitchFamily="34" charset="0"/>
                <a:ea typeface="Calibri" panose="020F0502020204030204" pitchFamily="34" charset="0"/>
                <a:cs typeface="Calibri" panose="020F0502020204030204" pitchFamily="34" charset="0"/>
              </a:rPr>
              <a:t>Utilizar títulos y etiquetas simples e informativos. </a:t>
            </a:r>
          </a:p>
          <a:p>
            <a:r>
              <a:rPr lang="es-MX" sz="1800">
                <a:latin typeface="Calibri" panose="020F0502020204030204" pitchFamily="34" charset="0"/>
                <a:ea typeface="Calibri" panose="020F0502020204030204" pitchFamily="34" charset="0"/>
                <a:cs typeface="Calibri" panose="020F0502020204030204" pitchFamily="34" charset="0"/>
              </a:rPr>
              <a:t>Buen uso de elementos del marco del gráfico: ejes, escalas, marcas en los ejes. </a:t>
            </a:r>
          </a:p>
          <a:p>
            <a:r>
              <a:rPr lang="es-MX" sz="1800">
                <a:latin typeface="Calibri" panose="020F0502020204030204" pitchFamily="34" charset="0"/>
                <a:ea typeface="Calibri" panose="020F0502020204030204" pitchFamily="34" charset="0"/>
                <a:cs typeface="Calibri" panose="020F0502020204030204" pitchFamily="34" charset="0"/>
              </a:rPr>
              <a:t>Buen uso de especificadores del gráfico: puntos, líneas, barras, sectores circulares, íconos. </a:t>
            </a:r>
            <a:endParaRPr lang="es-ES" sz="180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28582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34FC940D-F147-59CF-A3AB-534D776A84BF}"/>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4381FD2F-8ACE-3E3E-D7E7-84C069B97204}"/>
              </a:ext>
            </a:extLst>
          </p:cNvPr>
          <p:cNvPicPr>
            <a:picLocks noChangeAspect="1"/>
          </p:cNvPicPr>
          <p:nvPr/>
        </p:nvPicPr>
        <p:blipFill>
          <a:blip r:embed="rId3"/>
          <a:stretch>
            <a:fillRect/>
          </a:stretch>
        </p:blipFill>
        <p:spPr>
          <a:xfrm>
            <a:off x="8368677" y="65157"/>
            <a:ext cx="673185" cy="472019"/>
          </a:xfrm>
          <a:prstGeom prst="rect">
            <a:avLst/>
          </a:prstGeom>
        </p:spPr>
      </p:pic>
      <p:sp>
        <p:nvSpPr>
          <p:cNvPr id="4" name="CuadroTexto 3">
            <a:extLst>
              <a:ext uri="{FF2B5EF4-FFF2-40B4-BE49-F238E27FC236}">
                <a16:creationId xmlns:a16="http://schemas.microsoft.com/office/drawing/2014/main" id="{2BA19066-6C14-C22B-5D23-B8B7D5D3E631}"/>
              </a:ext>
            </a:extLst>
          </p:cNvPr>
          <p:cNvSpPr txBox="1"/>
          <p:nvPr/>
        </p:nvSpPr>
        <p:spPr>
          <a:xfrm>
            <a:off x="431801" y="301166"/>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Recomendaciones</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 name="Rectángulo: esquinas redondeadas 2">
            <a:extLst>
              <a:ext uri="{FF2B5EF4-FFF2-40B4-BE49-F238E27FC236}">
                <a16:creationId xmlns:a16="http://schemas.microsoft.com/office/drawing/2014/main" id="{ACA19A74-CCA5-54D7-749E-FDC0252B3A11}"/>
              </a:ext>
            </a:extLst>
          </p:cNvPr>
          <p:cNvSpPr/>
          <p:nvPr/>
        </p:nvSpPr>
        <p:spPr>
          <a:xfrm>
            <a:off x="1016793" y="1510634"/>
            <a:ext cx="7110413" cy="196635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6" name="Google Shape;96;p14">
            <a:extLst>
              <a:ext uri="{FF2B5EF4-FFF2-40B4-BE49-F238E27FC236}">
                <a16:creationId xmlns:a16="http://schemas.microsoft.com/office/drawing/2014/main" id="{D5065FD7-C01A-3A34-B62E-3CB905BC07D7}"/>
              </a:ext>
            </a:extLst>
          </p:cNvPr>
          <p:cNvSpPr/>
          <p:nvPr/>
        </p:nvSpPr>
        <p:spPr>
          <a:xfrm>
            <a:off x="1196820" y="2493811"/>
            <a:ext cx="6930386" cy="791280"/>
          </a:xfrm>
          <a:prstGeom prst="rect">
            <a:avLst/>
          </a:prstGeom>
          <a:noFill/>
          <a:ln>
            <a:noFill/>
          </a:ln>
        </p:spPr>
        <p:txBody>
          <a:bodyPr spcFirstLastPara="1" wrap="square" lIns="91425" tIns="45700" rIns="91425" bIns="45700" anchor="ctr" anchorCtr="0">
            <a:noAutofit/>
          </a:bodyPr>
          <a:lstStyle/>
          <a:p>
            <a:pPr algn="ctr"/>
            <a:endParaRPr sz="2800">
              <a:solidFill>
                <a:schemeClr val="dk1"/>
              </a:solidFill>
              <a:latin typeface="Trebuchet MS"/>
              <a:ea typeface="Trebuchet MS"/>
              <a:cs typeface="Trebuchet MS"/>
              <a:sym typeface="Trebuchet MS"/>
            </a:endParaRPr>
          </a:p>
        </p:txBody>
      </p:sp>
      <p:sp>
        <p:nvSpPr>
          <p:cNvPr id="7" name="CuadroTexto 6">
            <a:extLst>
              <a:ext uri="{FF2B5EF4-FFF2-40B4-BE49-F238E27FC236}">
                <a16:creationId xmlns:a16="http://schemas.microsoft.com/office/drawing/2014/main" id="{C2D2F894-DFD6-16BC-7407-DC3C33FECFE4}"/>
              </a:ext>
            </a:extLst>
          </p:cNvPr>
          <p:cNvSpPr txBox="1"/>
          <p:nvPr/>
        </p:nvSpPr>
        <p:spPr>
          <a:xfrm>
            <a:off x="1016793" y="1708981"/>
            <a:ext cx="7110413" cy="1569660"/>
          </a:xfrm>
          <a:prstGeom prst="rect">
            <a:avLst/>
          </a:prstGeom>
          <a:noFill/>
        </p:spPr>
        <p:txBody>
          <a:bodyPr wrap="square">
            <a:spAutoFit/>
          </a:bodyPr>
          <a:lstStyle/>
          <a:p>
            <a:pPr algn="ctr"/>
            <a:r>
              <a:rPr lang="es-MX" sz="3200">
                <a:solidFill>
                  <a:schemeClr val="dk1"/>
                </a:solidFill>
                <a:latin typeface="Calibri" panose="020F0502020204030204" pitchFamily="34" charset="0"/>
                <a:ea typeface="Calibri" panose="020F0502020204030204" pitchFamily="34" charset="0"/>
                <a:cs typeface="Calibri" panose="020F0502020204030204" pitchFamily="34" charset="0"/>
              </a:rPr>
              <a:t>Un buen gráfico no es aquel que muestra mayor cantidad de información, sino el que lo hace con mayor claridad. </a:t>
            </a:r>
            <a:endParaRPr lang="es-ES" sz="3200">
              <a:solidFill>
                <a:schemeClr val="dk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088505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66" name="Google Shape;553;p43">
            <a:extLst>
              <a:ext uri="{FF2B5EF4-FFF2-40B4-BE49-F238E27FC236}">
                <a16:creationId xmlns:a16="http://schemas.microsoft.com/office/drawing/2014/main" id="{70091D7F-ECB0-7377-728E-D0A2C4950178}"/>
              </a:ext>
            </a:extLst>
          </p:cNvPr>
          <p:cNvSpPr txBox="1">
            <a:spLocks noGrp="1"/>
          </p:cNvSpPr>
          <p:nvPr>
            <p:ph type="title"/>
          </p:nvPr>
        </p:nvSpPr>
        <p:spPr>
          <a:xfrm>
            <a:off x="698214" y="957824"/>
            <a:ext cx="5607000" cy="2529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400">
                <a:latin typeface="Calibri" panose="020F0502020204030204" pitchFamily="34" charset="0"/>
                <a:ea typeface="Calibri" panose="020F0502020204030204" pitchFamily="34" charset="0"/>
                <a:cs typeface="Calibri" panose="020F0502020204030204" pitchFamily="34" charset="0"/>
              </a:rPr>
              <a:t>Taller </a:t>
            </a:r>
            <a:br>
              <a:rPr lang="en" sz="4400">
                <a:latin typeface="Calibri" panose="020F0502020204030204" pitchFamily="34" charset="0"/>
                <a:ea typeface="Calibri" panose="020F0502020204030204" pitchFamily="34" charset="0"/>
                <a:cs typeface="Calibri" panose="020F0502020204030204" pitchFamily="34" charset="0"/>
              </a:rPr>
            </a:br>
            <a:r>
              <a:rPr lang="en" sz="4400">
                <a:latin typeface="Calibri" panose="020F0502020204030204" pitchFamily="34" charset="0"/>
                <a:ea typeface="Calibri" panose="020F0502020204030204" pitchFamily="34" charset="0"/>
                <a:cs typeface="Calibri" panose="020F0502020204030204" pitchFamily="34" charset="0"/>
              </a:rPr>
              <a:t>Lectura de Gráficos </a:t>
            </a:r>
            <a:br>
              <a:rPr lang="en" sz="4400">
                <a:latin typeface="Calibri" panose="020F0502020204030204" pitchFamily="34" charset="0"/>
                <a:ea typeface="Calibri" panose="020F0502020204030204" pitchFamily="34" charset="0"/>
                <a:cs typeface="Calibri" panose="020F0502020204030204" pitchFamily="34" charset="0"/>
              </a:rPr>
            </a:br>
            <a:endParaRPr sz="4400">
              <a:latin typeface="Calibri" panose="020F0502020204030204" pitchFamily="34" charset="0"/>
              <a:ea typeface="Calibri" panose="020F0502020204030204" pitchFamily="34" charset="0"/>
              <a:cs typeface="Calibri" panose="020F0502020204030204" pitchFamily="34" charset="0"/>
            </a:endParaRPr>
          </a:p>
        </p:txBody>
      </p:sp>
      <p:grpSp>
        <p:nvGrpSpPr>
          <p:cNvPr id="67" name="Google Shape;555;p43">
            <a:extLst>
              <a:ext uri="{FF2B5EF4-FFF2-40B4-BE49-F238E27FC236}">
                <a16:creationId xmlns:a16="http://schemas.microsoft.com/office/drawing/2014/main" id="{792A21AB-7D7B-8013-F98A-831AAEFCBBD7}"/>
              </a:ext>
            </a:extLst>
          </p:cNvPr>
          <p:cNvGrpSpPr/>
          <p:nvPr/>
        </p:nvGrpSpPr>
        <p:grpSpPr>
          <a:xfrm>
            <a:off x="4399600" y="2405171"/>
            <a:ext cx="3818456" cy="2492354"/>
            <a:chOff x="4399600" y="2405171"/>
            <a:chExt cx="3818456" cy="2492354"/>
          </a:xfrm>
        </p:grpSpPr>
        <p:sp>
          <p:nvSpPr>
            <p:cNvPr id="68" name="Google Shape;556;p43">
              <a:extLst>
                <a:ext uri="{FF2B5EF4-FFF2-40B4-BE49-F238E27FC236}">
                  <a16:creationId xmlns:a16="http://schemas.microsoft.com/office/drawing/2014/main" id="{20F3F798-49D6-BFD3-862B-44899BE6E3AC}"/>
                </a:ext>
              </a:extLst>
            </p:cNvPr>
            <p:cNvSpPr/>
            <p:nvPr/>
          </p:nvSpPr>
          <p:spPr>
            <a:xfrm>
              <a:off x="6700821" y="2405171"/>
              <a:ext cx="1179806" cy="37328"/>
            </a:xfrm>
            <a:custGeom>
              <a:avLst/>
              <a:gdLst/>
              <a:ahLst/>
              <a:cxnLst/>
              <a:rect l="l" t="t" r="r" b="b"/>
              <a:pathLst>
                <a:path w="12832" h="406" extrusionOk="0">
                  <a:moveTo>
                    <a:pt x="1" y="0"/>
                  </a:moveTo>
                  <a:lnTo>
                    <a:pt x="1" y="405"/>
                  </a:lnTo>
                  <a:lnTo>
                    <a:pt x="12832" y="405"/>
                  </a:lnTo>
                  <a:lnTo>
                    <a:pt x="1283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57;p43">
              <a:extLst>
                <a:ext uri="{FF2B5EF4-FFF2-40B4-BE49-F238E27FC236}">
                  <a16:creationId xmlns:a16="http://schemas.microsoft.com/office/drawing/2014/main" id="{7EF447BB-487A-662B-5580-7D351FFAD058}"/>
                </a:ext>
              </a:extLst>
            </p:cNvPr>
            <p:cNvSpPr/>
            <p:nvPr/>
          </p:nvSpPr>
          <p:spPr>
            <a:xfrm>
              <a:off x="6700821" y="3901329"/>
              <a:ext cx="1517235" cy="18664"/>
            </a:xfrm>
            <a:custGeom>
              <a:avLst/>
              <a:gdLst/>
              <a:ahLst/>
              <a:cxnLst/>
              <a:rect l="l" t="t" r="r" b="b"/>
              <a:pathLst>
                <a:path w="16502" h="203" extrusionOk="0">
                  <a:moveTo>
                    <a:pt x="1" y="0"/>
                  </a:moveTo>
                  <a:lnTo>
                    <a:pt x="1" y="202"/>
                  </a:lnTo>
                  <a:lnTo>
                    <a:pt x="16502" y="202"/>
                  </a:lnTo>
                  <a:lnTo>
                    <a:pt x="1650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58;p43">
              <a:extLst>
                <a:ext uri="{FF2B5EF4-FFF2-40B4-BE49-F238E27FC236}">
                  <a16:creationId xmlns:a16="http://schemas.microsoft.com/office/drawing/2014/main" id="{EB432868-362E-AAD5-2983-D5CCE4537954}"/>
                </a:ext>
              </a:extLst>
            </p:cNvPr>
            <p:cNvSpPr/>
            <p:nvPr/>
          </p:nvSpPr>
          <p:spPr>
            <a:xfrm>
              <a:off x="6700821" y="3959436"/>
              <a:ext cx="1517235" cy="18756"/>
            </a:xfrm>
            <a:custGeom>
              <a:avLst/>
              <a:gdLst/>
              <a:ahLst/>
              <a:cxnLst/>
              <a:rect l="l" t="t" r="r" b="b"/>
              <a:pathLst>
                <a:path w="16502" h="204" extrusionOk="0">
                  <a:moveTo>
                    <a:pt x="1" y="1"/>
                  </a:moveTo>
                  <a:lnTo>
                    <a:pt x="1" y="203"/>
                  </a:lnTo>
                  <a:lnTo>
                    <a:pt x="16502" y="203"/>
                  </a:lnTo>
                  <a:lnTo>
                    <a:pt x="1650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59;p43">
              <a:extLst>
                <a:ext uri="{FF2B5EF4-FFF2-40B4-BE49-F238E27FC236}">
                  <a16:creationId xmlns:a16="http://schemas.microsoft.com/office/drawing/2014/main" id="{B438AEA7-6B96-93DD-8AEC-41132A2B0A78}"/>
                </a:ext>
              </a:extLst>
            </p:cNvPr>
            <p:cNvSpPr/>
            <p:nvPr/>
          </p:nvSpPr>
          <p:spPr>
            <a:xfrm>
              <a:off x="6700821" y="4015336"/>
              <a:ext cx="1247292" cy="18664"/>
            </a:xfrm>
            <a:custGeom>
              <a:avLst/>
              <a:gdLst/>
              <a:ahLst/>
              <a:cxnLst/>
              <a:rect l="l" t="t" r="r" b="b"/>
              <a:pathLst>
                <a:path w="13566" h="203" extrusionOk="0">
                  <a:moveTo>
                    <a:pt x="1" y="0"/>
                  </a:moveTo>
                  <a:lnTo>
                    <a:pt x="1" y="203"/>
                  </a:lnTo>
                  <a:lnTo>
                    <a:pt x="13566" y="203"/>
                  </a:lnTo>
                  <a:lnTo>
                    <a:pt x="1356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60;p43">
              <a:extLst>
                <a:ext uri="{FF2B5EF4-FFF2-40B4-BE49-F238E27FC236}">
                  <a16:creationId xmlns:a16="http://schemas.microsoft.com/office/drawing/2014/main" id="{D49FFA7A-B06A-401F-435D-98431044D2ED}"/>
                </a:ext>
              </a:extLst>
            </p:cNvPr>
            <p:cNvSpPr/>
            <p:nvPr/>
          </p:nvSpPr>
          <p:spPr>
            <a:xfrm>
              <a:off x="6700821" y="4150214"/>
              <a:ext cx="1517235" cy="16457"/>
            </a:xfrm>
            <a:custGeom>
              <a:avLst/>
              <a:gdLst/>
              <a:ahLst/>
              <a:cxnLst/>
              <a:rect l="l" t="t" r="r" b="b"/>
              <a:pathLst>
                <a:path w="16502" h="179" extrusionOk="0">
                  <a:moveTo>
                    <a:pt x="1" y="1"/>
                  </a:moveTo>
                  <a:lnTo>
                    <a:pt x="1" y="178"/>
                  </a:lnTo>
                  <a:lnTo>
                    <a:pt x="16502" y="178"/>
                  </a:lnTo>
                  <a:lnTo>
                    <a:pt x="1650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61;p43">
              <a:extLst>
                <a:ext uri="{FF2B5EF4-FFF2-40B4-BE49-F238E27FC236}">
                  <a16:creationId xmlns:a16="http://schemas.microsoft.com/office/drawing/2014/main" id="{E3FC59FD-1133-D3F2-C74B-2D879DE5D227}"/>
                </a:ext>
              </a:extLst>
            </p:cNvPr>
            <p:cNvSpPr/>
            <p:nvPr/>
          </p:nvSpPr>
          <p:spPr>
            <a:xfrm>
              <a:off x="6700821" y="4208412"/>
              <a:ext cx="558551" cy="16365"/>
            </a:xfrm>
            <a:custGeom>
              <a:avLst/>
              <a:gdLst/>
              <a:ahLst/>
              <a:cxnLst/>
              <a:rect l="l" t="t" r="r" b="b"/>
              <a:pathLst>
                <a:path w="6075" h="178" extrusionOk="0">
                  <a:moveTo>
                    <a:pt x="1" y="1"/>
                  </a:moveTo>
                  <a:lnTo>
                    <a:pt x="1" y="178"/>
                  </a:lnTo>
                  <a:lnTo>
                    <a:pt x="6075" y="178"/>
                  </a:lnTo>
                  <a:lnTo>
                    <a:pt x="607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62;p43">
              <a:extLst>
                <a:ext uri="{FF2B5EF4-FFF2-40B4-BE49-F238E27FC236}">
                  <a16:creationId xmlns:a16="http://schemas.microsoft.com/office/drawing/2014/main" id="{A8BBBA62-1126-ED31-5850-24F625D1A6B2}"/>
                </a:ext>
              </a:extLst>
            </p:cNvPr>
            <p:cNvSpPr/>
            <p:nvPr/>
          </p:nvSpPr>
          <p:spPr>
            <a:xfrm>
              <a:off x="7822424" y="2693682"/>
              <a:ext cx="395629" cy="16365"/>
            </a:xfrm>
            <a:custGeom>
              <a:avLst/>
              <a:gdLst/>
              <a:ahLst/>
              <a:cxnLst/>
              <a:rect l="l" t="t" r="r" b="b"/>
              <a:pathLst>
                <a:path w="4303" h="178" extrusionOk="0">
                  <a:moveTo>
                    <a:pt x="0" y="0"/>
                  </a:moveTo>
                  <a:lnTo>
                    <a:pt x="0" y="177"/>
                  </a:lnTo>
                  <a:lnTo>
                    <a:pt x="4303" y="177"/>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63;p43">
              <a:extLst>
                <a:ext uri="{FF2B5EF4-FFF2-40B4-BE49-F238E27FC236}">
                  <a16:creationId xmlns:a16="http://schemas.microsoft.com/office/drawing/2014/main" id="{8190146D-6CF4-B998-5BA3-021E4508966F}"/>
                </a:ext>
              </a:extLst>
            </p:cNvPr>
            <p:cNvSpPr/>
            <p:nvPr/>
          </p:nvSpPr>
          <p:spPr>
            <a:xfrm>
              <a:off x="7822424" y="2763465"/>
              <a:ext cx="395629" cy="16365"/>
            </a:xfrm>
            <a:custGeom>
              <a:avLst/>
              <a:gdLst/>
              <a:ahLst/>
              <a:cxnLst/>
              <a:rect l="l" t="t" r="r" b="b"/>
              <a:pathLst>
                <a:path w="4303" h="178" extrusionOk="0">
                  <a:moveTo>
                    <a:pt x="0" y="1"/>
                  </a:moveTo>
                  <a:lnTo>
                    <a:pt x="0" y="178"/>
                  </a:lnTo>
                  <a:lnTo>
                    <a:pt x="4303" y="178"/>
                  </a:lnTo>
                  <a:lnTo>
                    <a:pt x="43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64;p43">
              <a:extLst>
                <a:ext uri="{FF2B5EF4-FFF2-40B4-BE49-F238E27FC236}">
                  <a16:creationId xmlns:a16="http://schemas.microsoft.com/office/drawing/2014/main" id="{95332260-F890-856E-79A8-C88D0C74F691}"/>
                </a:ext>
              </a:extLst>
            </p:cNvPr>
            <p:cNvSpPr/>
            <p:nvPr/>
          </p:nvSpPr>
          <p:spPr>
            <a:xfrm>
              <a:off x="7822424" y="2828652"/>
              <a:ext cx="395629" cy="18664"/>
            </a:xfrm>
            <a:custGeom>
              <a:avLst/>
              <a:gdLst/>
              <a:ahLst/>
              <a:cxnLst/>
              <a:rect l="l" t="t" r="r" b="b"/>
              <a:pathLst>
                <a:path w="4303" h="203" extrusionOk="0">
                  <a:moveTo>
                    <a:pt x="0" y="0"/>
                  </a:moveTo>
                  <a:lnTo>
                    <a:pt x="0" y="203"/>
                  </a:lnTo>
                  <a:lnTo>
                    <a:pt x="4303" y="203"/>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65;p43">
              <a:extLst>
                <a:ext uri="{FF2B5EF4-FFF2-40B4-BE49-F238E27FC236}">
                  <a16:creationId xmlns:a16="http://schemas.microsoft.com/office/drawing/2014/main" id="{34A0AC1B-0FF7-836F-6107-34CBA75035C4}"/>
                </a:ext>
              </a:extLst>
            </p:cNvPr>
            <p:cNvSpPr/>
            <p:nvPr/>
          </p:nvSpPr>
          <p:spPr>
            <a:xfrm>
              <a:off x="7822424" y="2898435"/>
              <a:ext cx="395629" cy="18664"/>
            </a:xfrm>
            <a:custGeom>
              <a:avLst/>
              <a:gdLst/>
              <a:ahLst/>
              <a:cxnLst/>
              <a:rect l="l" t="t" r="r" b="b"/>
              <a:pathLst>
                <a:path w="4303" h="203" extrusionOk="0">
                  <a:moveTo>
                    <a:pt x="0" y="0"/>
                  </a:moveTo>
                  <a:lnTo>
                    <a:pt x="0" y="203"/>
                  </a:lnTo>
                  <a:lnTo>
                    <a:pt x="4303" y="203"/>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66;p43">
              <a:extLst>
                <a:ext uri="{FF2B5EF4-FFF2-40B4-BE49-F238E27FC236}">
                  <a16:creationId xmlns:a16="http://schemas.microsoft.com/office/drawing/2014/main" id="{0F2CC255-2CC5-7BA2-96B6-09D0C03B8352}"/>
                </a:ext>
              </a:extLst>
            </p:cNvPr>
            <p:cNvSpPr/>
            <p:nvPr/>
          </p:nvSpPr>
          <p:spPr>
            <a:xfrm>
              <a:off x="7822424" y="2968218"/>
              <a:ext cx="253669" cy="18756"/>
            </a:xfrm>
            <a:custGeom>
              <a:avLst/>
              <a:gdLst/>
              <a:ahLst/>
              <a:cxnLst/>
              <a:rect l="l" t="t" r="r" b="b"/>
              <a:pathLst>
                <a:path w="2759" h="204" extrusionOk="0">
                  <a:moveTo>
                    <a:pt x="0" y="1"/>
                  </a:moveTo>
                  <a:lnTo>
                    <a:pt x="0" y="203"/>
                  </a:lnTo>
                  <a:lnTo>
                    <a:pt x="2759" y="203"/>
                  </a:lnTo>
                  <a:lnTo>
                    <a:pt x="2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67;p43">
              <a:extLst>
                <a:ext uri="{FF2B5EF4-FFF2-40B4-BE49-F238E27FC236}">
                  <a16:creationId xmlns:a16="http://schemas.microsoft.com/office/drawing/2014/main" id="{E26A9FBE-352F-8C3C-2ADC-0F23F66E77EE}"/>
                </a:ext>
              </a:extLst>
            </p:cNvPr>
            <p:cNvSpPr/>
            <p:nvPr/>
          </p:nvSpPr>
          <p:spPr>
            <a:xfrm>
              <a:off x="7822424" y="3335891"/>
              <a:ext cx="395629" cy="16365"/>
            </a:xfrm>
            <a:custGeom>
              <a:avLst/>
              <a:gdLst/>
              <a:ahLst/>
              <a:cxnLst/>
              <a:rect l="l" t="t" r="r" b="b"/>
              <a:pathLst>
                <a:path w="4303" h="178" extrusionOk="0">
                  <a:moveTo>
                    <a:pt x="0" y="0"/>
                  </a:moveTo>
                  <a:lnTo>
                    <a:pt x="0" y="177"/>
                  </a:lnTo>
                  <a:lnTo>
                    <a:pt x="4303" y="177"/>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68;p43">
              <a:extLst>
                <a:ext uri="{FF2B5EF4-FFF2-40B4-BE49-F238E27FC236}">
                  <a16:creationId xmlns:a16="http://schemas.microsoft.com/office/drawing/2014/main" id="{568A78F9-5E2B-29BB-6859-3696285CCF3B}"/>
                </a:ext>
              </a:extLst>
            </p:cNvPr>
            <p:cNvSpPr/>
            <p:nvPr/>
          </p:nvSpPr>
          <p:spPr>
            <a:xfrm>
              <a:off x="7822424" y="3405674"/>
              <a:ext cx="395629" cy="16365"/>
            </a:xfrm>
            <a:custGeom>
              <a:avLst/>
              <a:gdLst/>
              <a:ahLst/>
              <a:cxnLst/>
              <a:rect l="l" t="t" r="r" b="b"/>
              <a:pathLst>
                <a:path w="4303" h="178" extrusionOk="0">
                  <a:moveTo>
                    <a:pt x="0" y="0"/>
                  </a:moveTo>
                  <a:lnTo>
                    <a:pt x="0" y="178"/>
                  </a:lnTo>
                  <a:lnTo>
                    <a:pt x="4303" y="178"/>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69;p43">
              <a:extLst>
                <a:ext uri="{FF2B5EF4-FFF2-40B4-BE49-F238E27FC236}">
                  <a16:creationId xmlns:a16="http://schemas.microsoft.com/office/drawing/2014/main" id="{94E98509-016D-473D-7B25-F5D88E565EFB}"/>
                </a:ext>
              </a:extLst>
            </p:cNvPr>
            <p:cNvSpPr/>
            <p:nvPr/>
          </p:nvSpPr>
          <p:spPr>
            <a:xfrm>
              <a:off x="7822424" y="3473159"/>
              <a:ext cx="395629" cy="16365"/>
            </a:xfrm>
            <a:custGeom>
              <a:avLst/>
              <a:gdLst/>
              <a:ahLst/>
              <a:cxnLst/>
              <a:rect l="l" t="t" r="r" b="b"/>
              <a:pathLst>
                <a:path w="4303" h="178" extrusionOk="0">
                  <a:moveTo>
                    <a:pt x="0" y="0"/>
                  </a:moveTo>
                  <a:lnTo>
                    <a:pt x="0" y="178"/>
                  </a:lnTo>
                  <a:lnTo>
                    <a:pt x="4303" y="178"/>
                  </a:lnTo>
                  <a:lnTo>
                    <a:pt x="43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70;p43">
              <a:extLst>
                <a:ext uri="{FF2B5EF4-FFF2-40B4-BE49-F238E27FC236}">
                  <a16:creationId xmlns:a16="http://schemas.microsoft.com/office/drawing/2014/main" id="{F6B6D29C-08D4-C19E-8903-D4BB356402E1}"/>
                </a:ext>
              </a:extLst>
            </p:cNvPr>
            <p:cNvSpPr/>
            <p:nvPr/>
          </p:nvSpPr>
          <p:spPr>
            <a:xfrm>
              <a:off x="7822424" y="3540644"/>
              <a:ext cx="276931" cy="18664"/>
            </a:xfrm>
            <a:custGeom>
              <a:avLst/>
              <a:gdLst/>
              <a:ahLst/>
              <a:cxnLst/>
              <a:rect l="l" t="t" r="r" b="b"/>
              <a:pathLst>
                <a:path w="3012" h="203" extrusionOk="0">
                  <a:moveTo>
                    <a:pt x="0" y="0"/>
                  </a:moveTo>
                  <a:lnTo>
                    <a:pt x="0" y="203"/>
                  </a:lnTo>
                  <a:lnTo>
                    <a:pt x="3012" y="203"/>
                  </a:lnTo>
                  <a:lnTo>
                    <a:pt x="301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71;p43">
              <a:extLst>
                <a:ext uri="{FF2B5EF4-FFF2-40B4-BE49-F238E27FC236}">
                  <a16:creationId xmlns:a16="http://schemas.microsoft.com/office/drawing/2014/main" id="{965D5456-DB15-F33B-2183-4F5DA47BE439}"/>
                </a:ext>
              </a:extLst>
            </p:cNvPr>
            <p:cNvSpPr/>
            <p:nvPr/>
          </p:nvSpPr>
          <p:spPr>
            <a:xfrm>
              <a:off x="6700821" y="2486539"/>
              <a:ext cx="930826" cy="37328"/>
            </a:xfrm>
            <a:custGeom>
              <a:avLst/>
              <a:gdLst/>
              <a:ahLst/>
              <a:cxnLst/>
              <a:rect l="l" t="t" r="r" b="b"/>
              <a:pathLst>
                <a:path w="10124" h="406" extrusionOk="0">
                  <a:moveTo>
                    <a:pt x="1" y="1"/>
                  </a:moveTo>
                  <a:lnTo>
                    <a:pt x="1" y="406"/>
                  </a:lnTo>
                  <a:lnTo>
                    <a:pt x="10124" y="406"/>
                  </a:lnTo>
                  <a:lnTo>
                    <a:pt x="1012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72;p43">
              <a:extLst>
                <a:ext uri="{FF2B5EF4-FFF2-40B4-BE49-F238E27FC236}">
                  <a16:creationId xmlns:a16="http://schemas.microsoft.com/office/drawing/2014/main" id="{CA32C15C-2D9F-3701-8F02-2932E805A890}"/>
                </a:ext>
              </a:extLst>
            </p:cNvPr>
            <p:cNvSpPr/>
            <p:nvPr/>
          </p:nvSpPr>
          <p:spPr>
            <a:xfrm>
              <a:off x="6700821" y="2803000"/>
              <a:ext cx="137454" cy="260742"/>
            </a:xfrm>
            <a:custGeom>
              <a:avLst/>
              <a:gdLst/>
              <a:ahLst/>
              <a:cxnLst/>
              <a:rect l="l" t="t" r="r" b="b"/>
              <a:pathLst>
                <a:path w="1495" h="2836" extrusionOk="0">
                  <a:moveTo>
                    <a:pt x="1" y="1"/>
                  </a:moveTo>
                  <a:lnTo>
                    <a:pt x="1" y="2835"/>
                  </a:lnTo>
                  <a:lnTo>
                    <a:pt x="1494" y="2835"/>
                  </a:lnTo>
                  <a:lnTo>
                    <a:pt x="14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73;p43">
              <a:extLst>
                <a:ext uri="{FF2B5EF4-FFF2-40B4-BE49-F238E27FC236}">
                  <a16:creationId xmlns:a16="http://schemas.microsoft.com/office/drawing/2014/main" id="{D60821F4-76FE-369E-A4A9-C0D42E0671F5}"/>
                </a:ext>
              </a:extLst>
            </p:cNvPr>
            <p:cNvSpPr/>
            <p:nvPr/>
          </p:nvSpPr>
          <p:spPr>
            <a:xfrm>
              <a:off x="6875328" y="2700670"/>
              <a:ext cx="137454" cy="363071"/>
            </a:xfrm>
            <a:custGeom>
              <a:avLst/>
              <a:gdLst/>
              <a:ahLst/>
              <a:cxnLst/>
              <a:rect l="l" t="t" r="r" b="b"/>
              <a:pathLst>
                <a:path w="1495" h="3949" extrusionOk="0">
                  <a:moveTo>
                    <a:pt x="1" y="0"/>
                  </a:moveTo>
                  <a:lnTo>
                    <a:pt x="1" y="3948"/>
                  </a:lnTo>
                  <a:lnTo>
                    <a:pt x="1494" y="3948"/>
                  </a:lnTo>
                  <a:lnTo>
                    <a:pt x="149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74;p43">
              <a:extLst>
                <a:ext uri="{FF2B5EF4-FFF2-40B4-BE49-F238E27FC236}">
                  <a16:creationId xmlns:a16="http://schemas.microsoft.com/office/drawing/2014/main" id="{6C1D91FA-91E1-A5A0-57C4-8F8514BC6AB5}"/>
                </a:ext>
              </a:extLst>
            </p:cNvPr>
            <p:cNvSpPr/>
            <p:nvPr/>
          </p:nvSpPr>
          <p:spPr>
            <a:xfrm>
              <a:off x="7047535" y="2765764"/>
              <a:ext cx="137362" cy="300276"/>
            </a:xfrm>
            <a:custGeom>
              <a:avLst/>
              <a:gdLst/>
              <a:ahLst/>
              <a:cxnLst/>
              <a:rect l="l" t="t" r="r" b="b"/>
              <a:pathLst>
                <a:path w="1494" h="3266" extrusionOk="0">
                  <a:moveTo>
                    <a:pt x="1" y="1"/>
                  </a:moveTo>
                  <a:lnTo>
                    <a:pt x="1" y="3266"/>
                  </a:lnTo>
                  <a:lnTo>
                    <a:pt x="1494" y="3266"/>
                  </a:lnTo>
                  <a:lnTo>
                    <a:pt x="14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75;p43">
              <a:extLst>
                <a:ext uri="{FF2B5EF4-FFF2-40B4-BE49-F238E27FC236}">
                  <a16:creationId xmlns:a16="http://schemas.microsoft.com/office/drawing/2014/main" id="{A3A48124-608D-541B-A867-7A635C8A970A}"/>
                </a:ext>
              </a:extLst>
            </p:cNvPr>
            <p:cNvSpPr/>
            <p:nvPr/>
          </p:nvSpPr>
          <p:spPr>
            <a:xfrm>
              <a:off x="7219743" y="2621508"/>
              <a:ext cx="135064" cy="442231"/>
            </a:xfrm>
            <a:custGeom>
              <a:avLst/>
              <a:gdLst/>
              <a:ahLst/>
              <a:cxnLst/>
              <a:rect l="l" t="t" r="r" b="b"/>
              <a:pathLst>
                <a:path w="1469" h="4810" extrusionOk="0">
                  <a:moveTo>
                    <a:pt x="0" y="1"/>
                  </a:moveTo>
                  <a:lnTo>
                    <a:pt x="0" y="4809"/>
                  </a:lnTo>
                  <a:lnTo>
                    <a:pt x="1468" y="4809"/>
                  </a:lnTo>
                  <a:lnTo>
                    <a:pt x="146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76;p43">
              <a:extLst>
                <a:ext uri="{FF2B5EF4-FFF2-40B4-BE49-F238E27FC236}">
                  <a16:creationId xmlns:a16="http://schemas.microsoft.com/office/drawing/2014/main" id="{BB72FCEC-0B81-EC3F-9621-0744272772F9}"/>
                </a:ext>
              </a:extLst>
            </p:cNvPr>
            <p:cNvSpPr/>
            <p:nvPr/>
          </p:nvSpPr>
          <p:spPr>
            <a:xfrm>
              <a:off x="7389560" y="2665732"/>
              <a:ext cx="137454" cy="398008"/>
            </a:xfrm>
            <a:custGeom>
              <a:avLst/>
              <a:gdLst/>
              <a:ahLst/>
              <a:cxnLst/>
              <a:rect l="l" t="t" r="r" b="b"/>
              <a:pathLst>
                <a:path w="1495" h="4329" extrusionOk="0">
                  <a:moveTo>
                    <a:pt x="1" y="1"/>
                  </a:moveTo>
                  <a:lnTo>
                    <a:pt x="1" y="4328"/>
                  </a:lnTo>
                  <a:lnTo>
                    <a:pt x="1494" y="4328"/>
                  </a:lnTo>
                  <a:lnTo>
                    <a:pt x="14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577;p43">
              <a:extLst>
                <a:ext uri="{FF2B5EF4-FFF2-40B4-BE49-F238E27FC236}">
                  <a16:creationId xmlns:a16="http://schemas.microsoft.com/office/drawing/2014/main" id="{8709ADBD-9DA1-46A1-9E79-35631AFB1325}"/>
                </a:ext>
              </a:extLst>
            </p:cNvPr>
            <p:cNvSpPr/>
            <p:nvPr/>
          </p:nvSpPr>
          <p:spPr>
            <a:xfrm>
              <a:off x="7564158" y="2728528"/>
              <a:ext cx="137362" cy="337512"/>
            </a:xfrm>
            <a:custGeom>
              <a:avLst/>
              <a:gdLst/>
              <a:ahLst/>
              <a:cxnLst/>
              <a:rect l="l" t="t" r="r" b="b"/>
              <a:pathLst>
                <a:path w="1494" h="3671" extrusionOk="0">
                  <a:moveTo>
                    <a:pt x="0" y="1"/>
                  </a:moveTo>
                  <a:lnTo>
                    <a:pt x="0" y="3671"/>
                  </a:lnTo>
                  <a:lnTo>
                    <a:pt x="1493" y="3671"/>
                  </a:lnTo>
                  <a:lnTo>
                    <a:pt x="149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578;p43">
              <a:extLst>
                <a:ext uri="{FF2B5EF4-FFF2-40B4-BE49-F238E27FC236}">
                  <a16:creationId xmlns:a16="http://schemas.microsoft.com/office/drawing/2014/main" id="{87BEB3FF-0B29-F127-AC18-FF08CBC564AF}"/>
                </a:ext>
              </a:extLst>
            </p:cNvPr>
            <p:cNvSpPr/>
            <p:nvPr/>
          </p:nvSpPr>
          <p:spPr>
            <a:xfrm>
              <a:off x="6700821" y="3324214"/>
              <a:ext cx="267737" cy="386332"/>
            </a:xfrm>
            <a:custGeom>
              <a:avLst/>
              <a:gdLst/>
              <a:ahLst/>
              <a:cxnLst/>
              <a:rect l="l" t="t" r="r" b="b"/>
              <a:pathLst>
                <a:path w="2912" h="4202" extrusionOk="0">
                  <a:moveTo>
                    <a:pt x="1" y="1"/>
                  </a:moveTo>
                  <a:lnTo>
                    <a:pt x="1" y="4202"/>
                  </a:lnTo>
                  <a:lnTo>
                    <a:pt x="2911" y="4202"/>
                  </a:lnTo>
                  <a:lnTo>
                    <a:pt x="29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579;p43">
              <a:extLst>
                <a:ext uri="{FF2B5EF4-FFF2-40B4-BE49-F238E27FC236}">
                  <a16:creationId xmlns:a16="http://schemas.microsoft.com/office/drawing/2014/main" id="{03246D24-913D-A6B6-C478-B3CB22DD3177}"/>
                </a:ext>
              </a:extLst>
            </p:cNvPr>
            <p:cNvSpPr/>
            <p:nvPr/>
          </p:nvSpPr>
          <p:spPr>
            <a:xfrm>
              <a:off x="7431486" y="3324214"/>
              <a:ext cx="267645" cy="386332"/>
            </a:xfrm>
            <a:custGeom>
              <a:avLst/>
              <a:gdLst/>
              <a:ahLst/>
              <a:cxnLst/>
              <a:rect l="l" t="t" r="r" b="b"/>
              <a:pathLst>
                <a:path w="2911" h="4202" extrusionOk="0">
                  <a:moveTo>
                    <a:pt x="1" y="1"/>
                  </a:moveTo>
                  <a:lnTo>
                    <a:pt x="1" y="4202"/>
                  </a:lnTo>
                  <a:lnTo>
                    <a:pt x="2911" y="4202"/>
                  </a:lnTo>
                  <a:lnTo>
                    <a:pt x="29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580;p43">
              <a:extLst>
                <a:ext uri="{FF2B5EF4-FFF2-40B4-BE49-F238E27FC236}">
                  <a16:creationId xmlns:a16="http://schemas.microsoft.com/office/drawing/2014/main" id="{F8050B3E-926E-62A9-5170-74FED685F5D6}"/>
                </a:ext>
              </a:extLst>
            </p:cNvPr>
            <p:cNvSpPr/>
            <p:nvPr/>
          </p:nvSpPr>
          <p:spPr>
            <a:xfrm>
              <a:off x="7063809" y="3324214"/>
              <a:ext cx="267737" cy="386332"/>
            </a:xfrm>
            <a:custGeom>
              <a:avLst/>
              <a:gdLst/>
              <a:ahLst/>
              <a:cxnLst/>
              <a:rect l="l" t="t" r="r" b="b"/>
              <a:pathLst>
                <a:path w="2912" h="4202" extrusionOk="0">
                  <a:moveTo>
                    <a:pt x="1" y="1"/>
                  </a:moveTo>
                  <a:lnTo>
                    <a:pt x="1" y="4202"/>
                  </a:lnTo>
                  <a:lnTo>
                    <a:pt x="2911" y="4202"/>
                  </a:lnTo>
                  <a:lnTo>
                    <a:pt x="29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581;p43">
              <a:extLst>
                <a:ext uri="{FF2B5EF4-FFF2-40B4-BE49-F238E27FC236}">
                  <a16:creationId xmlns:a16="http://schemas.microsoft.com/office/drawing/2014/main" id="{8DFB556D-73E0-4AFD-A74B-0C8123E30734}"/>
                </a:ext>
              </a:extLst>
            </p:cNvPr>
            <p:cNvSpPr/>
            <p:nvPr/>
          </p:nvSpPr>
          <p:spPr>
            <a:xfrm>
              <a:off x="4583392" y="2639253"/>
              <a:ext cx="1498571" cy="1332303"/>
            </a:xfrm>
            <a:custGeom>
              <a:avLst/>
              <a:gdLst/>
              <a:ahLst/>
              <a:cxnLst/>
              <a:rect l="l" t="t" r="r" b="b"/>
              <a:pathLst>
                <a:path w="16299" h="14491" extrusionOk="0">
                  <a:moveTo>
                    <a:pt x="8127" y="1"/>
                  </a:moveTo>
                  <a:cubicBezTo>
                    <a:pt x="6529" y="1"/>
                    <a:pt x="4924" y="526"/>
                    <a:pt x="3594" y="1605"/>
                  </a:cubicBezTo>
                  <a:cubicBezTo>
                    <a:pt x="482" y="4135"/>
                    <a:pt x="1" y="8691"/>
                    <a:pt x="2506" y="11804"/>
                  </a:cubicBezTo>
                  <a:cubicBezTo>
                    <a:pt x="3944" y="13572"/>
                    <a:pt x="6035" y="14491"/>
                    <a:pt x="8144" y="14491"/>
                  </a:cubicBezTo>
                  <a:cubicBezTo>
                    <a:pt x="9747" y="14491"/>
                    <a:pt x="11361" y="13960"/>
                    <a:pt x="12705" y="12867"/>
                  </a:cubicBezTo>
                  <a:cubicBezTo>
                    <a:pt x="15818" y="10361"/>
                    <a:pt x="16299" y="5806"/>
                    <a:pt x="13768" y="2693"/>
                  </a:cubicBezTo>
                  <a:cubicBezTo>
                    <a:pt x="12341" y="920"/>
                    <a:pt x="10241" y="1"/>
                    <a:pt x="81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82;p43">
              <a:extLst>
                <a:ext uri="{FF2B5EF4-FFF2-40B4-BE49-F238E27FC236}">
                  <a16:creationId xmlns:a16="http://schemas.microsoft.com/office/drawing/2014/main" id="{B74A9A50-AD3A-0636-568F-0D8DFF7CB55B}"/>
                </a:ext>
              </a:extLst>
            </p:cNvPr>
            <p:cNvSpPr/>
            <p:nvPr/>
          </p:nvSpPr>
          <p:spPr>
            <a:xfrm>
              <a:off x="5158123" y="2642471"/>
              <a:ext cx="405007" cy="663255"/>
            </a:xfrm>
            <a:custGeom>
              <a:avLst/>
              <a:gdLst/>
              <a:ahLst/>
              <a:cxnLst/>
              <a:rect l="l" t="t" r="r" b="b"/>
              <a:pathLst>
                <a:path w="4405" h="7214" extrusionOk="0">
                  <a:moveTo>
                    <a:pt x="4404" y="405"/>
                  </a:moveTo>
                  <a:lnTo>
                    <a:pt x="4388" y="450"/>
                  </a:lnTo>
                  <a:lnTo>
                    <a:pt x="4388" y="450"/>
                  </a:lnTo>
                  <a:cubicBezTo>
                    <a:pt x="4394" y="452"/>
                    <a:pt x="4399" y="454"/>
                    <a:pt x="4404" y="456"/>
                  </a:cubicBezTo>
                  <a:lnTo>
                    <a:pt x="4404" y="405"/>
                  </a:lnTo>
                  <a:close/>
                  <a:moveTo>
                    <a:pt x="1950" y="1"/>
                  </a:moveTo>
                  <a:cubicBezTo>
                    <a:pt x="1089" y="1"/>
                    <a:pt x="608" y="102"/>
                    <a:pt x="1" y="254"/>
                  </a:cubicBezTo>
                  <a:lnTo>
                    <a:pt x="1950" y="7213"/>
                  </a:lnTo>
                  <a:lnTo>
                    <a:pt x="4388" y="450"/>
                  </a:lnTo>
                  <a:lnTo>
                    <a:pt x="4388" y="450"/>
                  </a:lnTo>
                  <a:cubicBezTo>
                    <a:pt x="3633" y="175"/>
                    <a:pt x="2804" y="1"/>
                    <a:pt x="19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83;p43">
              <a:extLst>
                <a:ext uri="{FF2B5EF4-FFF2-40B4-BE49-F238E27FC236}">
                  <a16:creationId xmlns:a16="http://schemas.microsoft.com/office/drawing/2014/main" id="{7062BC65-03B7-11FA-5FCE-DFE61DCC5398}"/>
                </a:ext>
              </a:extLst>
            </p:cNvPr>
            <p:cNvSpPr/>
            <p:nvPr/>
          </p:nvSpPr>
          <p:spPr>
            <a:xfrm>
              <a:off x="4702090" y="2665732"/>
              <a:ext cx="628335" cy="644591"/>
            </a:xfrm>
            <a:custGeom>
              <a:avLst/>
              <a:gdLst/>
              <a:ahLst/>
              <a:cxnLst/>
              <a:rect l="l" t="t" r="r" b="b"/>
              <a:pathLst>
                <a:path w="6834" h="7011" extrusionOk="0">
                  <a:moveTo>
                    <a:pt x="4936" y="1"/>
                  </a:moveTo>
                  <a:lnTo>
                    <a:pt x="4936" y="1"/>
                  </a:lnTo>
                  <a:cubicBezTo>
                    <a:pt x="2632" y="633"/>
                    <a:pt x="810" y="2380"/>
                    <a:pt x="0" y="4657"/>
                  </a:cubicBezTo>
                  <a:lnTo>
                    <a:pt x="6834" y="7011"/>
                  </a:lnTo>
                  <a:lnTo>
                    <a:pt x="4910" y="51"/>
                  </a:lnTo>
                  <a:lnTo>
                    <a:pt x="493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584;p43">
              <a:extLst>
                <a:ext uri="{FF2B5EF4-FFF2-40B4-BE49-F238E27FC236}">
                  <a16:creationId xmlns:a16="http://schemas.microsoft.com/office/drawing/2014/main" id="{8F57B3E5-55CD-D38A-93E8-878011647033}"/>
                </a:ext>
              </a:extLst>
            </p:cNvPr>
            <p:cNvSpPr/>
            <p:nvPr/>
          </p:nvSpPr>
          <p:spPr>
            <a:xfrm>
              <a:off x="4671841" y="3093902"/>
              <a:ext cx="665572" cy="751610"/>
            </a:xfrm>
            <a:custGeom>
              <a:avLst/>
              <a:gdLst/>
              <a:ahLst/>
              <a:cxnLst/>
              <a:rect l="l" t="t" r="r" b="b"/>
              <a:pathLst>
                <a:path w="7239" h="8175" extrusionOk="0">
                  <a:moveTo>
                    <a:pt x="380" y="0"/>
                  </a:moveTo>
                  <a:cubicBezTo>
                    <a:pt x="127" y="734"/>
                    <a:pt x="0" y="1519"/>
                    <a:pt x="0" y="2303"/>
                  </a:cubicBezTo>
                  <a:cubicBezTo>
                    <a:pt x="0" y="4707"/>
                    <a:pt x="1165" y="6833"/>
                    <a:pt x="2961" y="8175"/>
                  </a:cubicBezTo>
                  <a:lnTo>
                    <a:pt x="7239" y="2303"/>
                  </a:lnTo>
                  <a:lnTo>
                    <a:pt x="38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585;p43">
              <a:extLst>
                <a:ext uri="{FF2B5EF4-FFF2-40B4-BE49-F238E27FC236}">
                  <a16:creationId xmlns:a16="http://schemas.microsoft.com/office/drawing/2014/main" id="{005EEDC4-57C6-2986-6D87-E85701316571}"/>
                </a:ext>
              </a:extLst>
            </p:cNvPr>
            <p:cNvSpPr/>
            <p:nvPr/>
          </p:nvSpPr>
          <p:spPr>
            <a:xfrm>
              <a:off x="5255858" y="3310239"/>
              <a:ext cx="467803" cy="665554"/>
            </a:xfrm>
            <a:custGeom>
              <a:avLst/>
              <a:gdLst/>
              <a:ahLst/>
              <a:cxnLst/>
              <a:rect l="l" t="t" r="r" b="b"/>
              <a:pathLst>
                <a:path w="5088" h="7239" extrusionOk="0">
                  <a:moveTo>
                    <a:pt x="887" y="1"/>
                  </a:moveTo>
                  <a:lnTo>
                    <a:pt x="1" y="7163"/>
                  </a:lnTo>
                  <a:cubicBezTo>
                    <a:pt x="279" y="7214"/>
                    <a:pt x="558" y="7239"/>
                    <a:pt x="887" y="7239"/>
                  </a:cubicBezTo>
                  <a:cubicBezTo>
                    <a:pt x="2456" y="7239"/>
                    <a:pt x="3898" y="6733"/>
                    <a:pt x="5088" y="5872"/>
                  </a:cubicBezTo>
                  <a:lnTo>
                    <a:pt x="8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86;p43">
              <a:extLst>
                <a:ext uri="{FF2B5EF4-FFF2-40B4-BE49-F238E27FC236}">
                  <a16:creationId xmlns:a16="http://schemas.microsoft.com/office/drawing/2014/main" id="{1F04125F-4F7D-00B3-E7EF-1A69A276C24E}"/>
                </a:ext>
              </a:extLst>
            </p:cNvPr>
            <p:cNvSpPr/>
            <p:nvPr/>
          </p:nvSpPr>
          <p:spPr>
            <a:xfrm>
              <a:off x="4941783" y="3310239"/>
              <a:ext cx="393330" cy="663255"/>
            </a:xfrm>
            <a:custGeom>
              <a:avLst/>
              <a:gdLst/>
              <a:ahLst/>
              <a:cxnLst/>
              <a:rect l="l" t="t" r="r" b="b"/>
              <a:pathLst>
                <a:path w="4278" h="7214" extrusionOk="0">
                  <a:moveTo>
                    <a:pt x="4277" y="1"/>
                  </a:moveTo>
                  <a:lnTo>
                    <a:pt x="0" y="5847"/>
                  </a:lnTo>
                  <a:cubicBezTo>
                    <a:pt x="987" y="6581"/>
                    <a:pt x="2151" y="7036"/>
                    <a:pt x="3417" y="7214"/>
                  </a:cubicBezTo>
                  <a:lnTo>
                    <a:pt x="4277" y="26"/>
                  </a:lnTo>
                  <a:lnTo>
                    <a:pt x="427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587;p43">
              <a:extLst>
                <a:ext uri="{FF2B5EF4-FFF2-40B4-BE49-F238E27FC236}">
                  <a16:creationId xmlns:a16="http://schemas.microsoft.com/office/drawing/2014/main" id="{9CBB9C97-8AF1-DA32-230F-775A67C21898}"/>
                </a:ext>
              </a:extLst>
            </p:cNvPr>
            <p:cNvSpPr/>
            <p:nvPr/>
          </p:nvSpPr>
          <p:spPr>
            <a:xfrm>
              <a:off x="5325642" y="3424890"/>
              <a:ext cx="83944" cy="97181"/>
            </a:xfrm>
            <a:custGeom>
              <a:avLst/>
              <a:gdLst/>
              <a:ahLst/>
              <a:cxnLst/>
              <a:rect l="l" t="t" r="r" b="b"/>
              <a:pathLst>
                <a:path w="913" h="1057" extrusionOk="0">
                  <a:moveTo>
                    <a:pt x="343" y="0"/>
                  </a:moveTo>
                  <a:cubicBezTo>
                    <a:pt x="260" y="0"/>
                    <a:pt x="189" y="38"/>
                    <a:pt x="153" y="146"/>
                  </a:cubicBezTo>
                  <a:lnTo>
                    <a:pt x="1" y="703"/>
                  </a:lnTo>
                  <a:lnTo>
                    <a:pt x="608" y="1057"/>
                  </a:lnTo>
                  <a:lnTo>
                    <a:pt x="710" y="829"/>
                  </a:lnTo>
                  <a:lnTo>
                    <a:pt x="760" y="854"/>
                  </a:lnTo>
                  <a:cubicBezTo>
                    <a:pt x="861" y="703"/>
                    <a:pt x="912" y="272"/>
                    <a:pt x="760" y="171"/>
                  </a:cubicBezTo>
                  <a:cubicBezTo>
                    <a:pt x="679" y="122"/>
                    <a:pt x="493" y="0"/>
                    <a:pt x="343" y="0"/>
                  </a:cubicBez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588;p43">
              <a:extLst>
                <a:ext uri="{FF2B5EF4-FFF2-40B4-BE49-F238E27FC236}">
                  <a16:creationId xmlns:a16="http://schemas.microsoft.com/office/drawing/2014/main" id="{BD6184F0-7404-39BE-3859-319DDF4468EE}"/>
                </a:ext>
              </a:extLst>
            </p:cNvPr>
            <p:cNvSpPr/>
            <p:nvPr/>
          </p:nvSpPr>
          <p:spPr>
            <a:xfrm>
              <a:off x="4676530" y="3980398"/>
              <a:ext cx="367678" cy="779559"/>
            </a:xfrm>
            <a:custGeom>
              <a:avLst/>
              <a:gdLst/>
              <a:ahLst/>
              <a:cxnLst/>
              <a:rect l="l" t="t" r="r" b="b"/>
              <a:pathLst>
                <a:path w="3999" h="8479" extrusionOk="0">
                  <a:moveTo>
                    <a:pt x="0" y="0"/>
                  </a:moveTo>
                  <a:lnTo>
                    <a:pt x="0" y="557"/>
                  </a:lnTo>
                  <a:cubicBezTo>
                    <a:pt x="0" y="1848"/>
                    <a:pt x="886" y="8479"/>
                    <a:pt x="886" y="8479"/>
                  </a:cubicBezTo>
                  <a:lnTo>
                    <a:pt x="1645" y="8479"/>
                  </a:lnTo>
                  <a:lnTo>
                    <a:pt x="1797" y="1873"/>
                  </a:lnTo>
                  <a:lnTo>
                    <a:pt x="2354" y="1873"/>
                  </a:lnTo>
                  <a:cubicBezTo>
                    <a:pt x="2556" y="4227"/>
                    <a:pt x="3138" y="8479"/>
                    <a:pt x="3138" y="8479"/>
                  </a:cubicBezTo>
                  <a:lnTo>
                    <a:pt x="3897" y="8479"/>
                  </a:lnTo>
                  <a:lnTo>
                    <a:pt x="399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589;p43">
              <a:extLst>
                <a:ext uri="{FF2B5EF4-FFF2-40B4-BE49-F238E27FC236}">
                  <a16:creationId xmlns:a16="http://schemas.microsoft.com/office/drawing/2014/main" id="{FAB955FC-397D-74B3-D09B-FB30CCC2EB81}"/>
                </a:ext>
              </a:extLst>
            </p:cNvPr>
            <p:cNvSpPr/>
            <p:nvPr/>
          </p:nvSpPr>
          <p:spPr>
            <a:xfrm>
              <a:off x="4629915" y="3421948"/>
              <a:ext cx="463206" cy="558535"/>
            </a:xfrm>
            <a:custGeom>
              <a:avLst/>
              <a:gdLst/>
              <a:ahLst/>
              <a:cxnLst/>
              <a:rect l="l" t="t" r="r" b="b"/>
              <a:pathLst>
                <a:path w="5038" h="6075" extrusionOk="0">
                  <a:moveTo>
                    <a:pt x="963" y="1"/>
                  </a:moveTo>
                  <a:cubicBezTo>
                    <a:pt x="406" y="1"/>
                    <a:pt x="1" y="380"/>
                    <a:pt x="77" y="785"/>
                  </a:cubicBezTo>
                  <a:lnTo>
                    <a:pt x="583" y="6074"/>
                  </a:lnTo>
                  <a:lnTo>
                    <a:pt x="4506" y="6074"/>
                  </a:lnTo>
                  <a:lnTo>
                    <a:pt x="5012" y="785"/>
                  </a:lnTo>
                  <a:cubicBezTo>
                    <a:pt x="5037" y="355"/>
                    <a:pt x="4632" y="1"/>
                    <a:pt x="41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590;p43">
              <a:extLst>
                <a:ext uri="{FF2B5EF4-FFF2-40B4-BE49-F238E27FC236}">
                  <a16:creationId xmlns:a16="http://schemas.microsoft.com/office/drawing/2014/main" id="{A08328F5-C7BF-8D44-A2FB-8A8AD15F6A89}"/>
                </a:ext>
              </a:extLst>
            </p:cNvPr>
            <p:cNvSpPr/>
            <p:nvPr/>
          </p:nvSpPr>
          <p:spPr>
            <a:xfrm>
              <a:off x="4795135" y="3333041"/>
              <a:ext cx="123479" cy="142507"/>
            </a:xfrm>
            <a:custGeom>
              <a:avLst/>
              <a:gdLst/>
              <a:ahLst/>
              <a:cxnLst/>
              <a:rect l="l" t="t" r="r" b="b"/>
              <a:pathLst>
                <a:path w="1343" h="1550" extrusionOk="0">
                  <a:moveTo>
                    <a:pt x="241" y="0"/>
                  </a:moveTo>
                  <a:cubicBezTo>
                    <a:pt x="113" y="0"/>
                    <a:pt x="1" y="23"/>
                    <a:pt x="1" y="158"/>
                  </a:cubicBezTo>
                  <a:lnTo>
                    <a:pt x="1" y="942"/>
                  </a:lnTo>
                  <a:cubicBezTo>
                    <a:pt x="1" y="1069"/>
                    <a:pt x="1" y="1550"/>
                    <a:pt x="709" y="1550"/>
                  </a:cubicBezTo>
                  <a:cubicBezTo>
                    <a:pt x="1266" y="1550"/>
                    <a:pt x="1342" y="1069"/>
                    <a:pt x="1342" y="942"/>
                  </a:cubicBezTo>
                  <a:lnTo>
                    <a:pt x="1342" y="310"/>
                  </a:lnTo>
                  <a:cubicBezTo>
                    <a:pt x="1342" y="158"/>
                    <a:pt x="1089" y="6"/>
                    <a:pt x="937" y="6"/>
                  </a:cubicBezTo>
                  <a:lnTo>
                    <a:pt x="431" y="6"/>
                  </a:lnTo>
                  <a:cubicBezTo>
                    <a:pt x="372" y="6"/>
                    <a:pt x="304" y="0"/>
                    <a:pt x="241" y="0"/>
                  </a:cubicBez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591;p43">
              <a:extLst>
                <a:ext uri="{FF2B5EF4-FFF2-40B4-BE49-F238E27FC236}">
                  <a16:creationId xmlns:a16="http://schemas.microsoft.com/office/drawing/2014/main" id="{7FD512A6-ABD6-BF3A-626D-6B159DAC8A44}"/>
                </a:ext>
              </a:extLst>
            </p:cNvPr>
            <p:cNvSpPr/>
            <p:nvPr/>
          </p:nvSpPr>
          <p:spPr>
            <a:xfrm>
              <a:off x="4730040" y="3133069"/>
              <a:ext cx="249072" cy="248330"/>
            </a:xfrm>
            <a:custGeom>
              <a:avLst/>
              <a:gdLst/>
              <a:ahLst/>
              <a:cxnLst/>
              <a:rect l="l" t="t" r="r" b="b"/>
              <a:pathLst>
                <a:path w="2709" h="2701" extrusionOk="0">
                  <a:moveTo>
                    <a:pt x="1415" y="1"/>
                  </a:moveTo>
                  <a:cubicBezTo>
                    <a:pt x="848" y="1"/>
                    <a:pt x="343" y="361"/>
                    <a:pt x="177" y="941"/>
                  </a:cubicBezTo>
                  <a:cubicBezTo>
                    <a:pt x="0" y="1624"/>
                    <a:pt x="380" y="2358"/>
                    <a:pt x="1063" y="2561"/>
                  </a:cubicBezTo>
                  <a:cubicBezTo>
                    <a:pt x="1361" y="2635"/>
                    <a:pt x="1633" y="2701"/>
                    <a:pt x="1862" y="2701"/>
                  </a:cubicBezTo>
                  <a:cubicBezTo>
                    <a:pt x="2178" y="2701"/>
                    <a:pt x="2414" y="2577"/>
                    <a:pt x="2531" y="2181"/>
                  </a:cubicBezTo>
                  <a:lnTo>
                    <a:pt x="2531" y="2130"/>
                  </a:lnTo>
                  <a:cubicBezTo>
                    <a:pt x="2708" y="1472"/>
                    <a:pt x="2480" y="232"/>
                    <a:pt x="1797" y="55"/>
                  </a:cubicBezTo>
                  <a:cubicBezTo>
                    <a:pt x="1669" y="18"/>
                    <a:pt x="1540" y="1"/>
                    <a:pt x="1415" y="1"/>
                  </a:cubicBezTo>
                  <a:close/>
                </a:path>
              </a:pathLst>
            </a:custGeom>
            <a:solidFill>
              <a:srgbClr val="FFB6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592;p43">
              <a:extLst>
                <a:ext uri="{FF2B5EF4-FFF2-40B4-BE49-F238E27FC236}">
                  <a16:creationId xmlns:a16="http://schemas.microsoft.com/office/drawing/2014/main" id="{AAD21391-1F06-D1C5-AD08-D4C84916F89D}"/>
                </a:ext>
              </a:extLst>
            </p:cNvPr>
            <p:cNvSpPr/>
            <p:nvPr/>
          </p:nvSpPr>
          <p:spPr>
            <a:xfrm>
              <a:off x="4702090" y="3103096"/>
              <a:ext cx="344509" cy="236378"/>
            </a:xfrm>
            <a:custGeom>
              <a:avLst/>
              <a:gdLst/>
              <a:ahLst/>
              <a:cxnLst/>
              <a:rect l="l" t="t" r="r" b="b"/>
              <a:pathLst>
                <a:path w="3747" h="2571" extrusionOk="0">
                  <a:moveTo>
                    <a:pt x="1571" y="0"/>
                  </a:moveTo>
                  <a:cubicBezTo>
                    <a:pt x="1274" y="0"/>
                    <a:pt x="500" y="444"/>
                    <a:pt x="254" y="887"/>
                  </a:cubicBezTo>
                  <a:cubicBezTo>
                    <a:pt x="0" y="1317"/>
                    <a:pt x="203" y="2456"/>
                    <a:pt x="684" y="2558"/>
                  </a:cubicBezTo>
                  <a:cubicBezTo>
                    <a:pt x="723" y="2566"/>
                    <a:pt x="760" y="2570"/>
                    <a:pt x="795" y="2570"/>
                  </a:cubicBezTo>
                  <a:cubicBezTo>
                    <a:pt x="1159" y="2570"/>
                    <a:pt x="1251" y="2123"/>
                    <a:pt x="1089" y="2077"/>
                  </a:cubicBezTo>
                  <a:cubicBezTo>
                    <a:pt x="861" y="2051"/>
                    <a:pt x="709" y="1824"/>
                    <a:pt x="861" y="1621"/>
                  </a:cubicBezTo>
                  <a:cubicBezTo>
                    <a:pt x="968" y="1501"/>
                    <a:pt x="1075" y="1472"/>
                    <a:pt x="1164" y="1472"/>
                  </a:cubicBezTo>
                  <a:cubicBezTo>
                    <a:pt x="1242" y="1472"/>
                    <a:pt x="1306" y="1495"/>
                    <a:pt x="1342" y="1495"/>
                  </a:cubicBezTo>
                  <a:cubicBezTo>
                    <a:pt x="1392" y="1495"/>
                    <a:pt x="1392" y="1039"/>
                    <a:pt x="1392" y="1039"/>
                  </a:cubicBezTo>
                  <a:lnTo>
                    <a:pt x="3746" y="1039"/>
                  </a:lnTo>
                  <a:cubicBezTo>
                    <a:pt x="3746" y="1039"/>
                    <a:pt x="1873" y="1"/>
                    <a:pt x="1595" y="1"/>
                  </a:cubicBezTo>
                  <a:cubicBezTo>
                    <a:pt x="1587" y="1"/>
                    <a:pt x="1580" y="0"/>
                    <a:pt x="15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593;p43">
              <a:extLst>
                <a:ext uri="{FF2B5EF4-FFF2-40B4-BE49-F238E27FC236}">
                  <a16:creationId xmlns:a16="http://schemas.microsoft.com/office/drawing/2014/main" id="{5EBA8DA6-27D4-5E1C-E8CC-6A99F507D07E}"/>
                </a:ext>
              </a:extLst>
            </p:cNvPr>
            <p:cNvSpPr/>
            <p:nvPr/>
          </p:nvSpPr>
          <p:spPr>
            <a:xfrm>
              <a:off x="5011567" y="3445209"/>
              <a:ext cx="378711" cy="380172"/>
            </a:xfrm>
            <a:custGeom>
              <a:avLst/>
              <a:gdLst/>
              <a:ahLst/>
              <a:cxnLst/>
              <a:rect l="l" t="t" r="r" b="b"/>
              <a:pathLst>
                <a:path w="4119" h="4135" extrusionOk="0">
                  <a:moveTo>
                    <a:pt x="481" y="1"/>
                  </a:moveTo>
                  <a:lnTo>
                    <a:pt x="253" y="406"/>
                  </a:lnTo>
                  <a:cubicBezTo>
                    <a:pt x="102" y="406"/>
                    <a:pt x="0" y="532"/>
                    <a:pt x="0" y="709"/>
                  </a:cubicBezTo>
                  <a:cubicBezTo>
                    <a:pt x="26" y="1342"/>
                    <a:pt x="152" y="2506"/>
                    <a:pt x="279" y="2709"/>
                  </a:cubicBezTo>
                  <a:cubicBezTo>
                    <a:pt x="323" y="2797"/>
                    <a:pt x="1343" y="4135"/>
                    <a:pt x="1882" y="4135"/>
                  </a:cubicBezTo>
                  <a:cubicBezTo>
                    <a:pt x="1957" y="4135"/>
                    <a:pt x="2023" y="4109"/>
                    <a:pt x="2076" y="4050"/>
                  </a:cubicBezTo>
                  <a:cubicBezTo>
                    <a:pt x="2860" y="3189"/>
                    <a:pt x="3873" y="1140"/>
                    <a:pt x="4050" y="886"/>
                  </a:cubicBezTo>
                  <a:cubicBezTo>
                    <a:pt x="4119" y="748"/>
                    <a:pt x="3536" y="526"/>
                    <a:pt x="3433" y="526"/>
                  </a:cubicBezTo>
                  <a:cubicBezTo>
                    <a:pt x="3423" y="526"/>
                    <a:pt x="3417" y="528"/>
                    <a:pt x="3417" y="532"/>
                  </a:cubicBezTo>
                  <a:lnTo>
                    <a:pt x="1873" y="2354"/>
                  </a:lnTo>
                  <a:lnTo>
                    <a:pt x="861" y="380"/>
                  </a:lnTo>
                  <a:lnTo>
                    <a:pt x="810" y="456"/>
                  </a:lnTo>
                  <a:cubicBezTo>
                    <a:pt x="785" y="330"/>
                    <a:pt x="608" y="1"/>
                    <a:pt x="48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594;p43">
              <a:extLst>
                <a:ext uri="{FF2B5EF4-FFF2-40B4-BE49-F238E27FC236}">
                  <a16:creationId xmlns:a16="http://schemas.microsoft.com/office/drawing/2014/main" id="{1BB52F7C-19F7-52A3-EEB4-099AF27EA5FA}"/>
                </a:ext>
              </a:extLst>
            </p:cNvPr>
            <p:cNvSpPr/>
            <p:nvPr/>
          </p:nvSpPr>
          <p:spPr>
            <a:xfrm>
              <a:off x="4399600" y="3438221"/>
              <a:ext cx="321155" cy="495740"/>
            </a:xfrm>
            <a:custGeom>
              <a:avLst/>
              <a:gdLst/>
              <a:ahLst/>
              <a:cxnLst/>
              <a:rect l="l" t="t" r="r" b="b"/>
              <a:pathLst>
                <a:path w="3493" h="5392" extrusionOk="0">
                  <a:moveTo>
                    <a:pt x="2835" y="1"/>
                  </a:moveTo>
                  <a:lnTo>
                    <a:pt x="2860" y="26"/>
                  </a:lnTo>
                  <a:cubicBezTo>
                    <a:pt x="2860" y="26"/>
                    <a:pt x="1013" y="1975"/>
                    <a:pt x="355" y="2582"/>
                  </a:cubicBezTo>
                  <a:cubicBezTo>
                    <a:pt x="0" y="2936"/>
                    <a:pt x="355" y="3190"/>
                    <a:pt x="557" y="3443"/>
                  </a:cubicBezTo>
                  <a:cubicBezTo>
                    <a:pt x="1114" y="4126"/>
                    <a:pt x="2961" y="5391"/>
                    <a:pt x="2961" y="5391"/>
                  </a:cubicBezTo>
                  <a:lnTo>
                    <a:pt x="2860" y="4328"/>
                  </a:lnTo>
                  <a:lnTo>
                    <a:pt x="1747" y="3038"/>
                  </a:lnTo>
                  <a:cubicBezTo>
                    <a:pt x="1747" y="3038"/>
                    <a:pt x="3290" y="1823"/>
                    <a:pt x="3366" y="1722"/>
                  </a:cubicBezTo>
                  <a:cubicBezTo>
                    <a:pt x="3493" y="1519"/>
                    <a:pt x="3366" y="456"/>
                    <a:pt x="3366" y="456"/>
                  </a:cubicBezTo>
                  <a:lnTo>
                    <a:pt x="283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595;p43">
              <a:extLst>
                <a:ext uri="{FF2B5EF4-FFF2-40B4-BE49-F238E27FC236}">
                  <a16:creationId xmlns:a16="http://schemas.microsoft.com/office/drawing/2014/main" id="{F398056D-17D1-24DA-74F8-966A3A533FB3}"/>
                </a:ext>
              </a:extLst>
            </p:cNvPr>
            <p:cNvSpPr/>
            <p:nvPr/>
          </p:nvSpPr>
          <p:spPr>
            <a:xfrm>
              <a:off x="4965045" y="4759875"/>
              <a:ext cx="153636" cy="55900"/>
            </a:xfrm>
            <a:custGeom>
              <a:avLst/>
              <a:gdLst/>
              <a:ahLst/>
              <a:cxnLst/>
              <a:rect l="l" t="t" r="r" b="b"/>
              <a:pathLst>
                <a:path w="1671" h="608" extrusionOk="0">
                  <a:moveTo>
                    <a:pt x="0" y="1"/>
                  </a:moveTo>
                  <a:lnTo>
                    <a:pt x="0" y="608"/>
                  </a:lnTo>
                  <a:lnTo>
                    <a:pt x="1544" y="608"/>
                  </a:lnTo>
                  <a:cubicBezTo>
                    <a:pt x="1645" y="608"/>
                    <a:pt x="1671" y="380"/>
                    <a:pt x="1620" y="330"/>
                  </a:cubicBezTo>
                  <a:lnTo>
                    <a:pt x="75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596;p43">
              <a:extLst>
                <a:ext uri="{FF2B5EF4-FFF2-40B4-BE49-F238E27FC236}">
                  <a16:creationId xmlns:a16="http://schemas.microsoft.com/office/drawing/2014/main" id="{7D24F952-7B96-AD47-8E6B-DFB9D0DEE150}"/>
                </a:ext>
              </a:extLst>
            </p:cNvPr>
            <p:cNvSpPr/>
            <p:nvPr/>
          </p:nvSpPr>
          <p:spPr>
            <a:xfrm>
              <a:off x="4755600" y="4759875"/>
              <a:ext cx="153636" cy="55900"/>
            </a:xfrm>
            <a:custGeom>
              <a:avLst/>
              <a:gdLst/>
              <a:ahLst/>
              <a:cxnLst/>
              <a:rect l="l" t="t" r="r" b="b"/>
              <a:pathLst>
                <a:path w="1671" h="608" extrusionOk="0">
                  <a:moveTo>
                    <a:pt x="1" y="1"/>
                  </a:moveTo>
                  <a:lnTo>
                    <a:pt x="1" y="608"/>
                  </a:lnTo>
                  <a:lnTo>
                    <a:pt x="1544" y="608"/>
                  </a:lnTo>
                  <a:cubicBezTo>
                    <a:pt x="1646" y="608"/>
                    <a:pt x="1671" y="380"/>
                    <a:pt x="1620" y="330"/>
                  </a:cubicBezTo>
                  <a:lnTo>
                    <a:pt x="76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597;p43">
              <a:extLst>
                <a:ext uri="{FF2B5EF4-FFF2-40B4-BE49-F238E27FC236}">
                  <a16:creationId xmlns:a16="http://schemas.microsoft.com/office/drawing/2014/main" id="{D07D43B9-94FE-C136-870B-6188FD7F56A2}"/>
                </a:ext>
              </a:extLst>
            </p:cNvPr>
            <p:cNvSpPr/>
            <p:nvPr/>
          </p:nvSpPr>
          <p:spPr>
            <a:xfrm>
              <a:off x="5058090" y="3561606"/>
              <a:ext cx="4781" cy="265339"/>
            </a:xfrm>
            <a:custGeom>
              <a:avLst/>
              <a:gdLst/>
              <a:ahLst/>
              <a:cxnLst/>
              <a:rect l="l" t="t" r="r" b="b"/>
              <a:pathLst>
                <a:path w="52" h="2886" extrusionOk="0">
                  <a:moveTo>
                    <a:pt x="1" y="0"/>
                  </a:moveTo>
                  <a:lnTo>
                    <a:pt x="1" y="2885"/>
                  </a:lnTo>
                  <a:lnTo>
                    <a:pt x="51" y="2885"/>
                  </a:lnTo>
                  <a:lnTo>
                    <a:pt x="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598;p43">
              <a:extLst>
                <a:ext uri="{FF2B5EF4-FFF2-40B4-BE49-F238E27FC236}">
                  <a16:creationId xmlns:a16="http://schemas.microsoft.com/office/drawing/2014/main" id="{170E3135-7607-4BC3-EB7D-8B4EC63128E7}"/>
                </a:ext>
              </a:extLst>
            </p:cNvPr>
            <p:cNvSpPr/>
            <p:nvPr/>
          </p:nvSpPr>
          <p:spPr>
            <a:xfrm>
              <a:off x="4662555" y="3827224"/>
              <a:ext cx="67578" cy="111339"/>
            </a:xfrm>
            <a:custGeom>
              <a:avLst/>
              <a:gdLst/>
              <a:ahLst/>
              <a:cxnLst/>
              <a:rect l="l" t="t" r="r" b="b"/>
              <a:pathLst>
                <a:path w="735" h="1211" extrusionOk="0">
                  <a:moveTo>
                    <a:pt x="478" y="1"/>
                  </a:moveTo>
                  <a:cubicBezTo>
                    <a:pt x="420" y="1"/>
                    <a:pt x="356" y="11"/>
                    <a:pt x="304" y="21"/>
                  </a:cubicBezTo>
                  <a:lnTo>
                    <a:pt x="0" y="123"/>
                  </a:lnTo>
                  <a:lnTo>
                    <a:pt x="101" y="1211"/>
                  </a:lnTo>
                  <a:cubicBezTo>
                    <a:pt x="101" y="1211"/>
                    <a:pt x="304" y="1160"/>
                    <a:pt x="405" y="1135"/>
                  </a:cubicBezTo>
                  <a:cubicBezTo>
                    <a:pt x="608" y="1135"/>
                    <a:pt x="734" y="907"/>
                    <a:pt x="684" y="730"/>
                  </a:cubicBezTo>
                  <a:lnTo>
                    <a:pt x="633" y="97"/>
                  </a:lnTo>
                  <a:cubicBezTo>
                    <a:pt x="633" y="23"/>
                    <a:pt x="562" y="1"/>
                    <a:pt x="478" y="1"/>
                  </a:cubicBez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599;p43">
              <a:extLst>
                <a:ext uri="{FF2B5EF4-FFF2-40B4-BE49-F238E27FC236}">
                  <a16:creationId xmlns:a16="http://schemas.microsoft.com/office/drawing/2014/main" id="{4C6D8134-A023-CB6B-D5DA-FB42CF805B0B}"/>
                </a:ext>
              </a:extLst>
            </p:cNvPr>
            <p:cNvSpPr/>
            <p:nvPr/>
          </p:nvSpPr>
          <p:spPr>
            <a:xfrm>
              <a:off x="5637510" y="3072939"/>
              <a:ext cx="1100644" cy="505026"/>
            </a:xfrm>
            <a:custGeom>
              <a:avLst/>
              <a:gdLst/>
              <a:ahLst/>
              <a:cxnLst/>
              <a:rect l="l" t="t" r="r" b="b"/>
              <a:pathLst>
                <a:path w="11971" h="5493" extrusionOk="0">
                  <a:moveTo>
                    <a:pt x="11945" y="0"/>
                  </a:moveTo>
                  <a:lnTo>
                    <a:pt x="9060" y="2886"/>
                  </a:lnTo>
                  <a:lnTo>
                    <a:pt x="7618" y="1418"/>
                  </a:lnTo>
                  <a:lnTo>
                    <a:pt x="4885" y="4176"/>
                  </a:lnTo>
                  <a:lnTo>
                    <a:pt x="3062" y="2354"/>
                  </a:lnTo>
                  <a:lnTo>
                    <a:pt x="0" y="5416"/>
                  </a:lnTo>
                  <a:lnTo>
                    <a:pt x="51" y="5492"/>
                  </a:lnTo>
                  <a:lnTo>
                    <a:pt x="3062" y="2455"/>
                  </a:lnTo>
                  <a:lnTo>
                    <a:pt x="4885" y="4277"/>
                  </a:lnTo>
                  <a:lnTo>
                    <a:pt x="7618" y="1519"/>
                  </a:lnTo>
                  <a:lnTo>
                    <a:pt x="9060" y="2987"/>
                  </a:lnTo>
                  <a:lnTo>
                    <a:pt x="11971" y="51"/>
                  </a:lnTo>
                  <a:lnTo>
                    <a:pt x="1194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00;p43">
              <a:extLst>
                <a:ext uri="{FF2B5EF4-FFF2-40B4-BE49-F238E27FC236}">
                  <a16:creationId xmlns:a16="http://schemas.microsoft.com/office/drawing/2014/main" id="{A987DD36-C90A-BF70-3EE8-F401CFED9264}"/>
                </a:ext>
              </a:extLst>
            </p:cNvPr>
            <p:cNvSpPr/>
            <p:nvPr/>
          </p:nvSpPr>
          <p:spPr>
            <a:xfrm>
              <a:off x="5618845" y="3542942"/>
              <a:ext cx="293297" cy="500337"/>
            </a:xfrm>
            <a:custGeom>
              <a:avLst/>
              <a:gdLst/>
              <a:ahLst/>
              <a:cxnLst/>
              <a:rect l="l" t="t" r="r" b="b"/>
              <a:pathLst>
                <a:path w="3190" h="5442" extrusionOk="0">
                  <a:moveTo>
                    <a:pt x="2025" y="1"/>
                  </a:moveTo>
                  <a:cubicBezTo>
                    <a:pt x="1848" y="51"/>
                    <a:pt x="1165" y="507"/>
                    <a:pt x="1038" y="836"/>
                  </a:cubicBezTo>
                  <a:cubicBezTo>
                    <a:pt x="912" y="1190"/>
                    <a:pt x="1" y="3088"/>
                    <a:pt x="26" y="3367"/>
                  </a:cubicBezTo>
                  <a:cubicBezTo>
                    <a:pt x="77" y="3670"/>
                    <a:pt x="2785" y="5442"/>
                    <a:pt x="2785" y="5442"/>
                  </a:cubicBezTo>
                  <a:lnTo>
                    <a:pt x="3190" y="4556"/>
                  </a:lnTo>
                  <a:cubicBezTo>
                    <a:pt x="3190" y="4556"/>
                    <a:pt x="1342" y="3291"/>
                    <a:pt x="1393" y="3113"/>
                  </a:cubicBezTo>
                  <a:cubicBezTo>
                    <a:pt x="1469" y="2936"/>
                    <a:pt x="2532" y="1139"/>
                    <a:pt x="2532" y="1139"/>
                  </a:cubicBezTo>
                  <a:lnTo>
                    <a:pt x="2025" y="26"/>
                  </a:lnTo>
                  <a:lnTo>
                    <a:pt x="20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01;p43">
              <a:extLst>
                <a:ext uri="{FF2B5EF4-FFF2-40B4-BE49-F238E27FC236}">
                  <a16:creationId xmlns:a16="http://schemas.microsoft.com/office/drawing/2014/main" id="{C4FA27F6-841A-D5E3-6781-E67FEC937D65}"/>
                </a:ext>
              </a:extLst>
            </p:cNvPr>
            <p:cNvSpPr/>
            <p:nvPr/>
          </p:nvSpPr>
          <p:spPr>
            <a:xfrm>
              <a:off x="5805028" y="4117666"/>
              <a:ext cx="304881" cy="642293"/>
            </a:xfrm>
            <a:custGeom>
              <a:avLst/>
              <a:gdLst/>
              <a:ahLst/>
              <a:cxnLst/>
              <a:rect l="l" t="t" r="r" b="b"/>
              <a:pathLst>
                <a:path w="3316" h="6986" extrusionOk="0">
                  <a:moveTo>
                    <a:pt x="0" y="1"/>
                  </a:moveTo>
                  <a:lnTo>
                    <a:pt x="0" y="456"/>
                  </a:lnTo>
                  <a:cubicBezTo>
                    <a:pt x="0" y="1519"/>
                    <a:pt x="734" y="6986"/>
                    <a:pt x="734" y="6986"/>
                  </a:cubicBezTo>
                  <a:lnTo>
                    <a:pt x="1367" y="6986"/>
                  </a:lnTo>
                  <a:lnTo>
                    <a:pt x="1494" y="1519"/>
                  </a:lnTo>
                  <a:lnTo>
                    <a:pt x="1924" y="1519"/>
                  </a:lnTo>
                  <a:cubicBezTo>
                    <a:pt x="2126" y="3493"/>
                    <a:pt x="2607" y="6986"/>
                    <a:pt x="2607" y="6986"/>
                  </a:cubicBezTo>
                  <a:lnTo>
                    <a:pt x="3240" y="6986"/>
                  </a:lnTo>
                  <a:lnTo>
                    <a:pt x="3316" y="1"/>
                  </a:lnTo>
                  <a:close/>
                </a:path>
              </a:pathLst>
            </a:custGeom>
            <a:solidFill>
              <a:srgbClr val="8A62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02;p43">
              <a:extLst>
                <a:ext uri="{FF2B5EF4-FFF2-40B4-BE49-F238E27FC236}">
                  <a16:creationId xmlns:a16="http://schemas.microsoft.com/office/drawing/2014/main" id="{99695FD4-32D0-A017-E9C3-170592854274}"/>
                </a:ext>
              </a:extLst>
            </p:cNvPr>
            <p:cNvSpPr/>
            <p:nvPr/>
          </p:nvSpPr>
          <p:spPr>
            <a:xfrm>
              <a:off x="5779377" y="3514992"/>
              <a:ext cx="339819" cy="395710"/>
            </a:xfrm>
            <a:custGeom>
              <a:avLst/>
              <a:gdLst/>
              <a:ahLst/>
              <a:cxnLst/>
              <a:rect l="l" t="t" r="r" b="b"/>
              <a:pathLst>
                <a:path w="3696" h="4304" extrusionOk="0">
                  <a:moveTo>
                    <a:pt x="659" y="1"/>
                  </a:moveTo>
                  <a:cubicBezTo>
                    <a:pt x="279" y="1"/>
                    <a:pt x="1" y="254"/>
                    <a:pt x="26" y="583"/>
                  </a:cubicBezTo>
                  <a:lnTo>
                    <a:pt x="431" y="4303"/>
                  </a:lnTo>
                  <a:lnTo>
                    <a:pt x="3519" y="4303"/>
                  </a:lnTo>
                  <a:lnTo>
                    <a:pt x="3696" y="583"/>
                  </a:lnTo>
                  <a:cubicBezTo>
                    <a:pt x="3696" y="254"/>
                    <a:pt x="3443" y="1"/>
                    <a:pt x="30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03;p43">
              <a:extLst>
                <a:ext uri="{FF2B5EF4-FFF2-40B4-BE49-F238E27FC236}">
                  <a16:creationId xmlns:a16="http://schemas.microsoft.com/office/drawing/2014/main" id="{598E88E2-E8AB-7B68-80D6-A780D6665AFE}"/>
                </a:ext>
              </a:extLst>
            </p:cNvPr>
            <p:cNvSpPr/>
            <p:nvPr/>
          </p:nvSpPr>
          <p:spPr>
            <a:xfrm>
              <a:off x="5916738" y="3449898"/>
              <a:ext cx="76864" cy="93135"/>
            </a:xfrm>
            <a:custGeom>
              <a:avLst/>
              <a:gdLst/>
              <a:ahLst/>
              <a:cxnLst/>
              <a:rect l="l" t="t" r="r" b="b"/>
              <a:pathLst>
                <a:path w="836" h="1013" extrusionOk="0">
                  <a:moveTo>
                    <a:pt x="203" y="0"/>
                  </a:moveTo>
                  <a:cubicBezTo>
                    <a:pt x="76" y="0"/>
                    <a:pt x="0" y="76"/>
                    <a:pt x="0" y="253"/>
                  </a:cubicBezTo>
                  <a:lnTo>
                    <a:pt x="0" y="760"/>
                  </a:lnTo>
                  <a:cubicBezTo>
                    <a:pt x="0" y="886"/>
                    <a:pt x="76" y="1013"/>
                    <a:pt x="203" y="1013"/>
                  </a:cubicBezTo>
                  <a:lnTo>
                    <a:pt x="633" y="1013"/>
                  </a:lnTo>
                  <a:cubicBezTo>
                    <a:pt x="759" y="1013"/>
                    <a:pt x="835" y="911"/>
                    <a:pt x="835" y="760"/>
                  </a:cubicBezTo>
                  <a:lnTo>
                    <a:pt x="835" y="253"/>
                  </a:lnTo>
                  <a:cubicBezTo>
                    <a:pt x="835" y="127"/>
                    <a:pt x="759" y="0"/>
                    <a:pt x="633" y="0"/>
                  </a:cubicBezTo>
                  <a:close/>
                </a:path>
              </a:pathLst>
            </a:custGeom>
            <a:solidFill>
              <a:srgbClr val="8A62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04;p43">
              <a:extLst>
                <a:ext uri="{FF2B5EF4-FFF2-40B4-BE49-F238E27FC236}">
                  <a16:creationId xmlns:a16="http://schemas.microsoft.com/office/drawing/2014/main" id="{E2E688A0-719C-B1DA-794E-9A52E8EA2C87}"/>
                </a:ext>
              </a:extLst>
            </p:cNvPr>
            <p:cNvSpPr/>
            <p:nvPr/>
          </p:nvSpPr>
          <p:spPr>
            <a:xfrm>
              <a:off x="5846862" y="3278979"/>
              <a:ext cx="209537" cy="204383"/>
            </a:xfrm>
            <a:custGeom>
              <a:avLst/>
              <a:gdLst/>
              <a:ahLst/>
              <a:cxnLst/>
              <a:rect l="l" t="t" r="r" b="b"/>
              <a:pathLst>
                <a:path w="2279" h="2223" extrusionOk="0">
                  <a:moveTo>
                    <a:pt x="1191" y="0"/>
                  </a:moveTo>
                  <a:cubicBezTo>
                    <a:pt x="724" y="0"/>
                    <a:pt x="280" y="306"/>
                    <a:pt x="153" y="771"/>
                  </a:cubicBezTo>
                  <a:cubicBezTo>
                    <a:pt x="1" y="1328"/>
                    <a:pt x="305" y="1935"/>
                    <a:pt x="887" y="2112"/>
                  </a:cubicBezTo>
                  <a:cubicBezTo>
                    <a:pt x="1121" y="2174"/>
                    <a:pt x="1340" y="2223"/>
                    <a:pt x="1527" y="2223"/>
                  </a:cubicBezTo>
                  <a:cubicBezTo>
                    <a:pt x="1803" y="2223"/>
                    <a:pt x="2011" y="2116"/>
                    <a:pt x="2101" y="1783"/>
                  </a:cubicBezTo>
                  <a:lnTo>
                    <a:pt x="2101" y="1783"/>
                  </a:lnTo>
                  <a:lnTo>
                    <a:pt x="2076" y="1809"/>
                  </a:lnTo>
                  <a:cubicBezTo>
                    <a:pt x="2279" y="1227"/>
                    <a:pt x="2051" y="214"/>
                    <a:pt x="1469" y="37"/>
                  </a:cubicBezTo>
                  <a:cubicBezTo>
                    <a:pt x="1377" y="12"/>
                    <a:pt x="1284" y="0"/>
                    <a:pt x="1191" y="0"/>
                  </a:cubicBezTo>
                  <a:close/>
                </a:path>
              </a:pathLst>
            </a:custGeom>
            <a:solidFill>
              <a:srgbClr val="FF88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05;p43">
              <a:extLst>
                <a:ext uri="{FF2B5EF4-FFF2-40B4-BE49-F238E27FC236}">
                  <a16:creationId xmlns:a16="http://schemas.microsoft.com/office/drawing/2014/main" id="{5D313F86-DB47-146F-E162-D93DDC58BC53}"/>
                </a:ext>
              </a:extLst>
            </p:cNvPr>
            <p:cNvSpPr/>
            <p:nvPr/>
          </p:nvSpPr>
          <p:spPr>
            <a:xfrm>
              <a:off x="6049319" y="4759875"/>
              <a:ext cx="142051" cy="51303"/>
            </a:xfrm>
            <a:custGeom>
              <a:avLst/>
              <a:gdLst/>
              <a:ahLst/>
              <a:cxnLst/>
              <a:rect l="l" t="t" r="r" b="b"/>
              <a:pathLst>
                <a:path w="1545" h="558" extrusionOk="0">
                  <a:moveTo>
                    <a:pt x="1" y="1"/>
                  </a:moveTo>
                  <a:lnTo>
                    <a:pt x="1" y="557"/>
                  </a:lnTo>
                  <a:lnTo>
                    <a:pt x="1418" y="557"/>
                  </a:lnTo>
                  <a:cubicBezTo>
                    <a:pt x="1519" y="557"/>
                    <a:pt x="1544" y="330"/>
                    <a:pt x="1469" y="304"/>
                  </a:cubicBezTo>
                  <a:lnTo>
                    <a:pt x="70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06;p43">
              <a:extLst>
                <a:ext uri="{FF2B5EF4-FFF2-40B4-BE49-F238E27FC236}">
                  <a16:creationId xmlns:a16="http://schemas.microsoft.com/office/drawing/2014/main" id="{3CA88E80-45CE-04C4-9D77-8BBA9C6F837A}"/>
                </a:ext>
              </a:extLst>
            </p:cNvPr>
            <p:cNvSpPr/>
            <p:nvPr/>
          </p:nvSpPr>
          <p:spPr>
            <a:xfrm>
              <a:off x="5874813" y="4759875"/>
              <a:ext cx="142051" cy="51303"/>
            </a:xfrm>
            <a:custGeom>
              <a:avLst/>
              <a:gdLst/>
              <a:ahLst/>
              <a:cxnLst/>
              <a:rect l="l" t="t" r="r" b="b"/>
              <a:pathLst>
                <a:path w="1545" h="558" extrusionOk="0">
                  <a:moveTo>
                    <a:pt x="1" y="1"/>
                  </a:moveTo>
                  <a:lnTo>
                    <a:pt x="1" y="557"/>
                  </a:lnTo>
                  <a:lnTo>
                    <a:pt x="1418" y="557"/>
                  </a:lnTo>
                  <a:cubicBezTo>
                    <a:pt x="1519" y="557"/>
                    <a:pt x="1544" y="330"/>
                    <a:pt x="1468" y="304"/>
                  </a:cubicBezTo>
                  <a:lnTo>
                    <a:pt x="70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07;p43">
              <a:extLst>
                <a:ext uri="{FF2B5EF4-FFF2-40B4-BE49-F238E27FC236}">
                  <a16:creationId xmlns:a16="http://schemas.microsoft.com/office/drawing/2014/main" id="{1810CEC6-7FB8-EABB-4AD7-78743D679106}"/>
                </a:ext>
              </a:extLst>
            </p:cNvPr>
            <p:cNvSpPr/>
            <p:nvPr/>
          </p:nvSpPr>
          <p:spPr>
            <a:xfrm>
              <a:off x="5735244" y="3908224"/>
              <a:ext cx="460816" cy="595771"/>
            </a:xfrm>
            <a:custGeom>
              <a:avLst/>
              <a:gdLst/>
              <a:ahLst/>
              <a:cxnLst/>
              <a:rect l="l" t="t" r="r" b="b"/>
              <a:pathLst>
                <a:path w="5012" h="6480" extrusionOk="0">
                  <a:moveTo>
                    <a:pt x="911" y="1"/>
                  </a:moveTo>
                  <a:cubicBezTo>
                    <a:pt x="911" y="1"/>
                    <a:pt x="253" y="330"/>
                    <a:pt x="152" y="1342"/>
                  </a:cubicBezTo>
                  <a:cubicBezTo>
                    <a:pt x="0" y="3190"/>
                    <a:pt x="1164" y="6480"/>
                    <a:pt x="1164" y="6480"/>
                  </a:cubicBezTo>
                  <a:lnTo>
                    <a:pt x="4049" y="6480"/>
                  </a:lnTo>
                  <a:cubicBezTo>
                    <a:pt x="4049" y="6480"/>
                    <a:pt x="5011" y="2557"/>
                    <a:pt x="4809" y="1342"/>
                  </a:cubicBezTo>
                  <a:cubicBezTo>
                    <a:pt x="4657" y="355"/>
                    <a:pt x="3948" y="1"/>
                    <a:pt x="39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08;p43">
              <a:extLst>
                <a:ext uri="{FF2B5EF4-FFF2-40B4-BE49-F238E27FC236}">
                  <a16:creationId xmlns:a16="http://schemas.microsoft.com/office/drawing/2014/main" id="{8251BD95-B093-E063-8B00-05EFCA36240F}"/>
                </a:ext>
              </a:extLst>
            </p:cNvPr>
            <p:cNvSpPr/>
            <p:nvPr/>
          </p:nvSpPr>
          <p:spPr>
            <a:xfrm>
              <a:off x="5846862" y="3278979"/>
              <a:ext cx="209537" cy="204383"/>
            </a:xfrm>
            <a:custGeom>
              <a:avLst/>
              <a:gdLst/>
              <a:ahLst/>
              <a:cxnLst/>
              <a:rect l="l" t="t" r="r" b="b"/>
              <a:pathLst>
                <a:path w="2279" h="2223" extrusionOk="0">
                  <a:moveTo>
                    <a:pt x="1191" y="0"/>
                  </a:moveTo>
                  <a:cubicBezTo>
                    <a:pt x="724" y="0"/>
                    <a:pt x="280" y="306"/>
                    <a:pt x="153" y="771"/>
                  </a:cubicBezTo>
                  <a:cubicBezTo>
                    <a:pt x="1" y="1328"/>
                    <a:pt x="305" y="1935"/>
                    <a:pt x="887" y="2112"/>
                  </a:cubicBezTo>
                  <a:cubicBezTo>
                    <a:pt x="1121" y="2174"/>
                    <a:pt x="1340" y="2223"/>
                    <a:pt x="1527" y="2223"/>
                  </a:cubicBezTo>
                  <a:cubicBezTo>
                    <a:pt x="1803" y="2223"/>
                    <a:pt x="2011" y="2116"/>
                    <a:pt x="2101" y="1783"/>
                  </a:cubicBezTo>
                  <a:lnTo>
                    <a:pt x="2101" y="1783"/>
                  </a:lnTo>
                  <a:lnTo>
                    <a:pt x="2076" y="1809"/>
                  </a:lnTo>
                  <a:cubicBezTo>
                    <a:pt x="2279" y="1227"/>
                    <a:pt x="2051" y="214"/>
                    <a:pt x="1469" y="37"/>
                  </a:cubicBezTo>
                  <a:cubicBezTo>
                    <a:pt x="1377" y="12"/>
                    <a:pt x="1284" y="0"/>
                    <a:pt x="1191" y="0"/>
                  </a:cubicBezTo>
                  <a:close/>
                </a:path>
              </a:pathLst>
            </a:custGeom>
            <a:solidFill>
              <a:srgbClr val="9B6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09;p43">
              <a:extLst>
                <a:ext uri="{FF2B5EF4-FFF2-40B4-BE49-F238E27FC236}">
                  <a16:creationId xmlns:a16="http://schemas.microsoft.com/office/drawing/2014/main" id="{7B799278-1FBA-DA1E-F250-9B76D7DD84EA}"/>
                </a:ext>
              </a:extLst>
            </p:cNvPr>
            <p:cNvSpPr/>
            <p:nvPr/>
          </p:nvSpPr>
          <p:spPr>
            <a:xfrm>
              <a:off x="5819004" y="3905926"/>
              <a:ext cx="281620" cy="4781"/>
            </a:xfrm>
            <a:custGeom>
              <a:avLst/>
              <a:gdLst/>
              <a:ahLst/>
              <a:cxnLst/>
              <a:rect l="l" t="t" r="r" b="b"/>
              <a:pathLst>
                <a:path w="3063" h="52" extrusionOk="0">
                  <a:moveTo>
                    <a:pt x="0" y="1"/>
                  </a:moveTo>
                  <a:lnTo>
                    <a:pt x="0" y="51"/>
                  </a:lnTo>
                  <a:lnTo>
                    <a:pt x="3062" y="51"/>
                  </a:lnTo>
                  <a:lnTo>
                    <a:pt x="30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10;p43">
              <a:extLst>
                <a:ext uri="{FF2B5EF4-FFF2-40B4-BE49-F238E27FC236}">
                  <a16:creationId xmlns:a16="http://schemas.microsoft.com/office/drawing/2014/main" id="{83130B9F-BB40-E63B-B756-EE32CF0E0DC6}"/>
                </a:ext>
              </a:extLst>
            </p:cNvPr>
            <p:cNvSpPr/>
            <p:nvPr/>
          </p:nvSpPr>
          <p:spPr>
            <a:xfrm>
              <a:off x="5749128" y="3269877"/>
              <a:ext cx="307272" cy="622066"/>
            </a:xfrm>
            <a:custGeom>
              <a:avLst/>
              <a:gdLst/>
              <a:ahLst/>
              <a:cxnLst/>
              <a:rect l="l" t="t" r="r" b="b"/>
              <a:pathLst>
                <a:path w="3342" h="6766" extrusionOk="0">
                  <a:moveTo>
                    <a:pt x="2164" y="0"/>
                  </a:moveTo>
                  <a:cubicBezTo>
                    <a:pt x="1708" y="0"/>
                    <a:pt x="1251" y="304"/>
                    <a:pt x="988" y="769"/>
                  </a:cubicBezTo>
                  <a:cubicBezTo>
                    <a:pt x="684" y="1351"/>
                    <a:pt x="1216" y="1528"/>
                    <a:pt x="1064" y="2034"/>
                  </a:cubicBezTo>
                  <a:cubicBezTo>
                    <a:pt x="861" y="2515"/>
                    <a:pt x="203" y="2414"/>
                    <a:pt x="102" y="3072"/>
                  </a:cubicBezTo>
                  <a:cubicBezTo>
                    <a:pt x="1" y="3755"/>
                    <a:pt x="608" y="3679"/>
                    <a:pt x="735" y="4287"/>
                  </a:cubicBezTo>
                  <a:cubicBezTo>
                    <a:pt x="811" y="4641"/>
                    <a:pt x="431" y="4843"/>
                    <a:pt x="305" y="5375"/>
                  </a:cubicBezTo>
                  <a:cubicBezTo>
                    <a:pt x="78" y="6205"/>
                    <a:pt x="806" y="6765"/>
                    <a:pt x="1484" y="6765"/>
                  </a:cubicBezTo>
                  <a:cubicBezTo>
                    <a:pt x="1943" y="6765"/>
                    <a:pt x="2379" y="6509"/>
                    <a:pt x="2481" y="5906"/>
                  </a:cubicBezTo>
                  <a:cubicBezTo>
                    <a:pt x="2734" y="4413"/>
                    <a:pt x="2405" y="4413"/>
                    <a:pt x="1950" y="3755"/>
                  </a:cubicBezTo>
                  <a:cubicBezTo>
                    <a:pt x="1519" y="3173"/>
                    <a:pt x="1823" y="2616"/>
                    <a:pt x="2456" y="2211"/>
                  </a:cubicBezTo>
                  <a:cubicBezTo>
                    <a:pt x="3089" y="1781"/>
                    <a:pt x="3342" y="313"/>
                    <a:pt x="2506" y="60"/>
                  </a:cubicBezTo>
                  <a:cubicBezTo>
                    <a:pt x="2395" y="20"/>
                    <a:pt x="2279" y="0"/>
                    <a:pt x="21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11;p43">
              <a:extLst>
                <a:ext uri="{FF2B5EF4-FFF2-40B4-BE49-F238E27FC236}">
                  <a16:creationId xmlns:a16="http://schemas.microsoft.com/office/drawing/2014/main" id="{2BFEED7A-D877-5B41-22BE-9267F289DBAB}"/>
                </a:ext>
              </a:extLst>
            </p:cNvPr>
            <p:cNvSpPr/>
            <p:nvPr/>
          </p:nvSpPr>
          <p:spPr>
            <a:xfrm>
              <a:off x="6396033" y="3196232"/>
              <a:ext cx="93138" cy="128072"/>
            </a:xfrm>
            <a:custGeom>
              <a:avLst/>
              <a:gdLst/>
              <a:ahLst/>
              <a:cxnLst/>
              <a:rect l="l" t="t" r="r" b="b"/>
              <a:pathLst>
                <a:path w="1013" h="1393" extrusionOk="0">
                  <a:moveTo>
                    <a:pt x="1" y="1064"/>
                  </a:moveTo>
                  <a:lnTo>
                    <a:pt x="1" y="1114"/>
                  </a:lnTo>
                  <a:lnTo>
                    <a:pt x="20" y="1080"/>
                  </a:lnTo>
                  <a:lnTo>
                    <a:pt x="1" y="1064"/>
                  </a:lnTo>
                  <a:close/>
                  <a:moveTo>
                    <a:pt x="633" y="1"/>
                  </a:moveTo>
                  <a:lnTo>
                    <a:pt x="20" y="1080"/>
                  </a:lnTo>
                  <a:lnTo>
                    <a:pt x="405" y="1393"/>
                  </a:lnTo>
                  <a:cubicBezTo>
                    <a:pt x="405" y="1393"/>
                    <a:pt x="988" y="1038"/>
                    <a:pt x="988" y="887"/>
                  </a:cubicBezTo>
                  <a:cubicBezTo>
                    <a:pt x="1013" y="608"/>
                    <a:pt x="557" y="507"/>
                    <a:pt x="557" y="507"/>
                  </a:cubicBezTo>
                  <a:lnTo>
                    <a:pt x="760" y="51"/>
                  </a:lnTo>
                  <a:lnTo>
                    <a:pt x="633" y="1"/>
                  </a:lnTo>
                  <a:close/>
                </a:path>
              </a:pathLst>
            </a:custGeom>
            <a:solidFill>
              <a:srgbClr val="8A62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12;p43">
              <a:extLst>
                <a:ext uri="{FF2B5EF4-FFF2-40B4-BE49-F238E27FC236}">
                  <a16:creationId xmlns:a16="http://schemas.microsoft.com/office/drawing/2014/main" id="{5DB242C8-6CBA-A837-CF0F-566116E3A57B}"/>
                </a:ext>
              </a:extLst>
            </p:cNvPr>
            <p:cNvSpPr/>
            <p:nvPr/>
          </p:nvSpPr>
          <p:spPr>
            <a:xfrm>
              <a:off x="6016771" y="3298655"/>
              <a:ext cx="421281" cy="337420"/>
            </a:xfrm>
            <a:custGeom>
              <a:avLst/>
              <a:gdLst/>
              <a:ahLst/>
              <a:cxnLst/>
              <a:rect l="l" t="t" r="r" b="b"/>
              <a:pathLst>
                <a:path w="4582" h="3670" extrusionOk="0">
                  <a:moveTo>
                    <a:pt x="4126" y="0"/>
                  </a:moveTo>
                  <a:cubicBezTo>
                    <a:pt x="4126" y="0"/>
                    <a:pt x="2481" y="1974"/>
                    <a:pt x="2253" y="2050"/>
                  </a:cubicBezTo>
                  <a:cubicBezTo>
                    <a:pt x="2025" y="2076"/>
                    <a:pt x="51" y="2405"/>
                    <a:pt x="51" y="2405"/>
                  </a:cubicBezTo>
                  <a:lnTo>
                    <a:pt x="0" y="2405"/>
                  </a:lnTo>
                  <a:lnTo>
                    <a:pt x="481" y="3670"/>
                  </a:lnTo>
                  <a:cubicBezTo>
                    <a:pt x="481" y="3670"/>
                    <a:pt x="2632" y="3088"/>
                    <a:pt x="2911" y="2961"/>
                  </a:cubicBezTo>
                  <a:cubicBezTo>
                    <a:pt x="3214" y="2835"/>
                    <a:pt x="4581" y="253"/>
                    <a:pt x="4581" y="253"/>
                  </a:cubicBezTo>
                  <a:lnTo>
                    <a:pt x="41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13;p43">
              <a:extLst>
                <a:ext uri="{FF2B5EF4-FFF2-40B4-BE49-F238E27FC236}">
                  <a16:creationId xmlns:a16="http://schemas.microsoft.com/office/drawing/2014/main" id="{352DE897-0C3F-84CB-E12D-1BC790C09171}"/>
                </a:ext>
              </a:extLst>
            </p:cNvPr>
            <p:cNvSpPr/>
            <p:nvPr/>
          </p:nvSpPr>
          <p:spPr>
            <a:xfrm>
              <a:off x="5572547"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14;p43">
              <a:extLst>
                <a:ext uri="{FF2B5EF4-FFF2-40B4-BE49-F238E27FC236}">
                  <a16:creationId xmlns:a16="http://schemas.microsoft.com/office/drawing/2014/main" id="{9DF0BC4C-E265-7A5D-C4B8-2FB3B3362A6B}"/>
                </a:ext>
              </a:extLst>
            </p:cNvPr>
            <p:cNvSpPr/>
            <p:nvPr/>
          </p:nvSpPr>
          <p:spPr>
            <a:xfrm>
              <a:off x="4497772" y="4733125"/>
              <a:ext cx="865200" cy="164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821528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3" name="CuadroTexto 2">
            <a:extLst>
              <a:ext uri="{FF2B5EF4-FFF2-40B4-BE49-F238E27FC236}">
                <a16:creationId xmlns:a16="http://schemas.microsoft.com/office/drawing/2014/main" id="{6F0C00D0-07BC-F310-F54E-FE472DC1D311}"/>
              </a:ext>
            </a:extLst>
          </p:cNvPr>
          <p:cNvSpPr txBox="1"/>
          <p:nvPr/>
        </p:nvSpPr>
        <p:spPr>
          <a:xfrm>
            <a:off x="288268" y="1690949"/>
            <a:ext cx="1749332" cy="1384995"/>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Niveles de lectura de gráficos</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2" name="Imagen 1">
            <a:extLst>
              <a:ext uri="{FF2B5EF4-FFF2-40B4-BE49-F238E27FC236}">
                <a16:creationId xmlns:a16="http://schemas.microsoft.com/office/drawing/2014/main" id="{0C1EE435-4D51-2821-8101-9987AB26A0ED}"/>
              </a:ext>
            </a:extLst>
          </p:cNvPr>
          <p:cNvPicPr>
            <a:picLocks noChangeAspect="1"/>
          </p:cNvPicPr>
          <p:nvPr/>
        </p:nvPicPr>
        <p:blipFill>
          <a:blip r:embed="rId4"/>
          <a:stretch>
            <a:fillRect/>
          </a:stretch>
        </p:blipFill>
        <p:spPr>
          <a:xfrm>
            <a:off x="1975206" y="98739"/>
            <a:ext cx="5469534" cy="4946021"/>
          </a:xfrm>
          <a:prstGeom prst="rect">
            <a:avLst/>
          </a:prstGeom>
          <a:ln>
            <a:solidFill>
              <a:schemeClr val="accent4">
                <a:lumMod val="75000"/>
              </a:schemeClr>
            </a:solidFill>
          </a:ln>
          <a:effectLst>
            <a:glow rad="63500">
              <a:schemeClr val="accent4">
                <a:satMod val="175000"/>
                <a:alpha val="40000"/>
              </a:schemeClr>
            </a:glow>
          </a:effectLst>
        </p:spPr>
      </p:pic>
      <p:sp>
        <p:nvSpPr>
          <p:cNvPr id="5" name="Rectángulo 4">
            <a:extLst>
              <a:ext uri="{FF2B5EF4-FFF2-40B4-BE49-F238E27FC236}">
                <a16:creationId xmlns:a16="http://schemas.microsoft.com/office/drawing/2014/main" id="{1C145118-EC03-E00A-B693-9B4095B17447}"/>
              </a:ext>
            </a:extLst>
          </p:cNvPr>
          <p:cNvSpPr/>
          <p:nvPr/>
        </p:nvSpPr>
        <p:spPr>
          <a:xfrm>
            <a:off x="2147599" y="3352505"/>
            <a:ext cx="862301" cy="435935"/>
          </a:xfrm>
          <a:prstGeom prst="rect">
            <a:avLst/>
          </a:prstGeom>
          <a:solidFill>
            <a:srgbClr val="4472C4">
              <a:alpha val="21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rgbClr val="FFFFFF"/>
              </a:solidFill>
              <a:effectLst/>
              <a:uLnTx/>
              <a:uFillTx/>
              <a:latin typeface="Arial"/>
              <a:ea typeface="+mn-ea"/>
              <a:cs typeface="+mn-cs"/>
            </a:endParaRPr>
          </a:p>
        </p:txBody>
      </p:sp>
      <p:sp>
        <p:nvSpPr>
          <p:cNvPr id="7" name="Rectángulo 6">
            <a:extLst>
              <a:ext uri="{FF2B5EF4-FFF2-40B4-BE49-F238E27FC236}">
                <a16:creationId xmlns:a16="http://schemas.microsoft.com/office/drawing/2014/main" id="{93146FF8-56E7-749F-FC02-E781AB6EC260}"/>
              </a:ext>
            </a:extLst>
          </p:cNvPr>
          <p:cNvSpPr/>
          <p:nvPr/>
        </p:nvSpPr>
        <p:spPr>
          <a:xfrm>
            <a:off x="2147599" y="1962752"/>
            <a:ext cx="862301" cy="435935"/>
          </a:xfrm>
          <a:prstGeom prst="rect">
            <a:avLst/>
          </a:prstGeom>
          <a:solidFill>
            <a:srgbClr val="4472C4">
              <a:alpha val="21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rgbClr val="FFFFFF"/>
              </a:solidFill>
              <a:effectLst/>
              <a:uLnTx/>
              <a:uFillTx/>
              <a:latin typeface="Arial"/>
              <a:ea typeface="+mn-ea"/>
              <a:cs typeface="+mn-cs"/>
            </a:endParaRPr>
          </a:p>
        </p:txBody>
      </p:sp>
      <p:sp>
        <p:nvSpPr>
          <p:cNvPr id="8" name="Rectángulo 7">
            <a:extLst>
              <a:ext uri="{FF2B5EF4-FFF2-40B4-BE49-F238E27FC236}">
                <a16:creationId xmlns:a16="http://schemas.microsoft.com/office/drawing/2014/main" id="{36A0446B-1714-EF65-D049-5DF6675D5A67}"/>
              </a:ext>
            </a:extLst>
          </p:cNvPr>
          <p:cNvSpPr/>
          <p:nvPr/>
        </p:nvSpPr>
        <p:spPr>
          <a:xfrm>
            <a:off x="2147599" y="647405"/>
            <a:ext cx="862301" cy="435935"/>
          </a:xfrm>
          <a:prstGeom prst="rect">
            <a:avLst/>
          </a:prstGeom>
          <a:solidFill>
            <a:srgbClr val="4472C4">
              <a:alpha val="21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rgbClr val="FFFFFF"/>
              </a:solidFill>
              <a:effectLst/>
              <a:uLnTx/>
              <a:uFillTx/>
              <a:latin typeface="Arial"/>
              <a:ea typeface="+mn-ea"/>
              <a:cs typeface="+mn-cs"/>
            </a:endParaRPr>
          </a:p>
        </p:txBody>
      </p:sp>
      <p:sp>
        <p:nvSpPr>
          <p:cNvPr id="9" name="CuadroTexto 8">
            <a:extLst>
              <a:ext uri="{FF2B5EF4-FFF2-40B4-BE49-F238E27FC236}">
                <a16:creationId xmlns:a16="http://schemas.microsoft.com/office/drawing/2014/main" id="{389992FF-9535-9168-AF2C-2F3E8B72C5D2}"/>
              </a:ext>
            </a:extLst>
          </p:cNvPr>
          <p:cNvSpPr txBox="1"/>
          <p:nvPr/>
        </p:nvSpPr>
        <p:spPr>
          <a:xfrm rot="16200000">
            <a:off x="5790290" y="2294778"/>
            <a:ext cx="4572000" cy="584775"/>
          </a:xfrm>
          <a:prstGeom prst="rect">
            <a:avLst/>
          </a:prstGeom>
          <a:noFill/>
        </p:spPr>
        <p:txBody>
          <a:bodyPr wrap="square">
            <a:spAutoFit/>
          </a:bodyPr>
          <a:lstStyle/>
          <a:p>
            <a:pPr algn="l"/>
            <a:r>
              <a:rPr lang="es-CL" sz="800" b="0" i="0" u="none" strike="noStrike" baseline="0">
                <a:solidFill>
                  <a:srgbClr val="565555"/>
                </a:solidFill>
                <a:latin typeface="Trebuchet MS" panose="020B0603020202020204" pitchFamily="34" charset="0"/>
              </a:rPr>
              <a:t>basado en los niveles propuestos en Friel, S., Curcio, F. y Bright, G. (2001). Making Sense of Graphs: Critical Factors Influencing Comprehension and Instructional Implications. </a:t>
            </a:r>
            <a:r>
              <a:rPr lang="es-CL" sz="800" b="0" i="1" u="none" strike="noStrike" baseline="0">
                <a:solidFill>
                  <a:srgbClr val="565555"/>
                </a:solidFill>
                <a:latin typeface="Trebuchet MS" panose="020B0603020202020204" pitchFamily="34" charset="0"/>
              </a:rPr>
              <a:t>Journal for Research in Mathematics Education</a:t>
            </a:r>
            <a:r>
              <a:rPr lang="es-CL" sz="800" b="0" i="0" u="none" strike="noStrike" baseline="0">
                <a:solidFill>
                  <a:srgbClr val="565555"/>
                </a:solidFill>
                <a:latin typeface="Trebuchet MS" panose="020B0603020202020204" pitchFamily="34" charset="0"/>
              </a:rPr>
              <a:t>, 32(2), 124-158. Disponible en https://www.jstor.org/stable/749671.</a:t>
            </a:r>
            <a:endParaRPr lang="es-CL" sz="800" b="0" i="0" u="none" strike="noStrike" baseline="0">
              <a:solidFill>
                <a:srgbClr val="000000"/>
              </a:solidFill>
              <a:latin typeface="Trebuchet MS" panose="020B0603020202020204" pitchFamily="34" charset="0"/>
            </a:endParaRPr>
          </a:p>
        </p:txBody>
      </p:sp>
    </p:spTree>
    <p:extLst>
      <p:ext uri="{BB962C8B-B14F-4D97-AF65-F5344CB8AC3E}">
        <p14:creationId xmlns:p14="http://schemas.microsoft.com/office/powerpoint/2010/main" val="2815892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2" name="CuadroTexto 1">
            <a:extLst>
              <a:ext uri="{FF2B5EF4-FFF2-40B4-BE49-F238E27FC236}">
                <a16:creationId xmlns:a16="http://schemas.microsoft.com/office/drawing/2014/main" id="{0444B926-C2D3-5969-F4E1-EC297AAEB19D}"/>
              </a:ext>
            </a:extLst>
          </p:cNvPr>
          <p:cNvSpPr txBox="1"/>
          <p:nvPr/>
        </p:nvSpPr>
        <p:spPr>
          <a:xfrm>
            <a:off x="474134" y="376309"/>
            <a:ext cx="4572000"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a:solidFill>
                  <a:schemeClr val="tx1"/>
                </a:solidFill>
                <a:latin typeface="Calibri" panose="020F0502020204030204" pitchFamily="34" charset="0"/>
                <a:ea typeface="Calibri" panose="020F0502020204030204" pitchFamily="34" charset="0"/>
                <a:cs typeface="Calibri" panose="020F0502020204030204" pitchFamily="34" charset="0"/>
              </a:rPr>
              <a:t>Cierre de la clase</a:t>
            </a:r>
            <a:endParaRPr kumimoji="0" lang="es-CL" altLang="es-CL" sz="12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grpSp>
        <p:nvGrpSpPr>
          <p:cNvPr id="1071" name="Google Shape;1071;p66"/>
          <p:cNvGrpSpPr/>
          <p:nvPr/>
        </p:nvGrpSpPr>
        <p:grpSpPr>
          <a:xfrm>
            <a:off x="6113481" y="2703253"/>
            <a:ext cx="2875041" cy="2258719"/>
            <a:chOff x="6111900" y="2657453"/>
            <a:chExt cx="2811776" cy="2209016"/>
          </a:xfrm>
        </p:grpSpPr>
        <p:sp>
          <p:nvSpPr>
            <p:cNvPr id="1072" name="Google Shape;1072;p66"/>
            <p:cNvSpPr/>
            <p:nvPr/>
          </p:nvSpPr>
          <p:spPr>
            <a:xfrm>
              <a:off x="7758459" y="4695470"/>
              <a:ext cx="900600" cy="1710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66"/>
            <p:cNvSpPr/>
            <p:nvPr/>
          </p:nvSpPr>
          <p:spPr>
            <a:xfrm>
              <a:off x="6384272" y="3084333"/>
              <a:ext cx="1494263" cy="1496081"/>
            </a:xfrm>
            <a:custGeom>
              <a:avLst/>
              <a:gdLst/>
              <a:ahLst/>
              <a:cxnLst/>
              <a:rect l="l" t="t" r="r" b="b"/>
              <a:pathLst>
                <a:path w="20551" h="20576" extrusionOk="0">
                  <a:moveTo>
                    <a:pt x="1772" y="1"/>
                  </a:moveTo>
                  <a:cubicBezTo>
                    <a:pt x="785" y="1"/>
                    <a:pt x="0" y="811"/>
                    <a:pt x="0" y="1772"/>
                  </a:cubicBezTo>
                  <a:lnTo>
                    <a:pt x="0" y="18804"/>
                  </a:lnTo>
                  <a:cubicBezTo>
                    <a:pt x="0" y="19791"/>
                    <a:pt x="785" y="20576"/>
                    <a:pt x="1772" y="20576"/>
                  </a:cubicBezTo>
                  <a:lnTo>
                    <a:pt x="18779" y="20576"/>
                  </a:lnTo>
                  <a:cubicBezTo>
                    <a:pt x="19766" y="20576"/>
                    <a:pt x="20550" y="19791"/>
                    <a:pt x="20550" y="18804"/>
                  </a:cubicBezTo>
                  <a:lnTo>
                    <a:pt x="20550" y="1772"/>
                  </a:lnTo>
                  <a:cubicBezTo>
                    <a:pt x="20550" y="811"/>
                    <a:pt x="19766" y="1"/>
                    <a:pt x="1877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66"/>
            <p:cNvSpPr/>
            <p:nvPr/>
          </p:nvSpPr>
          <p:spPr>
            <a:xfrm>
              <a:off x="6111900" y="2806508"/>
              <a:ext cx="29520" cy="1985565"/>
            </a:xfrm>
            <a:custGeom>
              <a:avLst/>
              <a:gdLst/>
              <a:ahLst/>
              <a:cxnLst/>
              <a:rect l="l" t="t" r="r" b="b"/>
              <a:pathLst>
                <a:path w="406" h="27308" extrusionOk="0">
                  <a:moveTo>
                    <a:pt x="1" y="0"/>
                  </a:moveTo>
                  <a:lnTo>
                    <a:pt x="1" y="27307"/>
                  </a:lnTo>
                  <a:lnTo>
                    <a:pt x="406" y="27307"/>
                  </a:lnTo>
                  <a:lnTo>
                    <a:pt x="40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66"/>
            <p:cNvSpPr/>
            <p:nvPr/>
          </p:nvSpPr>
          <p:spPr>
            <a:xfrm>
              <a:off x="6113718" y="4766256"/>
              <a:ext cx="2493444" cy="29448"/>
            </a:xfrm>
            <a:custGeom>
              <a:avLst/>
              <a:gdLst/>
              <a:ahLst/>
              <a:cxnLst/>
              <a:rect l="l" t="t" r="r" b="b"/>
              <a:pathLst>
                <a:path w="34293" h="405" extrusionOk="0">
                  <a:moveTo>
                    <a:pt x="1" y="0"/>
                  </a:moveTo>
                  <a:lnTo>
                    <a:pt x="1" y="405"/>
                  </a:lnTo>
                  <a:lnTo>
                    <a:pt x="34293" y="405"/>
                  </a:lnTo>
                  <a:lnTo>
                    <a:pt x="3429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66"/>
            <p:cNvSpPr/>
            <p:nvPr/>
          </p:nvSpPr>
          <p:spPr>
            <a:xfrm>
              <a:off x="6121134" y="2710822"/>
              <a:ext cx="1602819" cy="2077543"/>
            </a:xfrm>
            <a:custGeom>
              <a:avLst/>
              <a:gdLst/>
              <a:ahLst/>
              <a:cxnLst/>
              <a:rect l="l" t="t" r="r" b="b"/>
              <a:pathLst>
                <a:path w="22044" h="28573" extrusionOk="0">
                  <a:moveTo>
                    <a:pt x="21233" y="0"/>
                  </a:moveTo>
                  <a:cubicBezTo>
                    <a:pt x="21208" y="26"/>
                    <a:pt x="20955" y="1493"/>
                    <a:pt x="20525" y="3543"/>
                  </a:cubicBezTo>
                  <a:cubicBezTo>
                    <a:pt x="17437" y="18753"/>
                    <a:pt x="9971" y="27586"/>
                    <a:pt x="0" y="27712"/>
                  </a:cubicBezTo>
                  <a:lnTo>
                    <a:pt x="0" y="28522"/>
                  </a:lnTo>
                  <a:lnTo>
                    <a:pt x="0" y="28573"/>
                  </a:lnTo>
                  <a:cubicBezTo>
                    <a:pt x="5467" y="28471"/>
                    <a:pt x="10149" y="26042"/>
                    <a:pt x="13945" y="21259"/>
                  </a:cubicBezTo>
                  <a:cubicBezTo>
                    <a:pt x="17336" y="16982"/>
                    <a:pt x="19892" y="10933"/>
                    <a:pt x="21360" y="3695"/>
                  </a:cubicBezTo>
                  <a:cubicBezTo>
                    <a:pt x="21790" y="1645"/>
                    <a:pt x="22043" y="152"/>
                    <a:pt x="22043" y="152"/>
                  </a:cubicBezTo>
                  <a:lnTo>
                    <a:pt x="2123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66"/>
            <p:cNvSpPr/>
            <p:nvPr/>
          </p:nvSpPr>
          <p:spPr>
            <a:xfrm>
              <a:off x="7341139" y="2657453"/>
              <a:ext cx="610982" cy="368058"/>
            </a:xfrm>
            <a:custGeom>
              <a:avLst/>
              <a:gdLst/>
              <a:ahLst/>
              <a:cxnLst/>
              <a:rect l="l" t="t" r="r" b="b"/>
              <a:pathLst>
                <a:path w="8403" h="5062" extrusionOk="0">
                  <a:moveTo>
                    <a:pt x="4986" y="0"/>
                  </a:moveTo>
                  <a:lnTo>
                    <a:pt x="0" y="3139"/>
                  </a:lnTo>
                  <a:lnTo>
                    <a:pt x="430" y="3822"/>
                  </a:lnTo>
                  <a:lnTo>
                    <a:pt x="4809" y="1114"/>
                  </a:lnTo>
                  <a:lnTo>
                    <a:pt x="7744" y="5062"/>
                  </a:lnTo>
                  <a:lnTo>
                    <a:pt x="8402" y="4581"/>
                  </a:lnTo>
                  <a:lnTo>
                    <a:pt x="498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66"/>
            <p:cNvSpPr/>
            <p:nvPr/>
          </p:nvSpPr>
          <p:spPr>
            <a:xfrm>
              <a:off x="8040393" y="4052246"/>
              <a:ext cx="327559" cy="695617"/>
            </a:xfrm>
            <a:custGeom>
              <a:avLst/>
              <a:gdLst/>
              <a:ahLst/>
              <a:cxnLst/>
              <a:rect l="l" t="t" r="r" b="b"/>
              <a:pathLst>
                <a:path w="4505" h="9567" extrusionOk="0">
                  <a:moveTo>
                    <a:pt x="0" y="1"/>
                  </a:moveTo>
                  <a:lnTo>
                    <a:pt x="127" y="9567"/>
                  </a:lnTo>
                  <a:lnTo>
                    <a:pt x="962" y="9567"/>
                  </a:lnTo>
                  <a:cubicBezTo>
                    <a:pt x="962" y="9567"/>
                    <a:pt x="1595" y="4758"/>
                    <a:pt x="1848" y="2101"/>
                  </a:cubicBezTo>
                  <a:lnTo>
                    <a:pt x="2455" y="2101"/>
                  </a:lnTo>
                  <a:lnTo>
                    <a:pt x="2658" y="9567"/>
                  </a:lnTo>
                  <a:lnTo>
                    <a:pt x="3493" y="9567"/>
                  </a:lnTo>
                  <a:cubicBezTo>
                    <a:pt x="3493" y="9567"/>
                    <a:pt x="4505" y="2076"/>
                    <a:pt x="4480" y="608"/>
                  </a:cubicBezTo>
                  <a:lnTo>
                    <a:pt x="448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66"/>
            <p:cNvSpPr/>
            <p:nvPr/>
          </p:nvSpPr>
          <p:spPr>
            <a:xfrm>
              <a:off x="7994367" y="3551711"/>
              <a:ext cx="415974" cy="500608"/>
            </a:xfrm>
            <a:custGeom>
              <a:avLst/>
              <a:gdLst/>
              <a:ahLst/>
              <a:cxnLst/>
              <a:rect l="l" t="t" r="r" b="b"/>
              <a:pathLst>
                <a:path w="5721" h="6885" extrusionOk="0">
                  <a:moveTo>
                    <a:pt x="1063" y="1"/>
                  </a:moveTo>
                  <a:cubicBezTo>
                    <a:pt x="456" y="1"/>
                    <a:pt x="0" y="456"/>
                    <a:pt x="51" y="937"/>
                  </a:cubicBezTo>
                  <a:lnTo>
                    <a:pt x="633" y="6885"/>
                  </a:lnTo>
                  <a:lnTo>
                    <a:pt x="5087" y="6885"/>
                  </a:lnTo>
                  <a:lnTo>
                    <a:pt x="5644" y="937"/>
                  </a:lnTo>
                  <a:cubicBezTo>
                    <a:pt x="5720" y="406"/>
                    <a:pt x="5239" y="1"/>
                    <a:pt x="4632"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66"/>
            <p:cNvSpPr/>
            <p:nvPr/>
          </p:nvSpPr>
          <p:spPr>
            <a:xfrm>
              <a:off x="8150767" y="3472603"/>
              <a:ext cx="110519" cy="168469"/>
            </a:xfrm>
            <a:custGeom>
              <a:avLst/>
              <a:gdLst/>
              <a:ahLst/>
              <a:cxnLst/>
              <a:rect l="l" t="t" r="r" b="b"/>
              <a:pathLst>
                <a:path w="1520" h="2317" extrusionOk="0">
                  <a:moveTo>
                    <a:pt x="456" y="1"/>
                  </a:moveTo>
                  <a:cubicBezTo>
                    <a:pt x="279" y="1"/>
                    <a:pt x="1" y="153"/>
                    <a:pt x="1" y="330"/>
                  </a:cubicBezTo>
                  <a:lnTo>
                    <a:pt x="1" y="1038"/>
                  </a:lnTo>
                  <a:cubicBezTo>
                    <a:pt x="1" y="1165"/>
                    <a:pt x="380" y="1772"/>
                    <a:pt x="532" y="2177"/>
                  </a:cubicBezTo>
                  <a:lnTo>
                    <a:pt x="532" y="2202"/>
                  </a:lnTo>
                  <a:cubicBezTo>
                    <a:pt x="557" y="2278"/>
                    <a:pt x="627" y="2316"/>
                    <a:pt x="700" y="2316"/>
                  </a:cubicBezTo>
                  <a:cubicBezTo>
                    <a:pt x="773" y="2316"/>
                    <a:pt x="848" y="2278"/>
                    <a:pt x="886" y="2202"/>
                  </a:cubicBezTo>
                  <a:cubicBezTo>
                    <a:pt x="1064" y="1798"/>
                    <a:pt x="1519" y="1190"/>
                    <a:pt x="1519" y="1064"/>
                  </a:cubicBezTo>
                  <a:lnTo>
                    <a:pt x="1519" y="178"/>
                  </a:lnTo>
                  <a:cubicBezTo>
                    <a:pt x="1519" y="1"/>
                    <a:pt x="1215" y="1"/>
                    <a:pt x="1038" y="1"/>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1" name="Google Shape;1081;p66"/>
            <p:cNvSpPr/>
            <p:nvPr/>
          </p:nvSpPr>
          <p:spPr>
            <a:xfrm>
              <a:off x="8097397" y="3297227"/>
              <a:ext cx="222711" cy="220239"/>
            </a:xfrm>
            <a:custGeom>
              <a:avLst/>
              <a:gdLst/>
              <a:ahLst/>
              <a:cxnLst/>
              <a:rect l="l" t="t" r="r" b="b"/>
              <a:pathLst>
                <a:path w="3063" h="3029" extrusionOk="0">
                  <a:moveTo>
                    <a:pt x="1441" y="0"/>
                  </a:moveTo>
                  <a:cubicBezTo>
                    <a:pt x="1307" y="0"/>
                    <a:pt x="1171" y="19"/>
                    <a:pt x="1038" y="59"/>
                  </a:cubicBezTo>
                  <a:cubicBezTo>
                    <a:pt x="279" y="287"/>
                    <a:pt x="1" y="1679"/>
                    <a:pt x="228" y="2438"/>
                  </a:cubicBezTo>
                  <a:cubicBezTo>
                    <a:pt x="346" y="2878"/>
                    <a:pt x="625" y="3029"/>
                    <a:pt x="986" y="3029"/>
                  </a:cubicBezTo>
                  <a:cubicBezTo>
                    <a:pt x="1248" y="3029"/>
                    <a:pt x="1554" y="2949"/>
                    <a:pt x="1874" y="2843"/>
                  </a:cubicBezTo>
                  <a:cubicBezTo>
                    <a:pt x="2607" y="2615"/>
                    <a:pt x="3063" y="1805"/>
                    <a:pt x="2835" y="1046"/>
                  </a:cubicBezTo>
                  <a:cubicBezTo>
                    <a:pt x="2668" y="420"/>
                    <a:pt x="2071" y="0"/>
                    <a:pt x="1441" y="0"/>
                  </a:cubicBezTo>
                  <a:close/>
                </a:path>
              </a:pathLst>
            </a:custGeom>
            <a:solidFill>
              <a:srgbClr val="FFB68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2" name="Google Shape;1082;p66"/>
            <p:cNvSpPr/>
            <p:nvPr/>
          </p:nvSpPr>
          <p:spPr>
            <a:xfrm>
              <a:off x="8036684" y="3264653"/>
              <a:ext cx="309236" cy="212968"/>
            </a:xfrm>
            <a:custGeom>
              <a:avLst/>
              <a:gdLst/>
              <a:ahLst/>
              <a:cxnLst/>
              <a:rect l="l" t="t" r="r" b="b"/>
              <a:pathLst>
                <a:path w="4253" h="2929" extrusionOk="0">
                  <a:moveTo>
                    <a:pt x="2454" y="0"/>
                  </a:moveTo>
                  <a:cubicBezTo>
                    <a:pt x="2446" y="0"/>
                    <a:pt x="2438" y="0"/>
                    <a:pt x="2430" y="1"/>
                  </a:cubicBezTo>
                  <a:cubicBezTo>
                    <a:pt x="2126" y="26"/>
                    <a:pt x="1" y="1165"/>
                    <a:pt x="1" y="1165"/>
                  </a:cubicBezTo>
                  <a:lnTo>
                    <a:pt x="2633" y="1165"/>
                  </a:lnTo>
                  <a:lnTo>
                    <a:pt x="2658" y="1216"/>
                  </a:lnTo>
                  <a:cubicBezTo>
                    <a:pt x="2658" y="1216"/>
                    <a:pt x="2658" y="1722"/>
                    <a:pt x="2734" y="1722"/>
                  </a:cubicBezTo>
                  <a:cubicBezTo>
                    <a:pt x="2758" y="1722"/>
                    <a:pt x="2837" y="1699"/>
                    <a:pt x="2934" y="1699"/>
                  </a:cubicBezTo>
                  <a:cubicBezTo>
                    <a:pt x="3042" y="1699"/>
                    <a:pt x="3171" y="1728"/>
                    <a:pt x="3265" y="1848"/>
                  </a:cubicBezTo>
                  <a:cubicBezTo>
                    <a:pt x="3468" y="2101"/>
                    <a:pt x="3265" y="2355"/>
                    <a:pt x="3012" y="2380"/>
                  </a:cubicBezTo>
                  <a:cubicBezTo>
                    <a:pt x="2806" y="2426"/>
                    <a:pt x="2932" y="2929"/>
                    <a:pt x="3353" y="2929"/>
                  </a:cubicBezTo>
                  <a:cubicBezTo>
                    <a:pt x="3396" y="2929"/>
                    <a:pt x="3443" y="2923"/>
                    <a:pt x="3493" y="2911"/>
                  </a:cubicBezTo>
                  <a:cubicBezTo>
                    <a:pt x="4025" y="2810"/>
                    <a:pt x="4252" y="1519"/>
                    <a:pt x="3974" y="1013"/>
                  </a:cubicBezTo>
                  <a:cubicBezTo>
                    <a:pt x="3677" y="519"/>
                    <a:pt x="2801" y="0"/>
                    <a:pt x="2454"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3" name="Google Shape;1083;p66"/>
            <p:cNvSpPr/>
            <p:nvPr/>
          </p:nvSpPr>
          <p:spPr>
            <a:xfrm>
              <a:off x="7604277" y="3295991"/>
              <a:ext cx="500536" cy="441641"/>
            </a:xfrm>
            <a:custGeom>
              <a:avLst/>
              <a:gdLst/>
              <a:ahLst/>
              <a:cxnLst/>
              <a:rect l="l" t="t" r="r" b="b"/>
              <a:pathLst>
                <a:path w="6884" h="6074" extrusionOk="0">
                  <a:moveTo>
                    <a:pt x="608" y="0"/>
                  </a:moveTo>
                  <a:lnTo>
                    <a:pt x="0" y="759"/>
                  </a:lnTo>
                  <a:cubicBezTo>
                    <a:pt x="0" y="759"/>
                    <a:pt x="2480" y="3771"/>
                    <a:pt x="2733" y="3973"/>
                  </a:cubicBezTo>
                  <a:cubicBezTo>
                    <a:pt x="2987" y="4151"/>
                    <a:pt x="6681" y="6074"/>
                    <a:pt x="6681" y="6074"/>
                  </a:cubicBezTo>
                  <a:lnTo>
                    <a:pt x="6884" y="3746"/>
                  </a:lnTo>
                  <a:lnTo>
                    <a:pt x="3619" y="2733"/>
                  </a:lnTo>
                  <a:lnTo>
                    <a:pt x="60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4" name="Google Shape;1084;p66"/>
            <p:cNvSpPr/>
            <p:nvPr/>
          </p:nvSpPr>
          <p:spPr>
            <a:xfrm>
              <a:off x="7972263" y="4745970"/>
              <a:ext cx="141785" cy="47916"/>
            </a:xfrm>
            <a:custGeom>
              <a:avLst/>
              <a:gdLst/>
              <a:ahLst/>
              <a:cxnLst/>
              <a:rect l="l" t="t" r="r" b="b"/>
              <a:pathLst>
                <a:path w="1950" h="659" extrusionOk="0">
                  <a:moveTo>
                    <a:pt x="1064" y="1"/>
                  </a:moveTo>
                  <a:lnTo>
                    <a:pt x="102" y="355"/>
                  </a:lnTo>
                  <a:cubicBezTo>
                    <a:pt x="1" y="406"/>
                    <a:pt x="51" y="659"/>
                    <a:pt x="153" y="659"/>
                  </a:cubicBezTo>
                  <a:lnTo>
                    <a:pt x="1949" y="659"/>
                  </a:lnTo>
                  <a:lnTo>
                    <a:pt x="1949"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5" name="Google Shape;1085;p66"/>
            <p:cNvSpPr/>
            <p:nvPr/>
          </p:nvSpPr>
          <p:spPr>
            <a:xfrm>
              <a:off x="8160001" y="4745970"/>
              <a:ext cx="139894" cy="47916"/>
            </a:xfrm>
            <a:custGeom>
              <a:avLst/>
              <a:gdLst/>
              <a:ahLst/>
              <a:cxnLst/>
              <a:rect l="l" t="t" r="r" b="b"/>
              <a:pathLst>
                <a:path w="1924" h="659" extrusionOk="0">
                  <a:moveTo>
                    <a:pt x="1038" y="1"/>
                  </a:moveTo>
                  <a:lnTo>
                    <a:pt x="76" y="355"/>
                  </a:lnTo>
                  <a:cubicBezTo>
                    <a:pt x="0" y="406"/>
                    <a:pt x="25" y="659"/>
                    <a:pt x="152" y="659"/>
                  </a:cubicBezTo>
                  <a:lnTo>
                    <a:pt x="1924" y="659"/>
                  </a:lnTo>
                  <a:lnTo>
                    <a:pt x="1924"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6" name="Google Shape;1086;p66"/>
            <p:cNvSpPr/>
            <p:nvPr/>
          </p:nvSpPr>
          <p:spPr>
            <a:xfrm>
              <a:off x="7512226" y="3202122"/>
              <a:ext cx="136259" cy="150946"/>
            </a:xfrm>
            <a:custGeom>
              <a:avLst/>
              <a:gdLst/>
              <a:ahLst/>
              <a:cxnLst/>
              <a:rect l="l" t="t" r="r" b="b"/>
              <a:pathLst>
                <a:path w="1874" h="2076" extrusionOk="0">
                  <a:moveTo>
                    <a:pt x="1595" y="0"/>
                  </a:moveTo>
                  <a:cubicBezTo>
                    <a:pt x="1216" y="0"/>
                    <a:pt x="1393" y="507"/>
                    <a:pt x="1190" y="507"/>
                  </a:cubicBezTo>
                  <a:cubicBezTo>
                    <a:pt x="1034" y="507"/>
                    <a:pt x="890" y="364"/>
                    <a:pt x="717" y="364"/>
                  </a:cubicBezTo>
                  <a:cubicBezTo>
                    <a:pt x="637" y="364"/>
                    <a:pt x="552" y="394"/>
                    <a:pt x="456" y="481"/>
                  </a:cubicBezTo>
                  <a:cubicBezTo>
                    <a:pt x="127" y="760"/>
                    <a:pt x="1" y="1114"/>
                    <a:pt x="431" y="1392"/>
                  </a:cubicBezTo>
                  <a:cubicBezTo>
                    <a:pt x="836" y="1671"/>
                    <a:pt x="1241" y="2076"/>
                    <a:pt x="1241" y="2076"/>
                  </a:cubicBezTo>
                  <a:lnTo>
                    <a:pt x="1848" y="1316"/>
                  </a:lnTo>
                  <a:lnTo>
                    <a:pt x="1874" y="1342"/>
                  </a:lnTo>
                  <a:cubicBezTo>
                    <a:pt x="1874" y="1342"/>
                    <a:pt x="1747" y="51"/>
                    <a:pt x="1595"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7" name="Google Shape;1087;p66"/>
            <p:cNvSpPr/>
            <p:nvPr/>
          </p:nvSpPr>
          <p:spPr>
            <a:xfrm>
              <a:off x="8320036" y="3295991"/>
              <a:ext cx="498791" cy="441641"/>
            </a:xfrm>
            <a:custGeom>
              <a:avLst/>
              <a:gdLst/>
              <a:ahLst/>
              <a:cxnLst/>
              <a:rect l="l" t="t" r="r" b="b"/>
              <a:pathLst>
                <a:path w="6860" h="6074" extrusionOk="0">
                  <a:moveTo>
                    <a:pt x="6277" y="0"/>
                  </a:moveTo>
                  <a:lnTo>
                    <a:pt x="3266" y="2733"/>
                  </a:lnTo>
                  <a:lnTo>
                    <a:pt x="1" y="3746"/>
                  </a:lnTo>
                  <a:lnTo>
                    <a:pt x="178" y="6074"/>
                  </a:lnTo>
                  <a:cubicBezTo>
                    <a:pt x="178" y="6074"/>
                    <a:pt x="3898" y="4151"/>
                    <a:pt x="4151" y="3973"/>
                  </a:cubicBezTo>
                  <a:cubicBezTo>
                    <a:pt x="4405" y="3771"/>
                    <a:pt x="6859" y="759"/>
                    <a:pt x="6859" y="759"/>
                  </a:cubicBezTo>
                  <a:lnTo>
                    <a:pt x="6277"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8" name="Google Shape;1088;p66"/>
            <p:cNvSpPr/>
            <p:nvPr/>
          </p:nvSpPr>
          <p:spPr>
            <a:xfrm>
              <a:off x="8776438" y="3202122"/>
              <a:ext cx="147238" cy="150946"/>
            </a:xfrm>
            <a:custGeom>
              <a:avLst/>
              <a:gdLst/>
              <a:ahLst/>
              <a:cxnLst/>
              <a:rect l="l" t="t" r="r" b="b"/>
              <a:pathLst>
                <a:path w="2025" h="2076" extrusionOk="0">
                  <a:moveTo>
                    <a:pt x="279" y="0"/>
                  </a:moveTo>
                  <a:cubicBezTo>
                    <a:pt x="127" y="51"/>
                    <a:pt x="0" y="1342"/>
                    <a:pt x="0" y="1342"/>
                  </a:cubicBezTo>
                  <a:lnTo>
                    <a:pt x="26" y="1316"/>
                  </a:lnTo>
                  <a:lnTo>
                    <a:pt x="608" y="2076"/>
                  </a:lnTo>
                  <a:cubicBezTo>
                    <a:pt x="608" y="2076"/>
                    <a:pt x="1038" y="1671"/>
                    <a:pt x="1443" y="1392"/>
                  </a:cubicBezTo>
                  <a:cubicBezTo>
                    <a:pt x="1848" y="1114"/>
                    <a:pt x="2025" y="456"/>
                    <a:pt x="1696" y="178"/>
                  </a:cubicBezTo>
                  <a:cubicBezTo>
                    <a:pt x="1642" y="124"/>
                    <a:pt x="1581" y="102"/>
                    <a:pt x="1515" y="102"/>
                  </a:cubicBezTo>
                  <a:cubicBezTo>
                    <a:pt x="1207" y="102"/>
                    <a:pt x="800" y="583"/>
                    <a:pt x="633" y="583"/>
                  </a:cubicBezTo>
                  <a:cubicBezTo>
                    <a:pt x="405" y="583"/>
                    <a:pt x="658" y="0"/>
                    <a:pt x="279" y="0"/>
                  </a:cubicBezTo>
                  <a:close/>
                </a:path>
              </a:pathLst>
            </a:custGeom>
            <a:solidFill>
              <a:srgbClr val="F9A3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CuadroTexto 2">
            <a:extLst>
              <a:ext uri="{FF2B5EF4-FFF2-40B4-BE49-F238E27FC236}">
                <a16:creationId xmlns:a16="http://schemas.microsoft.com/office/drawing/2014/main" id="{70C6F6F2-BE2A-DEB4-0A74-7799E7555569}"/>
              </a:ext>
            </a:extLst>
          </p:cNvPr>
          <p:cNvSpPr txBox="1"/>
          <p:nvPr/>
        </p:nvSpPr>
        <p:spPr>
          <a:xfrm>
            <a:off x="662783" y="1306372"/>
            <a:ext cx="4639825" cy="3170099"/>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4000" b="1">
                <a:solidFill>
                  <a:schemeClr val="tx1"/>
                </a:solidFill>
                <a:latin typeface="Calibri" panose="020F0502020204030204" pitchFamily="34" charset="0"/>
                <a:ea typeface="Calibri" panose="020F0502020204030204" pitchFamily="34" charset="0"/>
                <a:cs typeface="Calibri" panose="020F0502020204030204" pitchFamily="34" charset="0"/>
              </a:rPr>
              <a:t>¿Qué formación estadística brindará a sus estudiantes desde su práctica docente?</a:t>
            </a:r>
            <a:endParaRPr kumimoji="0" lang="es-CL" altLang="es-CL" sz="18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082773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8">
          <a:extLst>
            <a:ext uri="{FF2B5EF4-FFF2-40B4-BE49-F238E27FC236}">
              <a16:creationId xmlns:a16="http://schemas.microsoft.com/office/drawing/2014/main" id="{222E8575-B792-CA16-D78C-B3B6823A610F}"/>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EBF4292B-E0D5-E1C5-4FD0-312FD815A006}"/>
              </a:ext>
            </a:extLst>
          </p:cNvPr>
          <p:cNvPicPr>
            <a:picLocks noChangeAspect="1"/>
          </p:cNvPicPr>
          <p:nvPr/>
        </p:nvPicPr>
        <p:blipFill>
          <a:blip r:embed="rId3"/>
          <a:stretch>
            <a:fillRect/>
          </a:stretch>
        </p:blipFill>
        <p:spPr>
          <a:xfrm>
            <a:off x="8368677" y="65157"/>
            <a:ext cx="673185" cy="472019"/>
          </a:xfrm>
          <a:prstGeom prst="rect">
            <a:avLst/>
          </a:prstGeom>
        </p:spPr>
      </p:pic>
      <p:sp>
        <p:nvSpPr>
          <p:cNvPr id="2" name="CuadroTexto 1">
            <a:extLst>
              <a:ext uri="{FF2B5EF4-FFF2-40B4-BE49-F238E27FC236}">
                <a16:creationId xmlns:a16="http://schemas.microsoft.com/office/drawing/2014/main" id="{C02905DD-C5A0-D6EA-A1BB-8108508E61E6}"/>
              </a:ext>
            </a:extLst>
          </p:cNvPr>
          <p:cNvSpPr txBox="1"/>
          <p:nvPr/>
        </p:nvSpPr>
        <p:spPr>
          <a:xfrm>
            <a:off x="474133" y="376309"/>
            <a:ext cx="5587999"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Referencias usadas en esta ppt</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835DC582-9867-90D5-7B65-EBBA422EDC38}"/>
              </a:ext>
            </a:extLst>
          </p:cNvPr>
          <p:cNvSpPr txBox="1"/>
          <p:nvPr/>
        </p:nvSpPr>
        <p:spPr>
          <a:xfrm>
            <a:off x="474132" y="2611147"/>
            <a:ext cx="7549727" cy="415498"/>
          </a:xfrm>
          <a:prstGeom prst="rect">
            <a:avLst/>
          </a:prstGeom>
          <a:noFill/>
        </p:spPr>
        <p:txBody>
          <a:bodyPr wrap="square">
            <a:spAutoFit/>
          </a:bodyPr>
          <a:lstStyle>
            <a:defPPr marR="0" lvl="0" algn="l" rtl="0">
              <a:lnSpc>
                <a:spcPct val="100000"/>
              </a:lnSpc>
              <a:spcBef>
                <a:spcPts val="0"/>
              </a:spcBef>
              <a:spcAft>
                <a:spcPts val="0"/>
              </a:spcAft>
            </a:defPPr>
            <a:lvl1pPr marL="450215" indent="-450215" algn="just">
              <a:defRPr sz="900">
                <a:latin typeface="Calibri" panose="020F0502020204030204" pitchFamily="34" charset="0"/>
                <a:ea typeface="Calibri" panose="020F0502020204030204" pitchFamily="34" charset="0"/>
                <a:cs typeface="Calibri" panose="020F0502020204030204" pitchFamily="34" charset="0"/>
              </a:defRPr>
            </a:lvl1pPr>
          </a:lstStyle>
          <a:p>
            <a:r>
              <a:rPr lang="es-CL" sz="1050"/>
              <a:t>Friel, S., Curcio, F. y Bright, G. (2001). Making Sense of Graphs: Critical Factors Influencing Comprehension and Instructional Implications. </a:t>
            </a:r>
            <a:r>
              <a:rPr lang="es-CL" sz="1050" i="1"/>
              <a:t>Journal for Research in Mathematics Education, 32</a:t>
            </a:r>
            <a:r>
              <a:rPr lang="es-CL" sz="1050"/>
              <a:t>(2), 124-158. https://www.jstor.org/stable/749671.</a:t>
            </a:r>
          </a:p>
        </p:txBody>
      </p:sp>
      <p:sp>
        <p:nvSpPr>
          <p:cNvPr id="4" name="CuadroTexto 3">
            <a:extLst>
              <a:ext uri="{FF2B5EF4-FFF2-40B4-BE49-F238E27FC236}">
                <a16:creationId xmlns:a16="http://schemas.microsoft.com/office/drawing/2014/main" id="{B3B7D229-0DAF-6C80-F757-2E9FD15289FA}"/>
              </a:ext>
            </a:extLst>
          </p:cNvPr>
          <p:cNvSpPr txBox="1"/>
          <p:nvPr/>
        </p:nvSpPr>
        <p:spPr>
          <a:xfrm>
            <a:off x="491092" y="3935075"/>
            <a:ext cx="8020448" cy="738664"/>
          </a:xfrm>
          <a:prstGeom prst="rect">
            <a:avLst/>
          </a:prstGeom>
          <a:noFill/>
        </p:spPr>
        <p:txBody>
          <a:bodyPr wrap="square">
            <a:spAutoFit/>
          </a:bodyPr>
          <a:lstStyle/>
          <a:p>
            <a:r>
              <a:rPr lang="es-CL" sz="1050" b="1" i="1">
                <a:latin typeface="Calibri" panose="020F0502020204030204" pitchFamily="34" charset="0"/>
                <a:ea typeface="Calibri" panose="020F0502020204030204" pitchFamily="34" charset="0"/>
                <a:cs typeface="Calibri" panose="020F0502020204030204" pitchFamily="34" charset="0"/>
              </a:rPr>
              <a:t>Sitios Web</a:t>
            </a:r>
          </a:p>
          <a:p>
            <a:r>
              <a:rPr lang="es-CL" sz="1050">
                <a:latin typeface="Calibri" panose="020F0502020204030204" pitchFamily="34" charset="0"/>
                <a:ea typeface="Calibri" panose="020F0502020204030204" pitchFamily="34" charset="0"/>
                <a:cs typeface="Calibri" panose="020F0502020204030204" pitchFamily="34" charset="0"/>
              </a:rPr>
              <a:t>Grupo de estadística temprana - GIET PUCV, </a:t>
            </a:r>
            <a:r>
              <a:rPr lang="es-CL" sz="1050">
                <a:latin typeface="Calibri" panose="020F0502020204030204" pitchFamily="34" charset="0"/>
                <a:ea typeface="Calibri" panose="020F0502020204030204" pitchFamily="34" charset="0"/>
                <a:cs typeface="Calibri" panose="020F0502020204030204" pitchFamily="34" charset="0"/>
                <a:hlinkClick r:id="rId4"/>
              </a:rPr>
              <a:t>https://estadisticatemprana.cl/</a:t>
            </a:r>
            <a:endParaRPr lang="es-CL" sz="1050">
              <a:latin typeface="Calibri" panose="020F0502020204030204" pitchFamily="34" charset="0"/>
              <a:ea typeface="Calibri" panose="020F0502020204030204" pitchFamily="34" charset="0"/>
              <a:cs typeface="Calibri" panose="020F0502020204030204" pitchFamily="34" charset="0"/>
            </a:endParaRPr>
          </a:p>
          <a:p>
            <a:r>
              <a:rPr lang="es-CL" sz="1050">
                <a:latin typeface="Calibri" panose="020F0502020204030204" pitchFamily="34" charset="0"/>
                <a:ea typeface="Calibri" panose="020F0502020204030204" pitchFamily="34" charset="0"/>
                <a:cs typeface="Calibri" panose="020F0502020204030204" pitchFamily="34" charset="0"/>
              </a:rPr>
              <a:t>Comprensión de gráficos, </a:t>
            </a:r>
            <a:r>
              <a:rPr lang="es-CL" sz="1050">
                <a:latin typeface="Calibri" panose="020F0502020204030204" pitchFamily="34" charset="0"/>
                <a:ea typeface="Calibri" panose="020F0502020204030204" pitchFamily="34" charset="0"/>
                <a:cs typeface="Calibri" panose="020F0502020204030204" pitchFamily="34" charset="0"/>
                <a:hlinkClick r:id="rId5"/>
              </a:rPr>
              <a:t>https://static.sumaysigue.uchile.cl/webcmmedu/pdf/Comprension_de_graficos.pdf</a:t>
            </a:r>
            <a:endParaRPr lang="es-CL" sz="1050">
              <a:latin typeface="Calibri" panose="020F0502020204030204" pitchFamily="34" charset="0"/>
              <a:ea typeface="Calibri" panose="020F0502020204030204" pitchFamily="34" charset="0"/>
              <a:cs typeface="Calibri" panose="020F0502020204030204" pitchFamily="34" charset="0"/>
            </a:endParaRPr>
          </a:p>
          <a:p>
            <a:endParaRPr lang="es-CL" sz="1050">
              <a:latin typeface="Calibri" panose="020F0502020204030204" pitchFamily="34" charset="0"/>
              <a:ea typeface="Calibri" panose="020F0502020204030204" pitchFamily="34" charset="0"/>
              <a:cs typeface="Calibri" panose="020F0502020204030204" pitchFamily="34" charset="0"/>
            </a:endParaRPr>
          </a:p>
        </p:txBody>
      </p:sp>
      <p:sp>
        <p:nvSpPr>
          <p:cNvPr id="5" name="CuadroTexto 4">
            <a:extLst>
              <a:ext uri="{FF2B5EF4-FFF2-40B4-BE49-F238E27FC236}">
                <a16:creationId xmlns:a16="http://schemas.microsoft.com/office/drawing/2014/main" id="{7A4D6210-78AA-7CBB-2F1F-62FB0FA3E339}"/>
              </a:ext>
            </a:extLst>
          </p:cNvPr>
          <p:cNvSpPr txBox="1"/>
          <p:nvPr/>
        </p:nvSpPr>
        <p:spPr>
          <a:xfrm>
            <a:off x="474132" y="1932869"/>
            <a:ext cx="7635555" cy="577081"/>
          </a:xfrm>
          <a:prstGeom prst="rect">
            <a:avLst/>
          </a:prstGeom>
          <a:noFill/>
        </p:spPr>
        <p:txBody>
          <a:bodyPr wrap="square">
            <a:spAutoFit/>
          </a:bodyPr>
          <a:lstStyle/>
          <a:p>
            <a:pPr marL="450215" indent="-450215" algn="just"/>
            <a:r>
              <a:rPr lang="es-ES_tradnl" sz="1050">
                <a:latin typeface="Calibri" panose="020F0502020204030204" pitchFamily="34" charset="0"/>
                <a:ea typeface="Calibri" panose="020F0502020204030204" pitchFamily="34" charset="0"/>
                <a:cs typeface="Calibri" panose="020F0502020204030204" pitchFamily="34" charset="0"/>
              </a:rPr>
              <a:t>Estrella, S. (2017). Enseñar estadística para alfabetizar estadísticamente y desarrollar el razonamiento estadístico. En A. Salcedo (Ed.), </a:t>
            </a:r>
            <a:r>
              <a:rPr lang="es-ES_tradnl" sz="1050" i="1">
                <a:latin typeface="Calibri" panose="020F0502020204030204" pitchFamily="34" charset="0"/>
                <a:ea typeface="Calibri" panose="020F0502020204030204" pitchFamily="34" charset="0"/>
                <a:cs typeface="Calibri" panose="020F0502020204030204" pitchFamily="34" charset="0"/>
              </a:rPr>
              <a:t>Alternativas Pedagógicas para la Educación Matemática del Siglo XXI</a:t>
            </a:r>
            <a:r>
              <a:rPr lang="es-ES_tradnl" sz="1050">
                <a:latin typeface="Calibri" panose="020F0502020204030204" pitchFamily="34" charset="0"/>
                <a:ea typeface="Calibri" panose="020F0502020204030204" pitchFamily="34" charset="0"/>
                <a:cs typeface="Calibri" panose="020F0502020204030204" pitchFamily="34" charset="0"/>
              </a:rPr>
              <a:t>. Centro de investigaciones educativas, Escuela de Educación, Caracas, Venezuela, p. 173-193.</a:t>
            </a:r>
            <a:endParaRPr lang="es-CL" sz="1050">
              <a:latin typeface="Calibri" panose="020F0502020204030204" pitchFamily="34" charset="0"/>
              <a:ea typeface="Calibri" panose="020F0502020204030204" pitchFamily="34" charset="0"/>
              <a:cs typeface="Times New Roman" panose="02020603050405020304" pitchFamily="18" charset="0"/>
            </a:endParaRPr>
          </a:p>
        </p:txBody>
      </p:sp>
      <p:sp>
        <p:nvSpPr>
          <p:cNvPr id="6" name="CuadroTexto 5">
            <a:extLst>
              <a:ext uri="{FF2B5EF4-FFF2-40B4-BE49-F238E27FC236}">
                <a16:creationId xmlns:a16="http://schemas.microsoft.com/office/drawing/2014/main" id="{51AB5A75-F5BB-240E-1D6A-64B803F0419C}"/>
              </a:ext>
            </a:extLst>
          </p:cNvPr>
          <p:cNvSpPr txBox="1"/>
          <p:nvPr/>
        </p:nvSpPr>
        <p:spPr>
          <a:xfrm>
            <a:off x="474133" y="1432890"/>
            <a:ext cx="7549726" cy="450251"/>
          </a:xfrm>
          <a:prstGeom prst="rect">
            <a:avLst/>
          </a:prstGeom>
          <a:noFill/>
        </p:spPr>
        <p:txBody>
          <a:bodyPr wrap="square">
            <a:spAutoFit/>
          </a:bodyPr>
          <a:lstStyle/>
          <a:p>
            <a:pPr marL="450215" indent="-450215" algn="just">
              <a:lnSpc>
                <a:spcPct val="114000"/>
              </a:lnSpc>
            </a:pPr>
            <a:r>
              <a:rPr lang="es-ES_tradnl" sz="1050">
                <a:latin typeface="Calibri" panose="020F0502020204030204" pitchFamily="34" charset="0"/>
                <a:ea typeface="Calibri" panose="020F0502020204030204" pitchFamily="34" charset="0"/>
                <a:cs typeface="Calibri" panose="020F0502020204030204" pitchFamily="34" charset="0"/>
              </a:rPr>
              <a:t>Ben-Zvi, D.  y Garfield, J.  </a:t>
            </a:r>
            <a:r>
              <a:rPr lang="en-US" sz="1050">
                <a:latin typeface="Calibri" panose="020F0502020204030204" pitchFamily="34" charset="0"/>
                <a:ea typeface="Calibri" panose="020F0502020204030204" pitchFamily="34" charset="0"/>
                <a:cs typeface="Calibri" panose="020F0502020204030204" pitchFamily="34" charset="0"/>
              </a:rPr>
              <a:t>(2004). Statistical literacy, reasoning, and thinking:  Goals, definitions, and challenges. En D. Ben-Zvi y J. Garfield (Eds.), </a:t>
            </a:r>
            <a:r>
              <a:rPr lang="en-US" sz="1050" i="1">
                <a:latin typeface="Calibri" panose="020F0502020204030204" pitchFamily="34" charset="0"/>
                <a:ea typeface="Calibri" panose="020F0502020204030204" pitchFamily="34" charset="0"/>
                <a:cs typeface="Calibri" panose="020F0502020204030204" pitchFamily="34" charset="0"/>
              </a:rPr>
              <a:t>The challenge of developing statistical literacy, reasoning and thinking</a:t>
            </a:r>
            <a:r>
              <a:rPr lang="en-US" sz="1050">
                <a:latin typeface="Calibri" panose="020F0502020204030204" pitchFamily="34" charset="0"/>
                <a:ea typeface="Calibri" panose="020F0502020204030204" pitchFamily="34" charset="0"/>
                <a:cs typeface="Calibri" panose="020F0502020204030204" pitchFamily="34" charset="0"/>
              </a:rPr>
              <a:t> (pp. 3-15). </a:t>
            </a:r>
            <a:r>
              <a:rPr lang="es-ES_tradnl" sz="1050">
                <a:latin typeface="Calibri" panose="020F0502020204030204" pitchFamily="34" charset="0"/>
                <a:ea typeface="Calibri" panose="020F0502020204030204" pitchFamily="34" charset="0"/>
                <a:cs typeface="Calibri" panose="020F0502020204030204" pitchFamily="34" charset="0"/>
              </a:rPr>
              <a:t>New York: Springer. </a:t>
            </a:r>
            <a:endParaRPr lang="es-CL" sz="1050">
              <a:latin typeface="Calibri" panose="020F0502020204030204" pitchFamily="34" charset="0"/>
              <a:ea typeface="Calibri" panose="020F0502020204030204" pitchFamily="34" charset="0"/>
              <a:cs typeface="Calibri" panose="020F0502020204030204" pitchFamily="34" charset="0"/>
            </a:endParaRPr>
          </a:p>
        </p:txBody>
      </p:sp>
      <p:sp>
        <p:nvSpPr>
          <p:cNvPr id="7" name="CuadroTexto 6">
            <a:extLst>
              <a:ext uri="{FF2B5EF4-FFF2-40B4-BE49-F238E27FC236}">
                <a16:creationId xmlns:a16="http://schemas.microsoft.com/office/drawing/2014/main" id="{109D6D5B-921A-BADD-CDF6-BD9703ED045B}"/>
              </a:ext>
            </a:extLst>
          </p:cNvPr>
          <p:cNvSpPr txBox="1"/>
          <p:nvPr/>
        </p:nvSpPr>
        <p:spPr>
          <a:xfrm>
            <a:off x="491092" y="3490649"/>
            <a:ext cx="7532767" cy="253916"/>
          </a:xfrm>
          <a:prstGeom prst="rect">
            <a:avLst/>
          </a:prstGeom>
          <a:noFill/>
        </p:spPr>
        <p:txBody>
          <a:bodyPr wrap="square">
            <a:spAutoFit/>
          </a:bodyPr>
          <a:lstStyle/>
          <a:p>
            <a:pPr marL="450215" indent="-450215" algn="just"/>
            <a:r>
              <a:rPr lang="en-US" sz="1050">
                <a:latin typeface="Calibri" panose="020F0502020204030204" pitchFamily="34" charset="0"/>
                <a:ea typeface="Calibri" panose="020F0502020204030204" pitchFamily="34" charset="0"/>
                <a:cs typeface="Calibri" panose="020F0502020204030204" pitchFamily="34" charset="0"/>
              </a:rPr>
              <a:t>Rumsey, D.J.  (2002). Statistical literacy as a goal for introductory statistics courses. </a:t>
            </a:r>
            <a:r>
              <a:rPr lang="en-US" sz="1050" i="1">
                <a:latin typeface="Calibri" panose="020F0502020204030204" pitchFamily="34" charset="0"/>
                <a:ea typeface="Calibri" panose="020F0502020204030204" pitchFamily="34" charset="0"/>
                <a:cs typeface="Calibri" panose="020F0502020204030204" pitchFamily="34" charset="0"/>
              </a:rPr>
              <a:t>Journal of Statistics Education</a:t>
            </a:r>
            <a:r>
              <a:rPr lang="en-US" sz="1050">
                <a:latin typeface="Calibri" panose="020F0502020204030204" pitchFamily="34" charset="0"/>
                <a:ea typeface="Calibri" panose="020F0502020204030204" pitchFamily="34" charset="0"/>
                <a:cs typeface="Calibri" panose="020F0502020204030204" pitchFamily="34" charset="0"/>
              </a:rPr>
              <a:t>, </a:t>
            </a:r>
            <a:r>
              <a:rPr lang="en-US" sz="1050" i="1">
                <a:latin typeface="Calibri" panose="020F0502020204030204" pitchFamily="34" charset="0"/>
                <a:ea typeface="Calibri" panose="020F0502020204030204" pitchFamily="34" charset="0"/>
                <a:cs typeface="Calibri" panose="020F0502020204030204" pitchFamily="34" charset="0"/>
              </a:rPr>
              <a:t>10</a:t>
            </a:r>
            <a:r>
              <a:rPr lang="en-US" sz="1050">
                <a:latin typeface="Calibri" panose="020F0502020204030204" pitchFamily="34" charset="0"/>
                <a:ea typeface="Calibri" panose="020F0502020204030204" pitchFamily="34" charset="0"/>
                <a:cs typeface="Calibri" panose="020F0502020204030204" pitchFamily="34" charset="0"/>
              </a:rPr>
              <a:t> (3), 6-13.</a:t>
            </a:r>
            <a:endParaRPr lang="es-CL" sz="1050">
              <a:latin typeface="Calibri" panose="020F0502020204030204" pitchFamily="34" charset="0"/>
              <a:ea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CAC2DEAE-CC24-CF8E-8732-C15C292680DE}"/>
              </a:ext>
            </a:extLst>
          </p:cNvPr>
          <p:cNvSpPr txBox="1"/>
          <p:nvPr/>
        </p:nvSpPr>
        <p:spPr>
          <a:xfrm>
            <a:off x="474133" y="1000676"/>
            <a:ext cx="7549726" cy="415498"/>
          </a:xfrm>
          <a:prstGeom prst="rect">
            <a:avLst/>
          </a:prstGeom>
          <a:noFill/>
        </p:spPr>
        <p:txBody>
          <a:bodyPr wrap="square">
            <a:spAutoFit/>
          </a:bodyPr>
          <a:lstStyle/>
          <a:p>
            <a:pPr marL="450215" indent="-450215" algn="just"/>
            <a:r>
              <a:rPr lang="es-ES_tradnl" sz="1050">
                <a:latin typeface="Calibri" panose="020F0502020204030204" pitchFamily="34" charset="0"/>
                <a:ea typeface="Calibri" panose="020F0502020204030204" pitchFamily="34" charset="0"/>
                <a:cs typeface="Calibri" panose="020F0502020204030204" pitchFamily="34" charset="0"/>
              </a:rPr>
              <a:t>Alsina, Á. (2017). Contextos y propuestas para la enseñanza de la estadística y la probabilidad en Educación Infantil: un itinerario didáctico. </a:t>
            </a:r>
            <a:r>
              <a:rPr lang="es-ES_tradnl" sz="1050" i="1">
                <a:latin typeface="Calibri" panose="020F0502020204030204" pitchFamily="34" charset="0"/>
                <a:ea typeface="Calibri" panose="020F0502020204030204" pitchFamily="34" charset="0"/>
                <a:cs typeface="Calibri" panose="020F0502020204030204" pitchFamily="34" charset="0"/>
              </a:rPr>
              <a:t>Épsilon - Revista de Educación Matemática</a:t>
            </a:r>
            <a:r>
              <a:rPr lang="es-ES_tradnl" sz="1050">
                <a:latin typeface="Calibri" panose="020F0502020204030204" pitchFamily="34" charset="0"/>
                <a:ea typeface="Calibri" panose="020F0502020204030204" pitchFamily="34" charset="0"/>
                <a:cs typeface="Calibri" panose="020F0502020204030204" pitchFamily="34" charset="0"/>
              </a:rPr>
              <a:t>, </a:t>
            </a:r>
            <a:r>
              <a:rPr lang="es-ES_tradnl" sz="1050" i="1">
                <a:latin typeface="Calibri" panose="020F0502020204030204" pitchFamily="34" charset="0"/>
                <a:ea typeface="Calibri" panose="020F0502020204030204" pitchFamily="34" charset="0"/>
                <a:cs typeface="Calibri" panose="020F0502020204030204" pitchFamily="34" charset="0"/>
              </a:rPr>
              <a:t>95</a:t>
            </a:r>
            <a:r>
              <a:rPr lang="es-ES_tradnl" sz="1050">
                <a:latin typeface="Calibri" panose="020F0502020204030204" pitchFamily="34" charset="0"/>
                <a:ea typeface="Calibri" panose="020F0502020204030204" pitchFamily="34" charset="0"/>
                <a:cs typeface="Calibri" panose="020F0502020204030204" pitchFamily="34" charset="0"/>
              </a:rPr>
              <a:t>, 25-48</a:t>
            </a:r>
            <a:endParaRPr lang="es-CL" sz="1050">
              <a:latin typeface="Calibri" panose="020F0502020204030204" pitchFamily="34" charset="0"/>
              <a:ea typeface="Calibri" panose="020F0502020204030204" pitchFamily="34" charset="0"/>
              <a:cs typeface="Calibri" panose="020F0502020204030204" pitchFamily="34" charset="0"/>
            </a:endParaRPr>
          </a:p>
        </p:txBody>
      </p:sp>
      <p:sp>
        <p:nvSpPr>
          <p:cNvPr id="9" name="CuadroTexto 8">
            <a:extLst>
              <a:ext uri="{FF2B5EF4-FFF2-40B4-BE49-F238E27FC236}">
                <a16:creationId xmlns:a16="http://schemas.microsoft.com/office/drawing/2014/main" id="{622F16F1-1B54-ED00-D9B9-D413F13AC429}"/>
              </a:ext>
            </a:extLst>
          </p:cNvPr>
          <p:cNvSpPr txBox="1"/>
          <p:nvPr/>
        </p:nvSpPr>
        <p:spPr>
          <a:xfrm>
            <a:off x="491092" y="3127842"/>
            <a:ext cx="6360042" cy="261610"/>
          </a:xfrm>
          <a:prstGeom prst="rect">
            <a:avLst/>
          </a:prstGeom>
          <a:noFill/>
        </p:spPr>
        <p:txBody>
          <a:bodyPr wrap="square">
            <a:spAutoFit/>
          </a:bodyPr>
          <a:lstStyle/>
          <a:p>
            <a:pPr marL="450215" indent="-450215" algn="just"/>
            <a:r>
              <a:rPr lang="es-ES_tradnl" sz="1100">
                <a:latin typeface="Calibri" panose="020F0502020204030204" pitchFamily="34" charset="0"/>
                <a:ea typeface="Calibri" panose="020F0502020204030204" pitchFamily="34" charset="0"/>
                <a:cs typeface="Calibri" panose="020F0502020204030204" pitchFamily="34" charset="0"/>
              </a:rPr>
              <a:t>Garfield, J. (2002). The challenge of developing statistical reasoning. </a:t>
            </a:r>
            <a:r>
              <a:rPr lang="en-US" sz="1100" i="1">
                <a:latin typeface="Calibri" panose="020F0502020204030204" pitchFamily="34" charset="0"/>
                <a:ea typeface="Calibri" panose="020F0502020204030204" pitchFamily="34" charset="0"/>
                <a:cs typeface="Calibri" panose="020F0502020204030204" pitchFamily="34" charset="0"/>
              </a:rPr>
              <a:t>Journal of Statistics Education</a:t>
            </a:r>
            <a:r>
              <a:rPr lang="en-US" sz="1100">
                <a:latin typeface="Calibri" panose="020F0502020204030204" pitchFamily="34" charset="0"/>
                <a:ea typeface="Calibri" panose="020F0502020204030204" pitchFamily="34" charset="0"/>
                <a:cs typeface="Calibri" panose="020F0502020204030204" pitchFamily="34" charset="0"/>
              </a:rPr>
              <a:t>, </a:t>
            </a:r>
            <a:r>
              <a:rPr lang="en-US" sz="1100" i="1">
                <a:latin typeface="Calibri" panose="020F0502020204030204" pitchFamily="34" charset="0"/>
                <a:ea typeface="Calibri" panose="020F0502020204030204" pitchFamily="34" charset="0"/>
                <a:cs typeface="Calibri" panose="020F0502020204030204" pitchFamily="34" charset="0"/>
              </a:rPr>
              <a:t>10</a:t>
            </a:r>
            <a:r>
              <a:rPr lang="en-US" sz="1100">
                <a:latin typeface="Calibri" panose="020F0502020204030204" pitchFamily="34" charset="0"/>
                <a:ea typeface="Calibri" panose="020F0502020204030204" pitchFamily="34" charset="0"/>
                <a:cs typeface="Calibri" panose="020F0502020204030204" pitchFamily="34" charset="0"/>
              </a:rPr>
              <a:t> (3).</a:t>
            </a:r>
            <a:endParaRPr lang="es-CL" sz="110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0126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2" name="Imagen 1">
            <a:extLst>
              <a:ext uri="{FF2B5EF4-FFF2-40B4-BE49-F238E27FC236}">
                <a16:creationId xmlns:a16="http://schemas.microsoft.com/office/drawing/2014/main" id="{A3456560-195F-EEA4-1D45-A2176252BE1B}"/>
              </a:ext>
            </a:extLst>
          </p:cNvPr>
          <p:cNvPicPr>
            <a:picLocks noChangeAspect="1"/>
          </p:cNvPicPr>
          <p:nvPr/>
        </p:nvPicPr>
        <p:blipFill>
          <a:blip r:embed="rId3"/>
          <a:stretch>
            <a:fillRect/>
          </a:stretch>
        </p:blipFill>
        <p:spPr>
          <a:xfrm>
            <a:off x="8368677" y="65157"/>
            <a:ext cx="673185" cy="472019"/>
          </a:xfrm>
          <a:prstGeom prst="rect">
            <a:avLst/>
          </a:prstGeom>
        </p:spPr>
      </p:pic>
      <p:sp>
        <p:nvSpPr>
          <p:cNvPr id="7" name="CuadroTexto 6">
            <a:extLst>
              <a:ext uri="{FF2B5EF4-FFF2-40B4-BE49-F238E27FC236}">
                <a16:creationId xmlns:a16="http://schemas.microsoft.com/office/drawing/2014/main" id="{5846E236-5616-E125-ACD9-1AA1121199E9}"/>
              </a:ext>
            </a:extLst>
          </p:cNvPr>
          <p:cNvSpPr txBox="1"/>
          <p:nvPr/>
        </p:nvSpPr>
        <p:spPr>
          <a:xfrm>
            <a:off x="542405" y="224263"/>
            <a:ext cx="7577129" cy="954107"/>
          </a:xfrm>
          <a:prstGeom prst="rect">
            <a:avLst/>
          </a:prstGeom>
          <a:noFill/>
        </p:spPr>
        <p:txBody>
          <a:bodyPr wrap="square">
            <a:spAutoFit/>
          </a:bodyPr>
          <a:lstStyle/>
          <a:p>
            <a:pPr lvl="0" algn="ctr"/>
            <a:r>
              <a:rPr lang="es-CL" sz="2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Tom no se encuentra en la escuela hoy, ¿cómo </a:t>
            </a:r>
          </a:p>
          <a:p>
            <a:pPr lvl="0" algn="ctr"/>
            <a:r>
              <a:rPr lang="es-CL" sz="2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crees que llegará mañana a la escuela? ¿Por qué?</a:t>
            </a:r>
            <a:endParaRPr lang="es-CL" sz="32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n 7">
            <a:extLst>
              <a:ext uri="{FF2B5EF4-FFF2-40B4-BE49-F238E27FC236}">
                <a16:creationId xmlns:a16="http://schemas.microsoft.com/office/drawing/2014/main" id="{DBD5E2AA-73CD-687F-F085-1D0D48A59C57}"/>
              </a:ext>
            </a:extLst>
          </p:cNvPr>
          <p:cNvPicPr>
            <a:picLocks noChangeAspect="1"/>
          </p:cNvPicPr>
          <p:nvPr/>
        </p:nvPicPr>
        <p:blipFill rotWithShape="1">
          <a:blip r:embed="rId4">
            <a:extLst>
              <a:ext uri="{28A0092B-C50C-407E-A947-70E740481C1C}">
                <a14:useLocalDpi xmlns:a14="http://schemas.microsoft.com/office/drawing/2010/main" val="0"/>
              </a:ext>
            </a:extLst>
          </a:blip>
          <a:srcRect l="2546" t="7015" r="3938" b="25554"/>
          <a:stretch/>
        </p:blipFill>
        <p:spPr bwMode="auto">
          <a:xfrm>
            <a:off x="1338798" y="1167350"/>
            <a:ext cx="6230525" cy="3369607"/>
          </a:xfrm>
          <a:prstGeom prst="rect">
            <a:avLst/>
          </a:prstGeom>
          <a:noFill/>
          <a:ln>
            <a:solidFill>
              <a:schemeClr val="tx1"/>
            </a:solidFill>
          </a:ln>
          <a:extLst>
            <a:ext uri="{53640926-AAD7-44D8-BBD7-CCE9431645EC}">
              <a14:shadowObscured xmlns:a14="http://schemas.microsoft.com/office/drawing/2010/main"/>
            </a:ext>
          </a:extLst>
        </p:spPr>
      </p:pic>
      <p:sp>
        <p:nvSpPr>
          <p:cNvPr id="3" name="CuadroTexto 2">
            <a:extLst>
              <a:ext uri="{FF2B5EF4-FFF2-40B4-BE49-F238E27FC236}">
                <a16:creationId xmlns:a16="http://schemas.microsoft.com/office/drawing/2014/main" id="{A7A9BF3D-4BC4-2653-40ED-4C1D3B78658F}"/>
              </a:ext>
            </a:extLst>
          </p:cNvPr>
          <p:cNvSpPr txBox="1"/>
          <p:nvPr/>
        </p:nvSpPr>
        <p:spPr>
          <a:xfrm>
            <a:off x="5468815" y="4624880"/>
            <a:ext cx="3472963" cy="307777"/>
          </a:xfrm>
          <a:prstGeom prst="rect">
            <a:avLst/>
          </a:prstGeom>
          <a:noFill/>
        </p:spPr>
        <p:txBody>
          <a:bodyPr wrap="square">
            <a:spAutoFit/>
          </a:bodyPr>
          <a:lstStyle/>
          <a:p>
            <a:r>
              <a:rPr lang="es-CL">
                <a:latin typeface="Calibri" panose="020F0502020204030204" pitchFamily="34" charset="0"/>
                <a:ea typeface="Calibri" panose="020F0502020204030204" pitchFamily="34" charset="0"/>
                <a:cs typeface="Calibri" panose="020F0502020204030204" pitchFamily="34" charset="0"/>
              </a:rPr>
              <a:t>Grupo de estadística temprana - GIET PUCV</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6" name="Google Shape;366;p36"/>
          <p:cNvSpPr txBox="1">
            <a:spLocks noGrp="1"/>
          </p:cNvSpPr>
          <p:nvPr>
            <p:ph type="title" idx="2"/>
          </p:nvPr>
        </p:nvSpPr>
        <p:spPr>
          <a:xfrm>
            <a:off x="767744" y="857859"/>
            <a:ext cx="6343094" cy="4617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200">
                <a:latin typeface="Calibri" panose="020F0502020204030204" pitchFamily="34" charset="0"/>
                <a:ea typeface="Calibri" panose="020F0502020204030204" pitchFamily="34" charset="0"/>
                <a:cs typeface="Calibri" panose="020F0502020204030204" pitchFamily="34" charset="0"/>
              </a:rPr>
              <a:t>La Estadística</a:t>
            </a:r>
            <a:endParaRPr sz="3200">
              <a:latin typeface="Calibri" panose="020F0502020204030204" pitchFamily="34" charset="0"/>
              <a:ea typeface="Calibri" panose="020F0502020204030204" pitchFamily="34" charset="0"/>
              <a:cs typeface="Calibri" panose="020F0502020204030204" pitchFamily="34" charset="0"/>
            </a:endParaRPr>
          </a:p>
        </p:txBody>
      </p:sp>
      <p:grpSp>
        <p:nvGrpSpPr>
          <p:cNvPr id="368" name="Google Shape;368;p36"/>
          <p:cNvGrpSpPr/>
          <p:nvPr/>
        </p:nvGrpSpPr>
        <p:grpSpPr>
          <a:xfrm>
            <a:off x="5627825" y="1680000"/>
            <a:ext cx="2655163" cy="3138228"/>
            <a:chOff x="5647875" y="1499400"/>
            <a:chExt cx="2655163" cy="3138228"/>
          </a:xfrm>
        </p:grpSpPr>
        <p:sp>
          <p:nvSpPr>
            <p:cNvPr id="369" name="Google Shape;369;p36"/>
            <p:cNvSpPr/>
            <p:nvPr/>
          </p:nvSpPr>
          <p:spPr>
            <a:xfrm>
              <a:off x="5848975" y="4491228"/>
              <a:ext cx="868200" cy="146400"/>
            </a:xfrm>
            <a:prstGeom prst="ellipse">
              <a:avLst/>
            </a:prstGeom>
            <a:solidFill>
              <a:srgbClr val="161616">
                <a:alpha val="949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0" name="Google Shape;370;p36"/>
            <p:cNvGrpSpPr/>
            <p:nvPr/>
          </p:nvGrpSpPr>
          <p:grpSpPr>
            <a:xfrm>
              <a:off x="5647875" y="1499400"/>
              <a:ext cx="2655163" cy="3077699"/>
              <a:chOff x="5647875" y="1499400"/>
              <a:chExt cx="2655163" cy="3077699"/>
            </a:xfrm>
          </p:grpSpPr>
          <p:sp>
            <p:nvSpPr>
              <p:cNvPr id="371" name="Google Shape;371;p36"/>
              <p:cNvSpPr/>
              <p:nvPr/>
            </p:nvSpPr>
            <p:spPr>
              <a:xfrm>
                <a:off x="5689698" y="3269494"/>
                <a:ext cx="673813" cy="819288"/>
              </a:xfrm>
              <a:custGeom>
                <a:avLst/>
                <a:gdLst/>
                <a:ahLst/>
                <a:cxnLst/>
                <a:rect l="l" t="t" r="r" b="b"/>
                <a:pathLst>
                  <a:path w="8555" h="10402" extrusionOk="0">
                    <a:moveTo>
                      <a:pt x="4278" y="0"/>
                    </a:moveTo>
                    <a:cubicBezTo>
                      <a:pt x="1899" y="0"/>
                      <a:pt x="1" y="2328"/>
                      <a:pt x="1" y="5188"/>
                    </a:cubicBezTo>
                    <a:cubicBezTo>
                      <a:pt x="1" y="8048"/>
                      <a:pt x="1899" y="10402"/>
                      <a:pt x="4278" y="10402"/>
                    </a:cubicBezTo>
                    <a:cubicBezTo>
                      <a:pt x="6657" y="10402"/>
                      <a:pt x="8555" y="8048"/>
                      <a:pt x="8555" y="5188"/>
                    </a:cubicBezTo>
                    <a:cubicBezTo>
                      <a:pt x="8555" y="2303"/>
                      <a:pt x="6657" y="0"/>
                      <a:pt x="427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36"/>
              <p:cNvSpPr/>
              <p:nvPr/>
            </p:nvSpPr>
            <p:spPr>
              <a:xfrm>
                <a:off x="5910941" y="4457459"/>
                <a:ext cx="225340" cy="119640"/>
              </a:xfrm>
              <a:custGeom>
                <a:avLst/>
                <a:gdLst/>
                <a:ahLst/>
                <a:cxnLst/>
                <a:rect l="l" t="t" r="r" b="b"/>
                <a:pathLst>
                  <a:path w="2861" h="1519" extrusionOk="0">
                    <a:moveTo>
                      <a:pt x="1443" y="1"/>
                    </a:moveTo>
                    <a:cubicBezTo>
                      <a:pt x="633" y="1"/>
                      <a:pt x="1" y="633"/>
                      <a:pt x="1" y="1418"/>
                    </a:cubicBezTo>
                    <a:lnTo>
                      <a:pt x="1" y="1519"/>
                    </a:lnTo>
                    <a:lnTo>
                      <a:pt x="2861" y="1519"/>
                    </a:lnTo>
                    <a:lnTo>
                      <a:pt x="2861" y="1418"/>
                    </a:lnTo>
                    <a:cubicBezTo>
                      <a:pt x="2861" y="633"/>
                      <a:pt x="2228" y="1"/>
                      <a:pt x="144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3" name="Google Shape;373;p36"/>
              <p:cNvSpPr/>
              <p:nvPr/>
            </p:nvSpPr>
            <p:spPr>
              <a:xfrm>
                <a:off x="6018609" y="3849496"/>
                <a:ext cx="20006" cy="725639"/>
              </a:xfrm>
              <a:custGeom>
                <a:avLst/>
                <a:gdLst/>
                <a:ahLst/>
                <a:cxnLst/>
                <a:rect l="l" t="t" r="r" b="b"/>
                <a:pathLst>
                  <a:path w="254" h="9213" extrusionOk="0">
                    <a:moveTo>
                      <a:pt x="0" y="1"/>
                    </a:moveTo>
                    <a:lnTo>
                      <a:pt x="0" y="9213"/>
                    </a:lnTo>
                    <a:lnTo>
                      <a:pt x="253" y="9213"/>
                    </a:lnTo>
                    <a:lnTo>
                      <a:pt x="253"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4" name="Google Shape;374;p36"/>
              <p:cNvSpPr/>
              <p:nvPr/>
            </p:nvSpPr>
            <p:spPr>
              <a:xfrm>
                <a:off x="5765467" y="3907307"/>
                <a:ext cx="518336" cy="229278"/>
              </a:xfrm>
              <a:custGeom>
                <a:avLst/>
                <a:gdLst/>
                <a:ahLst/>
                <a:cxnLst/>
                <a:rect l="l" t="t" r="r" b="b"/>
                <a:pathLst>
                  <a:path w="6581" h="2911" extrusionOk="0">
                    <a:moveTo>
                      <a:pt x="760" y="1"/>
                    </a:moveTo>
                    <a:cubicBezTo>
                      <a:pt x="329" y="1"/>
                      <a:pt x="0" y="330"/>
                      <a:pt x="0" y="760"/>
                    </a:cubicBezTo>
                    <a:lnTo>
                      <a:pt x="0" y="2152"/>
                    </a:lnTo>
                    <a:cubicBezTo>
                      <a:pt x="0" y="2557"/>
                      <a:pt x="329" y="2911"/>
                      <a:pt x="760" y="2911"/>
                    </a:cubicBezTo>
                    <a:lnTo>
                      <a:pt x="5821" y="2911"/>
                    </a:lnTo>
                    <a:cubicBezTo>
                      <a:pt x="6226" y="2911"/>
                      <a:pt x="6580" y="2557"/>
                      <a:pt x="6580" y="2152"/>
                    </a:cubicBezTo>
                    <a:lnTo>
                      <a:pt x="6580" y="760"/>
                    </a:lnTo>
                    <a:cubicBezTo>
                      <a:pt x="6580" y="330"/>
                      <a:pt x="6226" y="1"/>
                      <a:pt x="5821"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5" name="Google Shape;375;p36"/>
              <p:cNvSpPr/>
              <p:nvPr/>
            </p:nvSpPr>
            <p:spPr>
              <a:xfrm>
                <a:off x="5879042" y="3923296"/>
                <a:ext cx="476513" cy="165480"/>
              </a:xfrm>
              <a:custGeom>
                <a:avLst/>
                <a:gdLst/>
                <a:ahLst/>
                <a:cxnLst/>
                <a:rect l="l" t="t" r="r" b="b"/>
                <a:pathLst>
                  <a:path w="6050" h="2101" extrusionOk="0">
                    <a:moveTo>
                      <a:pt x="1" y="0"/>
                    </a:moveTo>
                    <a:lnTo>
                      <a:pt x="1" y="1190"/>
                    </a:lnTo>
                    <a:cubicBezTo>
                      <a:pt x="1" y="1822"/>
                      <a:pt x="406" y="2101"/>
                      <a:pt x="1038" y="2101"/>
                    </a:cubicBezTo>
                    <a:lnTo>
                      <a:pt x="4784" y="2101"/>
                    </a:lnTo>
                    <a:cubicBezTo>
                      <a:pt x="5417" y="2101"/>
                      <a:pt x="6049" y="1822"/>
                      <a:pt x="6049" y="1190"/>
                    </a:cubicBezTo>
                    <a:cubicBezTo>
                      <a:pt x="6049" y="506"/>
                      <a:pt x="5543" y="0"/>
                      <a:pt x="4911"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376;p36"/>
              <p:cNvSpPr/>
              <p:nvPr/>
            </p:nvSpPr>
            <p:spPr>
              <a:xfrm>
                <a:off x="6207953" y="3977090"/>
                <a:ext cx="189424" cy="544249"/>
              </a:xfrm>
              <a:custGeom>
                <a:avLst/>
                <a:gdLst/>
                <a:ahLst/>
                <a:cxnLst/>
                <a:rect l="l" t="t" r="r" b="b"/>
                <a:pathLst>
                  <a:path w="2405" h="6910" extrusionOk="0">
                    <a:moveTo>
                      <a:pt x="836" y="0"/>
                    </a:moveTo>
                    <a:cubicBezTo>
                      <a:pt x="836" y="0"/>
                      <a:pt x="1" y="127"/>
                      <a:pt x="127" y="1544"/>
                    </a:cubicBezTo>
                    <a:cubicBezTo>
                      <a:pt x="279" y="2936"/>
                      <a:pt x="1519" y="6909"/>
                      <a:pt x="1519" y="6909"/>
                    </a:cubicBezTo>
                    <a:lnTo>
                      <a:pt x="2405" y="6909"/>
                    </a:lnTo>
                    <a:lnTo>
                      <a:pt x="1823" y="304"/>
                    </a:lnTo>
                    <a:lnTo>
                      <a:pt x="1798" y="329"/>
                    </a:lnTo>
                    <a:lnTo>
                      <a:pt x="83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7" name="Google Shape;377;p36"/>
              <p:cNvSpPr/>
              <p:nvPr/>
            </p:nvSpPr>
            <p:spPr>
              <a:xfrm>
                <a:off x="5982929" y="3976303"/>
                <a:ext cx="193204" cy="548975"/>
              </a:xfrm>
              <a:custGeom>
                <a:avLst/>
                <a:gdLst/>
                <a:ahLst/>
                <a:cxnLst/>
                <a:rect l="l" t="t" r="r" b="b"/>
                <a:pathLst>
                  <a:path w="2453" h="6970" extrusionOk="0">
                    <a:moveTo>
                      <a:pt x="748" y="0"/>
                    </a:moveTo>
                    <a:cubicBezTo>
                      <a:pt x="515" y="0"/>
                      <a:pt x="1" y="123"/>
                      <a:pt x="99" y="1225"/>
                    </a:cubicBezTo>
                    <a:cubicBezTo>
                      <a:pt x="251" y="2668"/>
                      <a:pt x="1567" y="6970"/>
                      <a:pt x="1567" y="6970"/>
                    </a:cubicBezTo>
                    <a:lnTo>
                      <a:pt x="2453" y="6970"/>
                    </a:lnTo>
                    <a:lnTo>
                      <a:pt x="1845" y="263"/>
                    </a:lnTo>
                    <a:lnTo>
                      <a:pt x="1820" y="263"/>
                    </a:lnTo>
                    <a:lnTo>
                      <a:pt x="858" y="10"/>
                    </a:lnTo>
                    <a:cubicBezTo>
                      <a:pt x="858" y="10"/>
                      <a:pt x="815" y="0"/>
                      <a:pt x="74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36"/>
              <p:cNvSpPr/>
              <p:nvPr/>
            </p:nvSpPr>
            <p:spPr>
              <a:xfrm>
                <a:off x="6146203" y="3464823"/>
                <a:ext cx="139567" cy="195410"/>
              </a:xfrm>
              <a:custGeom>
                <a:avLst/>
                <a:gdLst/>
                <a:ahLst/>
                <a:cxnLst/>
                <a:rect l="l" t="t" r="r" b="b"/>
                <a:pathLst>
                  <a:path w="1772" h="2481" extrusionOk="0">
                    <a:moveTo>
                      <a:pt x="633" y="0"/>
                    </a:moveTo>
                    <a:lnTo>
                      <a:pt x="0" y="2354"/>
                    </a:lnTo>
                    <a:lnTo>
                      <a:pt x="1772" y="2480"/>
                    </a:lnTo>
                    <a:lnTo>
                      <a:pt x="633"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36"/>
              <p:cNvSpPr/>
              <p:nvPr/>
            </p:nvSpPr>
            <p:spPr>
              <a:xfrm>
                <a:off x="5675757" y="3448835"/>
                <a:ext cx="340963" cy="372862"/>
              </a:xfrm>
              <a:custGeom>
                <a:avLst/>
                <a:gdLst/>
                <a:ahLst/>
                <a:cxnLst/>
                <a:rect l="l" t="t" r="r" b="b"/>
                <a:pathLst>
                  <a:path w="4329" h="4734" extrusionOk="0">
                    <a:moveTo>
                      <a:pt x="2354" y="1"/>
                    </a:moveTo>
                    <a:lnTo>
                      <a:pt x="76" y="3291"/>
                    </a:lnTo>
                    <a:cubicBezTo>
                      <a:pt x="0" y="3493"/>
                      <a:pt x="76" y="3873"/>
                      <a:pt x="304" y="3949"/>
                    </a:cubicBezTo>
                    <a:lnTo>
                      <a:pt x="3847" y="4733"/>
                    </a:lnTo>
                    <a:lnTo>
                      <a:pt x="4328" y="3949"/>
                    </a:lnTo>
                    <a:lnTo>
                      <a:pt x="1848" y="3063"/>
                    </a:lnTo>
                    <a:lnTo>
                      <a:pt x="3619" y="1292"/>
                    </a:lnTo>
                    <a:lnTo>
                      <a:pt x="2405"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36"/>
              <p:cNvSpPr/>
              <p:nvPr/>
            </p:nvSpPr>
            <p:spPr>
              <a:xfrm>
                <a:off x="6327593" y="4525273"/>
                <a:ext cx="151539" cy="51826"/>
              </a:xfrm>
              <a:custGeom>
                <a:avLst/>
                <a:gdLst/>
                <a:ahLst/>
                <a:cxnLst/>
                <a:rect l="l" t="t" r="r" b="b"/>
                <a:pathLst>
                  <a:path w="1924" h="658" extrusionOk="0">
                    <a:moveTo>
                      <a:pt x="0" y="0"/>
                    </a:moveTo>
                    <a:lnTo>
                      <a:pt x="0" y="658"/>
                    </a:lnTo>
                    <a:lnTo>
                      <a:pt x="1772" y="658"/>
                    </a:lnTo>
                    <a:cubicBezTo>
                      <a:pt x="1898" y="658"/>
                      <a:pt x="1924" y="405"/>
                      <a:pt x="1848" y="329"/>
                    </a:cubicBezTo>
                    <a:lnTo>
                      <a:pt x="8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36"/>
              <p:cNvSpPr/>
              <p:nvPr/>
            </p:nvSpPr>
            <p:spPr>
              <a:xfrm>
                <a:off x="6110288" y="4525273"/>
                <a:ext cx="151539" cy="51826"/>
              </a:xfrm>
              <a:custGeom>
                <a:avLst/>
                <a:gdLst/>
                <a:ahLst/>
                <a:cxnLst/>
                <a:rect l="l" t="t" r="r" b="b"/>
                <a:pathLst>
                  <a:path w="1924" h="658" extrusionOk="0">
                    <a:moveTo>
                      <a:pt x="1" y="0"/>
                    </a:moveTo>
                    <a:lnTo>
                      <a:pt x="1" y="658"/>
                    </a:lnTo>
                    <a:lnTo>
                      <a:pt x="1772" y="658"/>
                    </a:lnTo>
                    <a:cubicBezTo>
                      <a:pt x="1899" y="658"/>
                      <a:pt x="1924" y="405"/>
                      <a:pt x="1848" y="329"/>
                    </a:cubicBezTo>
                    <a:lnTo>
                      <a:pt x="8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36"/>
              <p:cNvSpPr/>
              <p:nvPr/>
            </p:nvSpPr>
            <p:spPr>
              <a:xfrm>
                <a:off x="5842189" y="3424570"/>
                <a:ext cx="362859" cy="494471"/>
              </a:xfrm>
              <a:custGeom>
                <a:avLst/>
                <a:gdLst/>
                <a:ahLst/>
                <a:cxnLst/>
                <a:rect l="l" t="t" r="r" b="b"/>
                <a:pathLst>
                  <a:path w="4607" h="6278" extrusionOk="0">
                    <a:moveTo>
                      <a:pt x="861" y="1"/>
                    </a:moveTo>
                    <a:cubicBezTo>
                      <a:pt x="380" y="1"/>
                      <a:pt x="1" y="406"/>
                      <a:pt x="26" y="887"/>
                    </a:cubicBezTo>
                    <a:lnTo>
                      <a:pt x="482" y="6277"/>
                    </a:lnTo>
                    <a:lnTo>
                      <a:pt x="4151" y="6277"/>
                    </a:lnTo>
                    <a:lnTo>
                      <a:pt x="4581" y="887"/>
                    </a:lnTo>
                    <a:cubicBezTo>
                      <a:pt x="4607" y="406"/>
                      <a:pt x="4227" y="1"/>
                      <a:pt x="377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36"/>
              <p:cNvSpPr/>
              <p:nvPr/>
            </p:nvSpPr>
            <p:spPr>
              <a:xfrm>
                <a:off x="5647875" y="3841541"/>
                <a:ext cx="2655163" cy="30009"/>
              </a:xfrm>
              <a:custGeom>
                <a:avLst/>
                <a:gdLst/>
                <a:ahLst/>
                <a:cxnLst/>
                <a:rect l="l" t="t" r="r" b="b"/>
                <a:pathLst>
                  <a:path w="33711" h="381" extrusionOk="0">
                    <a:moveTo>
                      <a:pt x="0" y="0"/>
                    </a:moveTo>
                    <a:lnTo>
                      <a:pt x="0" y="380"/>
                    </a:lnTo>
                    <a:lnTo>
                      <a:pt x="33710" y="380"/>
                    </a:lnTo>
                    <a:lnTo>
                      <a:pt x="33710"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36"/>
              <p:cNvSpPr/>
              <p:nvPr/>
            </p:nvSpPr>
            <p:spPr>
              <a:xfrm>
                <a:off x="8292944" y="3849496"/>
                <a:ext cx="10082" cy="725639"/>
              </a:xfrm>
              <a:custGeom>
                <a:avLst/>
                <a:gdLst/>
                <a:ahLst/>
                <a:cxnLst/>
                <a:rect l="l" t="t" r="r" b="b"/>
                <a:pathLst>
                  <a:path w="128" h="9213" extrusionOk="0">
                    <a:moveTo>
                      <a:pt x="1" y="1"/>
                    </a:moveTo>
                    <a:lnTo>
                      <a:pt x="1" y="9213"/>
                    </a:lnTo>
                    <a:lnTo>
                      <a:pt x="127" y="9213"/>
                    </a:lnTo>
                    <a:lnTo>
                      <a:pt x="127"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36"/>
              <p:cNvSpPr/>
              <p:nvPr/>
            </p:nvSpPr>
            <p:spPr>
              <a:xfrm>
                <a:off x="5647875" y="3849496"/>
                <a:ext cx="10003" cy="725639"/>
              </a:xfrm>
              <a:custGeom>
                <a:avLst/>
                <a:gdLst/>
                <a:ahLst/>
                <a:cxnLst/>
                <a:rect l="l" t="t" r="r" b="b"/>
                <a:pathLst>
                  <a:path w="127" h="9213" extrusionOk="0">
                    <a:moveTo>
                      <a:pt x="0" y="1"/>
                    </a:moveTo>
                    <a:lnTo>
                      <a:pt x="0" y="9213"/>
                    </a:lnTo>
                    <a:lnTo>
                      <a:pt x="127" y="9213"/>
                    </a:lnTo>
                    <a:lnTo>
                      <a:pt x="127"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36"/>
              <p:cNvSpPr/>
              <p:nvPr/>
            </p:nvSpPr>
            <p:spPr>
              <a:xfrm>
                <a:off x="5966783" y="3335260"/>
                <a:ext cx="93727" cy="109716"/>
              </a:xfrm>
              <a:custGeom>
                <a:avLst/>
                <a:gdLst/>
                <a:ahLst/>
                <a:cxnLst/>
                <a:rect l="l" t="t" r="r" b="b"/>
                <a:pathLst>
                  <a:path w="1190" h="1393" extrusionOk="0">
                    <a:moveTo>
                      <a:pt x="304" y="0"/>
                    </a:moveTo>
                    <a:cubicBezTo>
                      <a:pt x="152" y="0"/>
                      <a:pt x="0" y="177"/>
                      <a:pt x="0" y="355"/>
                    </a:cubicBezTo>
                    <a:lnTo>
                      <a:pt x="0" y="1063"/>
                    </a:lnTo>
                    <a:cubicBezTo>
                      <a:pt x="0" y="1240"/>
                      <a:pt x="127" y="1392"/>
                      <a:pt x="304" y="1392"/>
                    </a:cubicBezTo>
                    <a:lnTo>
                      <a:pt x="886" y="1392"/>
                    </a:lnTo>
                    <a:cubicBezTo>
                      <a:pt x="1038" y="1392"/>
                      <a:pt x="1190" y="1240"/>
                      <a:pt x="1190" y="1063"/>
                    </a:cubicBezTo>
                    <a:lnTo>
                      <a:pt x="1190" y="355"/>
                    </a:lnTo>
                    <a:cubicBezTo>
                      <a:pt x="1190" y="177"/>
                      <a:pt x="1063" y="0"/>
                      <a:pt x="886" y="0"/>
                    </a:cubicBezTo>
                    <a:close/>
                  </a:path>
                </a:pathLst>
              </a:custGeom>
              <a:solidFill>
                <a:srgbClr val="EA6A4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36"/>
              <p:cNvSpPr/>
              <p:nvPr/>
            </p:nvSpPr>
            <p:spPr>
              <a:xfrm>
                <a:off x="5887076" y="3141978"/>
                <a:ext cx="241250" cy="237863"/>
              </a:xfrm>
              <a:custGeom>
                <a:avLst/>
                <a:gdLst/>
                <a:ahLst/>
                <a:cxnLst/>
                <a:rect l="l" t="t" r="r" b="b"/>
                <a:pathLst>
                  <a:path w="3063" h="3020" extrusionOk="0">
                    <a:moveTo>
                      <a:pt x="1642" y="0"/>
                    </a:moveTo>
                    <a:cubicBezTo>
                      <a:pt x="1004" y="0"/>
                      <a:pt x="392" y="404"/>
                      <a:pt x="203" y="1037"/>
                    </a:cubicBezTo>
                    <a:cubicBezTo>
                      <a:pt x="0" y="1796"/>
                      <a:pt x="430" y="2631"/>
                      <a:pt x="1190" y="2834"/>
                    </a:cubicBezTo>
                    <a:cubicBezTo>
                      <a:pt x="1509" y="2940"/>
                      <a:pt x="1815" y="3020"/>
                      <a:pt x="2077" y="3020"/>
                    </a:cubicBezTo>
                    <a:cubicBezTo>
                      <a:pt x="2439" y="3020"/>
                      <a:pt x="2717" y="2869"/>
                      <a:pt x="2835" y="2429"/>
                    </a:cubicBezTo>
                    <a:cubicBezTo>
                      <a:pt x="3062" y="1644"/>
                      <a:pt x="2784" y="278"/>
                      <a:pt x="2025" y="50"/>
                    </a:cubicBezTo>
                    <a:cubicBezTo>
                      <a:pt x="1898" y="16"/>
                      <a:pt x="1770" y="0"/>
                      <a:pt x="1642" y="0"/>
                    </a:cubicBezTo>
                    <a:close/>
                  </a:path>
                </a:pathLst>
              </a:custGeom>
              <a:solidFill>
                <a:srgbClr val="FF886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36"/>
              <p:cNvSpPr/>
              <p:nvPr/>
            </p:nvSpPr>
            <p:spPr>
              <a:xfrm>
                <a:off x="5950795" y="3096297"/>
                <a:ext cx="283151" cy="124287"/>
              </a:xfrm>
              <a:custGeom>
                <a:avLst/>
                <a:gdLst/>
                <a:ahLst/>
                <a:cxnLst/>
                <a:rect l="l" t="t" r="r" b="b"/>
                <a:pathLst>
                  <a:path w="3595" h="1578" extrusionOk="0">
                    <a:moveTo>
                      <a:pt x="2313" y="1"/>
                    </a:moveTo>
                    <a:cubicBezTo>
                      <a:pt x="1824" y="1"/>
                      <a:pt x="1270" y="259"/>
                      <a:pt x="735" y="605"/>
                    </a:cubicBezTo>
                    <a:cubicBezTo>
                      <a:pt x="456" y="807"/>
                      <a:pt x="1" y="1465"/>
                      <a:pt x="1" y="1465"/>
                    </a:cubicBezTo>
                    <a:cubicBezTo>
                      <a:pt x="1" y="1465"/>
                      <a:pt x="946" y="1578"/>
                      <a:pt x="1763" y="1578"/>
                    </a:cubicBezTo>
                    <a:cubicBezTo>
                      <a:pt x="2172" y="1578"/>
                      <a:pt x="2549" y="1550"/>
                      <a:pt x="2760" y="1465"/>
                    </a:cubicBezTo>
                    <a:cubicBezTo>
                      <a:pt x="3367" y="1212"/>
                      <a:pt x="3595" y="807"/>
                      <a:pt x="3114" y="326"/>
                    </a:cubicBezTo>
                    <a:cubicBezTo>
                      <a:pt x="2884" y="96"/>
                      <a:pt x="2610" y="1"/>
                      <a:pt x="231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36"/>
              <p:cNvSpPr/>
              <p:nvPr/>
            </p:nvSpPr>
            <p:spPr>
              <a:xfrm>
                <a:off x="5861163" y="3109765"/>
                <a:ext cx="179421" cy="228963"/>
              </a:xfrm>
              <a:custGeom>
                <a:avLst/>
                <a:gdLst/>
                <a:ahLst/>
                <a:cxnLst/>
                <a:rect l="l" t="t" r="r" b="b"/>
                <a:pathLst>
                  <a:path w="2278" h="2907" extrusionOk="0">
                    <a:moveTo>
                      <a:pt x="1753" y="0"/>
                    </a:moveTo>
                    <a:cubicBezTo>
                      <a:pt x="1413" y="0"/>
                      <a:pt x="569" y="507"/>
                      <a:pt x="278" y="991"/>
                    </a:cubicBezTo>
                    <a:cubicBezTo>
                      <a:pt x="0" y="1497"/>
                      <a:pt x="228" y="2813"/>
                      <a:pt x="759" y="2889"/>
                    </a:cubicBezTo>
                    <a:cubicBezTo>
                      <a:pt x="811" y="2901"/>
                      <a:pt x="860" y="2907"/>
                      <a:pt x="905" y="2907"/>
                    </a:cubicBezTo>
                    <a:cubicBezTo>
                      <a:pt x="1321" y="2907"/>
                      <a:pt x="1446" y="2426"/>
                      <a:pt x="1240" y="2357"/>
                    </a:cubicBezTo>
                    <a:cubicBezTo>
                      <a:pt x="987" y="2332"/>
                      <a:pt x="785" y="2079"/>
                      <a:pt x="987" y="1826"/>
                    </a:cubicBezTo>
                    <a:cubicBezTo>
                      <a:pt x="1081" y="1705"/>
                      <a:pt x="1210" y="1677"/>
                      <a:pt x="1319" y="1677"/>
                    </a:cubicBezTo>
                    <a:cubicBezTo>
                      <a:pt x="1415" y="1677"/>
                      <a:pt x="1495" y="1699"/>
                      <a:pt x="1519" y="1699"/>
                    </a:cubicBezTo>
                    <a:cubicBezTo>
                      <a:pt x="1594" y="1699"/>
                      <a:pt x="1594" y="1193"/>
                      <a:pt x="1594" y="1193"/>
                    </a:cubicBezTo>
                    <a:lnTo>
                      <a:pt x="1594" y="1117"/>
                    </a:lnTo>
                    <a:lnTo>
                      <a:pt x="2278" y="788"/>
                    </a:lnTo>
                    <a:cubicBezTo>
                      <a:pt x="2278" y="788"/>
                      <a:pt x="2126" y="29"/>
                      <a:pt x="1797" y="4"/>
                    </a:cubicBezTo>
                    <a:cubicBezTo>
                      <a:pt x="1783" y="1"/>
                      <a:pt x="1769" y="0"/>
                      <a:pt x="1753"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36"/>
              <p:cNvSpPr/>
              <p:nvPr/>
            </p:nvSpPr>
            <p:spPr>
              <a:xfrm>
                <a:off x="6046491" y="3303362"/>
                <a:ext cx="59860" cy="29930"/>
              </a:xfrm>
              <a:custGeom>
                <a:avLst/>
                <a:gdLst/>
                <a:ahLst/>
                <a:cxnLst/>
                <a:rect l="l" t="t" r="r" b="b"/>
                <a:pathLst>
                  <a:path w="760" h="380" extrusionOk="0">
                    <a:moveTo>
                      <a:pt x="153" y="0"/>
                    </a:moveTo>
                    <a:cubicBezTo>
                      <a:pt x="77" y="0"/>
                      <a:pt x="1" y="76"/>
                      <a:pt x="1" y="152"/>
                    </a:cubicBezTo>
                    <a:lnTo>
                      <a:pt x="1" y="228"/>
                    </a:lnTo>
                    <a:cubicBezTo>
                      <a:pt x="1" y="304"/>
                      <a:pt x="77" y="380"/>
                      <a:pt x="153" y="380"/>
                    </a:cubicBezTo>
                    <a:lnTo>
                      <a:pt x="608" y="380"/>
                    </a:lnTo>
                    <a:cubicBezTo>
                      <a:pt x="684" y="380"/>
                      <a:pt x="760" y="304"/>
                      <a:pt x="760" y="228"/>
                    </a:cubicBezTo>
                    <a:lnTo>
                      <a:pt x="760" y="152"/>
                    </a:lnTo>
                    <a:cubicBezTo>
                      <a:pt x="760" y="76"/>
                      <a:pt x="684" y="0"/>
                      <a:pt x="608" y="0"/>
                    </a:cubicBezTo>
                    <a:close/>
                  </a:path>
                </a:pathLst>
              </a:custGeom>
              <a:solidFill>
                <a:srgbClr val="FF886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36"/>
              <p:cNvSpPr/>
              <p:nvPr/>
            </p:nvSpPr>
            <p:spPr>
              <a:xfrm>
                <a:off x="6494962" y="3420953"/>
                <a:ext cx="187455" cy="420671"/>
              </a:xfrm>
              <a:custGeom>
                <a:avLst/>
                <a:gdLst/>
                <a:ahLst/>
                <a:cxnLst/>
                <a:rect l="l" t="t" r="r" b="b"/>
                <a:pathLst>
                  <a:path w="2380" h="5341" extrusionOk="0">
                    <a:moveTo>
                      <a:pt x="1" y="1"/>
                    </a:moveTo>
                    <a:lnTo>
                      <a:pt x="1" y="5340"/>
                    </a:lnTo>
                    <a:lnTo>
                      <a:pt x="2380" y="5340"/>
                    </a:lnTo>
                    <a:lnTo>
                      <a:pt x="238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36"/>
              <p:cNvSpPr/>
              <p:nvPr/>
            </p:nvSpPr>
            <p:spPr>
              <a:xfrm>
                <a:off x="6726208" y="3516649"/>
                <a:ext cx="187455" cy="323005"/>
              </a:xfrm>
              <a:custGeom>
                <a:avLst/>
                <a:gdLst/>
                <a:ahLst/>
                <a:cxnLst/>
                <a:rect l="l" t="t" r="r" b="b"/>
                <a:pathLst>
                  <a:path w="2380" h="4101" extrusionOk="0">
                    <a:moveTo>
                      <a:pt x="1" y="0"/>
                    </a:moveTo>
                    <a:lnTo>
                      <a:pt x="1" y="4100"/>
                    </a:lnTo>
                    <a:lnTo>
                      <a:pt x="2380" y="4100"/>
                    </a:lnTo>
                    <a:lnTo>
                      <a:pt x="2380"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36"/>
              <p:cNvSpPr/>
              <p:nvPr/>
            </p:nvSpPr>
            <p:spPr>
              <a:xfrm>
                <a:off x="6955484" y="2924596"/>
                <a:ext cx="187376" cy="917032"/>
              </a:xfrm>
              <a:custGeom>
                <a:avLst/>
                <a:gdLst/>
                <a:ahLst/>
                <a:cxnLst/>
                <a:rect l="l" t="t" r="r" b="b"/>
                <a:pathLst>
                  <a:path w="2379" h="11643" extrusionOk="0">
                    <a:moveTo>
                      <a:pt x="0" y="1"/>
                    </a:moveTo>
                    <a:lnTo>
                      <a:pt x="0" y="11642"/>
                    </a:lnTo>
                    <a:lnTo>
                      <a:pt x="2379" y="11642"/>
                    </a:lnTo>
                    <a:lnTo>
                      <a:pt x="2379"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4" name="Google Shape;394;p36"/>
              <p:cNvSpPr/>
              <p:nvPr/>
            </p:nvSpPr>
            <p:spPr>
              <a:xfrm>
                <a:off x="7186651" y="3030294"/>
                <a:ext cx="187455" cy="809363"/>
              </a:xfrm>
              <a:custGeom>
                <a:avLst/>
                <a:gdLst/>
                <a:ahLst/>
                <a:cxnLst/>
                <a:rect l="l" t="t" r="r" b="b"/>
                <a:pathLst>
                  <a:path w="2380" h="10276" extrusionOk="0">
                    <a:moveTo>
                      <a:pt x="1" y="0"/>
                    </a:moveTo>
                    <a:lnTo>
                      <a:pt x="1" y="10275"/>
                    </a:lnTo>
                    <a:lnTo>
                      <a:pt x="2380" y="10275"/>
                    </a:lnTo>
                    <a:lnTo>
                      <a:pt x="238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5" name="Google Shape;395;p36"/>
              <p:cNvSpPr/>
              <p:nvPr/>
            </p:nvSpPr>
            <p:spPr>
              <a:xfrm>
                <a:off x="7417897" y="3291390"/>
                <a:ext cx="187455" cy="550235"/>
              </a:xfrm>
              <a:custGeom>
                <a:avLst/>
                <a:gdLst/>
                <a:ahLst/>
                <a:cxnLst/>
                <a:rect l="l" t="t" r="r" b="b"/>
                <a:pathLst>
                  <a:path w="2380" h="6986" extrusionOk="0">
                    <a:moveTo>
                      <a:pt x="0" y="1"/>
                    </a:moveTo>
                    <a:lnTo>
                      <a:pt x="0" y="6985"/>
                    </a:lnTo>
                    <a:lnTo>
                      <a:pt x="2379" y="6985"/>
                    </a:lnTo>
                    <a:lnTo>
                      <a:pt x="237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36"/>
              <p:cNvSpPr/>
              <p:nvPr/>
            </p:nvSpPr>
            <p:spPr>
              <a:xfrm>
                <a:off x="7651111" y="2884742"/>
                <a:ext cx="187455" cy="954917"/>
              </a:xfrm>
              <a:custGeom>
                <a:avLst/>
                <a:gdLst/>
                <a:ahLst/>
                <a:cxnLst/>
                <a:rect l="l" t="t" r="r" b="b"/>
                <a:pathLst>
                  <a:path w="2380" h="12124" extrusionOk="0">
                    <a:moveTo>
                      <a:pt x="0" y="1"/>
                    </a:moveTo>
                    <a:lnTo>
                      <a:pt x="0" y="12123"/>
                    </a:lnTo>
                    <a:lnTo>
                      <a:pt x="2379" y="12123"/>
                    </a:lnTo>
                    <a:lnTo>
                      <a:pt x="2379"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36"/>
              <p:cNvSpPr/>
              <p:nvPr/>
            </p:nvSpPr>
            <p:spPr>
              <a:xfrm>
                <a:off x="7882357" y="2731314"/>
                <a:ext cx="187455" cy="1108346"/>
              </a:xfrm>
              <a:custGeom>
                <a:avLst/>
                <a:gdLst/>
                <a:ahLst/>
                <a:cxnLst/>
                <a:rect l="l" t="t" r="r" b="b"/>
                <a:pathLst>
                  <a:path w="2380" h="14072" extrusionOk="0">
                    <a:moveTo>
                      <a:pt x="0" y="0"/>
                    </a:moveTo>
                    <a:lnTo>
                      <a:pt x="0" y="14071"/>
                    </a:lnTo>
                    <a:lnTo>
                      <a:pt x="2379" y="14071"/>
                    </a:lnTo>
                    <a:lnTo>
                      <a:pt x="2379"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36"/>
              <p:cNvSpPr/>
              <p:nvPr/>
            </p:nvSpPr>
            <p:spPr>
              <a:xfrm>
                <a:off x="8111555" y="2535906"/>
                <a:ext cx="187455" cy="1303756"/>
              </a:xfrm>
              <a:custGeom>
                <a:avLst/>
                <a:gdLst/>
                <a:ahLst/>
                <a:cxnLst/>
                <a:rect l="l" t="t" r="r" b="b"/>
                <a:pathLst>
                  <a:path w="2380" h="16553" extrusionOk="0">
                    <a:moveTo>
                      <a:pt x="1" y="1"/>
                    </a:moveTo>
                    <a:lnTo>
                      <a:pt x="1" y="16552"/>
                    </a:lnTo>
                    <a:lnTo>
                      <a:pt x="2380" y="16552"/>
                    </a:lnTo>
                    <a:lnTo>
                      <a:pt x="238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36"/>
              <p:cNvSpPr/>
              <p:nvPr/>
            </p:nvSpPr>
            <p:spPr>
              <a:xfrm>
                <a:off x="6164082" y="2388464"/>
                <a:ext cx="717684" cy="717605"/>
              </a:xfrm>
              <a:custGeom>
                <a:avLst/>
                <a:gdLst/>
                <a:ahLst/>
                <a:cxnLst/>
                <a:rect l="l" t="t" r="r" b="b"/>
                <a:pathLst>
                  <a:path w="9112" h="9111" extrusionOk="0">
                    <a:moveTo>
                      <a:pt x="4556" y="0"/>
                    </a:moveTo>
                    <a:cubicBezTo>
                      <a:pt x="2051" y="0"/>
                      <a:pt x="1" y="2075"/>
                      <a:pt x="1" y="4556"/>
                    </a:cubicBezTo>
                    <a:cubicBezTo>
                      <a:pt x="1" y="7061"/>
                      <a:pt x="2051" y="9111"/>
                      <a:pt x="4556" y="9111"/>
                    </a:cubicBezTo>
                    <a:cubicBezTo>
                      <a:pt x="7036" y="9111"/>
                      <a:pt x="9112" y="7086"/>
                      <a:pt x="9112" y="4556"/>
                    </a:cubicBezTo>
                    <a:cubicBezTo>
                      <a:pt x="9112" y="2075"/>
                      <a:pt x="7036" y="0"/>
                      <a:pt x="4556"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36"/>
              <p:cNvSpPr/>
              <p:nvPr/>
            </p:nvSpPr>
            <p:spPr>
              <a:xfrm>
                <a:off x="6427227" y="2386416"/>
                <a:ext cx="217385" cy="358921"/>
              </a:xfrm>
              <a:custGeom>
                <a:avLst/>
                <a:gdLst/>
                <a:ahLst/>
                <a:cxnLst/>
                <a:rect l="l" t="t" r="r" b="b"/>
                <a:pathLst>
                  <a:path w="2760" h="4557" extrusionOk="0">
                    <a:moveTo>
                      <a:pt x="2759" y="254"/>
                    </a:moveTo>
                    <a:lnTo>
                      <a:pt x="2751" y="276"/>
                    </a:lnTo>
                    <a:lnTo>
                      <a:pt x="2751" y="276"/>
                    </a:lnTo>
                    <a:cubicBezTo>
                      <a:pt x="2754" y="277"/>
                      <a:pt x="2756" y="278"/>
                      <a:pt x="2759" y="279"/>
                    </a:cubicBezTo>
                    <a:lnTo>
                      <a:pt x="2759" y="254"/>
                    </a:lnTo>
                    <a:close/>
                    <a:moveTo>
                      <a:pt x="1215" y="1"/>
                    </a:moveTo>
                    <a:cubicBezTo>
                      <a:pt x="659" y="1"/>
                      <a:pt x="380" y="51"/>
                      <a:pt x="1" y="153"/>
                    </a:cubicBezTo>
                    <a:lnTo>
                      <a:pt x="1215" y="4556"/>
                    </a:lnTo>
                    <a:lnTo>
                      <a:pt x="2751" y="276"/>
                    </a:lnTo>
                    <a:lnTo>
                      <a:pt x="2751" y="276"/>
                    </a:lnTo>
                    <a:cubicBezTo>
                      <a:pt x="2272" y="101"/>
                      <a:pt x="1744" y="1"/>
                      <a:pt x="121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36"/>
              <p:cNvSpPr/>
              <p:nvPr/>
            </p:nvSpPr>
            <p:spPr>
              <a:xfrm>
                <a:off x="6180071" y="2400436"/>
                <a:ext cx="342932" cy="346870"/>
              </a:xfrm>
              <a:custGeom>
                <a:avLst/>
                <a:gdLst/>
                <a:ahLst/>
                <a:cxnLst/>
                <a:rect l="l" t="t" r="r" b="b"/>
                <a:pathLst>
                  <a:path w="4354" h="4404" extrusionOk="0">
                    <a:moveTo>
                      <a:pt x="3139" y="0"/>
                    </a:moveTo>
                    <a:lnTo>
                      <a:pt x="3113" y="25"/>
                    </a:lnTo>
                    <a:cubicBezTo>
                      <a:pt x="1645" y="430"/>
                      <a:pt x="481" y="1544"/>
                      <a:pt x="0" y="2936"/>
                    </a:cubicBezTo>
                    <a:lnTo>
                      <a:pt x="4353" y="4404"/>
                    </a:lnTo>
                    <a:lnTo>
                      <a:pt x="313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36"/>
              <p:cNvSpPr/>
              <p:nvPr/>
            </p:nvSpPr>
            <p:spPr>
              <a:xfrm>
                <a:off x="6160144" y="2631602"/>
                <a:ext cx="358842" cy="404760"/>
              </a:xfrm>
              <a:custGeom>
                <a:avLst/>
                <a:gdLst/>
                <a:ahLst/>
                <a:cxnLst/>
                <a:rect l="l" t="t" r="r" b="b"/>
                <a:pathLst>
                  <a:path w="4556" h="5139" extrusionOk="0">
                    <a:moveTo>
                      <a:pt x="228" y="1"/>
                    </a:moveTo>
                    <a:lnTo>
                      <a:pt x="251" y="8"/>
                    </a:lnTo>
                    <a:lnTo>
                      <a:pt x="251" y="8"/>
                    </a:lnTo>
                    <a:cubicBezTo>
                      <a:pt x="252" y="6"/>
                      <a:pt x="253" y="3"/>
                      <a:pt x="253" y="1"/>
                    </a:cubicBezTo>
                    <a:close/>
                    <a:moveTo>
                      <a:pt x="251" y="8"/>
                    </a:moveTo>
                    <a:cubicBezTo>
                      <a:pt x="100" y="462"/>
                      <a:pt x="0" y="940"/>
                      <a:pt x="0" y="1443"/>
                    </a:cubicBezTo>
                    <a:cubicBezTo>
                      <a:pt x="0" y="2962"/>
                      <a:pt x="734" y="4303"/>
                      <a:pt x="1873" y="5138"/>
                    </a:cubicBezTo>
                    <a:lnTo>
                      <a:pt x="4556" y="1443"/>
                    </a:lnTo>
                    <a:lnTo>
                      <a:pt x="251" y="8"/>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36"/>
              <p:cNvSpPr/>
              <p:nvPr/>
            </p:nvSpPr>
            <p:spPr>
              <a:xfrm>
                <a:off x="6477083" y="2747224"/>
                <a:ext cx="253221" cy="358842"/>
              </a:xfrm>
              <a:custGeom>
                <a:avLst/>
                <a:gdLst/>
                <a:ahLst/>
                <a:cxnLst/>
                <a:rect l="l" t="t" r="r" b="b"/>
                <a:pathLst>
                  <a:path w="3215" h="4556" extrusionOk="0">
                    <a:moveTo>
                      <a:pt x="557" y="1"/>
                    </a:moveTo>
                    <a:lnTo>
                      <a:pt x="0" y="4531"/>
                    </a:lnTo>
                    <a:cubicBezTo>
                      <a:pt x="203" y="4531"/>
                      <a:pt x="380" y="4556"/>
                      <a:pt x="557" y="4556"/>
                    </a:cubicBezTo>
                    <a:cubicBezTo>
                      <a:pt x="1544" y="4556"/>
                      <a:pt x="2455" y="4252"/>
                      <a:pt x="3214" y="3721"/>
                    </a:cubicBezTo>
                    <a:lnTo>
                      <a:pt x="557"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36"/>
              <p:cNvSpPr/>
              <p:nvPr/>
            </p:nvSpPr>
            <p:spPr>
              <a:xfrm>
                <a:off x="6518906" y="2747224"/>
                <a:ext cx="281182" cy="293075"/>
              </a:xfrm>
              <a:custGeom>
                <a:avLst/>
                <a:gdLst/>
                <a:ahLst/>
                <a:cxnLst/>
                <a:rect l="l" t="t" r="r" b="b"/>
                <a:pathLst>
                  <a:path w="3570" h="3721" extrusionOk="0">
                    <a:moveTo>
                      <a:pt x="1" y="1"/>
                    </a:moveTo>
                    <a:lnTo>
                      <a:pt x="2658" y="3721"/>
                    </a:lnTo>
                    <a:cubicBezTo>
                      <a:pt x="3012" y="3468"/>
                      <a:pt x="3291" y="3164"/>
                      <a:pt x="3569" y="2860"/>
                    </a:cubicBezTo>
                    <a:lnTo>
                      <a:pt x="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405;p36"/>
              <p:cNvSpPr/>
              <p:nvPr/>
            </p:nvSpPr>
            <p:spPr>
              <a:xfrm>
                <a:off x="6307666" y="2747224"/>
                <a:ext cx="211320" cy="356873"/>
              </a:xfrm>
              <a:custGeom>
                <a:avLst/>
                <a:gdLst/>
                <a:ahLst/>
                <a:cxnLst/>
                <a:rect l="l" t="t" r="r" b="b"/>
                <a:pathLst>
                  <a:path w="2683" h="4531" extrusionOk="0">
                    <a:moveTo>
                      <a:pt x="2683" y="1"/>
                    </a:moveTo>
                    <a:lnTo>
                      <a:pt x="0" y="3670"/>
                    </a:lnTo>
                    <a:cubicBezTo>
                      <a:pt x="633" y="4126"/>
                      <a:pt x="1367" y="4429"/>
                      <a:pt x="2151" y="4531"/>
                    </a:cubicBezTo>
                    <a:lnTo>
                      <a:pt x="2683"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36"/>
              <p:cNvSpPr/>
              <p:nvPr/>
            </p:nvSpPr>
            <p:spPr>
              <a:xfrm>
                <a:off x="6855771" y="1509403"/>
                <a:ext cx="1245944" cy="1245865"/>
              </a:xfrm>
              <a:custGeom>
                <a:avLst/>
                <a:gdLst/>
                <a:ahLst/>
                <a:cxnLst/>
                <a:rect l="l" t="t" r="r" b="b"/>
                <a:pathLst>
                  <a:path w="15819" h="15818" extrusionOk="0">
                    <a:moveTo>
                      <a:pt x="7922" y="1899"/>
                    </a:moveTo>
                    <a:cubicBezTo>
                      <a:pt x="11237" y="1899"/>
                      <a:pt x="13920" y="4581"/>
                      <a:pt x="13920" y="7922"/>
                    </a:cubicBezTo>
                    <a:cubicBezTo>
                      <a:pt x="13920" y="11237"/>
                      <a:pt x="11237" y="13920"/>
                      <a:pt x="7922" y="13920"/>
                    </a:cubicBezTo>
                    <a:cubicBezTo>
                      <a:pt x="4581" y="13920"/>
                      <a:pt x="1899" y="11237"/>
                      <a:pt x="1899" y="7922"/>
                    </a:cubicBezTo>
                    <a:cubicBezTo>
                      <a:pt x="1899" y="4581"/>
                      <a:pt x="4581" y="1899"/>
                      <a:pt x="7922" y="1899"/>
                    </a:cubicBezTo>
                    <a:close/>
                    <a:moveTo>
                      <a:pt x="7922" y="0"/>
                    </a:moveTo>
                    <a:cubicBezTo>
                      <a:pt x="3544" y="0"/>
                      <a:pt x="1" y="3544"/>
                      <a:pt x="1" y="7922"/>
                    </a:cubicBezTo>
                    <a:cubicBezTo>
                      <a:pt x="1" y="12275"/>
                      <a:pt x="3544" y="15818"/>
                      <a:pt x="7922" y="15818"/>
                    </a:cubicBezTo>
                    <a:cubicBezTo>
                      <a:pt x="12275" y="15818"/>
                      <a:pt x="15818" y="12275"/>
                      <a:pt x="15818" y="7922"/>
                    </a:cubicBezTo>
                    <a:cubicBezTo>
                      <a:pt x="15818" y="3544"/>
                      <a:pt x="12275" y="0"/>
                      <a:pt x="79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407;p36"/>
              <p:cNvSpPr/>
              <p:nvPr/>
            </p:nvSpPr>
            <p:spPr>
              <a:xfrm>
                <a:off x="7130888" y="1784439"/>
                <a:ext cx="697678" cy="697757"/>
              </a:xfrm>
              <a:custGeom>
                <a:avLst/>
                <a:gdLst/>
                <a:ahLst/>
                <a:cxnLst/>
                <a:rect l="l" t="t" r="r" b="b"/>
                <a:pathLst>
                  <a:path w="8858" h="8859" extrusionOk="0">
                    <a:moveTo>
                      <a:pt x="4429" y="1"/>
                    </a:moveTo>
                    <a:cubicBezTo>
                      <a:pt x="1974" y="1"/>
                      <a:pt x="0" y="1975"/>
                      <a:pt x="0" y="4430"/>
                    </a:cubicBezTo>
                    <a:cubicBezTo>
                      <a:pt x="0" y="6859"/>
                      <a:pt x="1974" y="8859"/>
                      <a:pt x="4429" y="8859"/>
                    </a:cubicBezTo>
                    <a:cubicBezTo>
                      <a:pt x="6859" y="8859"/>
                      <a:pt x="8858" y="6859"/>
                      <a:pt x="8858" y="4430"/>
                    </a:cubicBezTo>
                    <a:cubicBezTo>
                      <a:pt x="8858" y="1975"/>
                      <a:pt x="6859" y="1"/>
                      <a:pt x="442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408;p36"/>
              <p:cNvSpPr/>
              <p:nvPr/>
            </p:nvSpPr>
            <p:spPr>
              <a:xfrm>
                <a:off x="7236508" y="1890138"/>
                <a:ext cx="484468" cy="484389"/>
              </a:xfrm>
              <a:custGeom>
                <a:avLst/>
                <a:gdLst/>
                <a:ahLst/>
                <a:cxnLst/>
                <a:rect l="l" t="t" r="r" b="b"/>
                <a:pathLst>
                  <a:path w="6151" h="6150" extrusionOk="0">
                    <a:moveTo>
                      <a:pt x="3088" y="0"/>
                    </a:moveTo>
                    <a:cubicBezTo>
                      <a:pt x="1392" y="0"/>
                      <a:pt x="0" y="1392"/>
                      <a:pt x="0" y="3088"/>
                    </a:cubicBezTo>
                    <a:cubicBezTo>
                      <a:pt x="0" y="4758"/>
                      <a:pt x="1392" y="6150"/>
                      <a:pt x="3088" y="6150"/>
                    </a:cubicBezTo>
                    <a:cubicBezTo>
                      <a:pt x="4758" y="6150"/>
                      <a:pt x="6150" y="4758"/>
                      <a:pt x="6150" y="3088"/>
                    </a:cubicBezTo>
                    <a:cubicBezTo>
                      <a:pt x="6150" y="1392"/>
                      <a:pt x="4758" y="0"/>
                      <a:pt x="3088"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409;p36"/>
              <p:cNvSpPr/>
              <p:nvPr/>
            </p:nvSpPr>
            <p:spPr>
              <a:xfrm>
                <a:off x="7130888" y="1858239"/>
                <a:ext cx="815349" cy="328991"/>
              </a:xfrm>
              <a:custGeom>
                <a:avLst/>
                <a:gdLst/>
                <a:ahLst/>
                <a:cxnLst/>
                <a:rect l="l" t="t" r="r" b="b"/>
                <a:pathLst>
                  <a:path w="10352" h="4177" extrusionOk="0">
                    <a:moveTo>
                      <a:pt x="9946" y="0"/>
                    </a:moveTo>
                    <a:lnTo>
                      <a:pt x="4302" y="3265"/>
                    </a:lnTo>
                    <a:lnTo>
                      <a:pt x="380" y="987"/>
                    </a:lnTo>
                    <a:lnTo>
                      <a:pt x="0" y="1671"/>
                    </a:lnTo>
                    <a:lnTo>
                      <a:pt x="4302" y="4176"/>
                    </a:lnTo>
                    <a:lnTo>
                      <a:pt x="10351" y="709"/>
                    </a:lnTo>
                    <a:lnTo>
                      <a:pt x="9946"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410;p36"/>
              <p:cNvSpPr/>
              <p:nvPr/>
            </p:nvSpPr>
            <p:spPr>
              <a:xfrm>
                <a:off x="7360085" y="2013715"/>
                <a:ext cx="237311" cy="239280"/>
              </a:xfrm>
              <a:custGeom>
                <a:avLst/>
                <a:gdLst/>
                <a:ahLst/>
                <a:cxnLst/>
                <a:rect l="l" t="t" r="r" b="b"/>
                <a:pathLst>
                  <a:path w="3013" h="3038" extrusionOk="0">
                    <a:moveTo>
                      <a:pt x="1519" y="0"/>
                    </a:moveTo>
                    <a:cubicBezTo>
                      <a:pt x="659" y="0"/>
                      <a:pt x="1" y="658"/>
                      <a:pt x="1" y="1519"/>
                    </a:cubicBezTo>
                    <a:cubicBezTo>
                      <a:pt x="1" y="2354"/>
                      <a:pt x="659" y="3037"/>
                      <a:pt x="1519" y="3037"/>
                    </a:cubicBezTo>
                    <a:cubicBezTo>
                      <a:pt x="2354" y="3037"/>
                      <a:pt x="3012" y="2329"/>
                      <a:pt x="3012" y="1519"/>
                    </a:cubicBezTo>
                    <a:cubicBezTo>
                      <a:pt x="3012" y="658"/>
                      <a:pt x="2354" y="0"/>
                      <a:pt x="151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36"/>
              <p:cNvSpPr/>
              <p:nvPr/>
            </p:nvSpPr>
            <p:spPr>
              <a:xfrm>
                <a:off x="6861757" y="2189118"/>
                <a:ext cx="420671" cy="508333"/>
              </a:xfrm>
              <a:custGeom>
                <a:avLst/>
                <a:gdLst/>
                <a:ahLst/>
                <a:cxnLst/>
                <a:rect l="l" t="t" r="r" b="b"/>
                <a:pathLst>
                  <a:path w="5341" h="6454" extrusionOk="0">
                    <a:moveTo>
                      <a:pt x="1848" y="0"/>
                    </a:moveTo>
                    <a:lnTo>
                      <a:pt x="1" y="228"/>
                    </a:lnTo>
                    <a:cubicBezTo>
                      <a:pt x="304" y="3012"/>
                      <a:pt x="2076" y="5366"/>
                      <a:pt x="4556" y="6454"/>
                    </a:cubicBezTo>
                    <a:lnTo>
                      <a:pt x="5341" y="4758"/>
                    </a:lnTo>
                    <a:lnTo>
                      <a:pt x="5315" y="4758"/>
                    </a:lnTo>
                    <a:cubicBezTo>
                      <a:pt x="3442" y="3898"/>
                      <a:pt x="2076" y="2126"/>
                      <a:pt x="184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2" name="Google Shape;412;p36"/>
              <p:cNvSpPr/>
              <p:nvPr/>
            </p:nvSpPr>
            <p:spPr>
              <a:xfrm>
                <a:off x="7216581" y="2563866"/>
                <a:ext cx="472496" cy="191393"/>
              </a:xfrm>
              <a:custGeom>
                <a:avLst/>
                <a:gdLst/>
                <a:ahLst/>
                <a:cxnLst/>
                <a:rect l="l" t="t" r="r" b="b"/>
                <a:pathLst>
                  <a:path w="5999" h="2430" extrusionOk="0">
                    <a:moveTo>
                      <a:pt x="810" y="0"/>
                    </a:moveTo>
                    <a:lnTo>
                      <a:pt x="0" y="1696"/>
                    </a:lnTo>
                    <a:cubicBezTo>
                      <a:pt x="1013" y="2177"/>
                      <a:pt x="2126" y="2430"/>
                      <a:pt x="3290" y="2430"/>
                    </a:cubicBezTo>
                    <a:cubicBezTo>
                      <a:pt x="4455" y="2430"/>
                      <a:pt x="5138" y="2278"/>
                      <a:pt x="5998" y="1949"/>
                    </a:cubicBezTo>
                    <a:lnTo>
                      <a:pt x="5366" y="177"/>
                    </a:lnTo>
                    <a:cubicBezTo>
                      <a:pt x="4740" y="403"/>
                      <a:pt x="4040" y="529"/>
                      <a:pt x="3315" y="532"/>
                    </a:cubicBezTo>
                    <a:lnTo>
                      <a:pt x="3315" y="532"/>
                    </a:lnTo>
                    <a:cubicBezTo>
                      <a:pt x="2439" y="528"/>
                      <a:pt x="1587" y="351"/>
                      <a:pt x="81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3" name="Google Shape;413;p36"/>
              <p:cNvSpPr/>
              <p:nvPr/>
            </p:nvSpPr>
            <p:spPr>
              <a:xfrm>
                <a:off x="6855771" y="1511372"/>
                <a:ext cx="608046" cy="789830"/>
              </a:xfrm>
              <a:custGeom>
                <a:avLst/>
                <a:gdLst/>
                <a:ahLst/>
                <a:cxnLst/>
                <a:rect l="l" t="t" r="r" b="b"/>
                <a:pathLst>
                  <a:path w="7720" h="10028" extrusionOk="0">
                    <a:moveTo>
                      <a:pt x="7644" y="1"/>
                    </a:moveTo>
                    <a:cubicBezTo>
                      <a:pt x="3417" y="127"/>
                      <a:pt x="1" y="3620"/>
                      <a:pt x="1" y="7922"/>
                    </a:cubicBezTo>
                    <a:cubicBezTo>
                      <a:pt x="1" y="9535"/>
                      <a:pt x="1" y="10028"/>
                      <a:pt x="3" y="10028"/>
                    </a:cubicBezTo>
                    <a:cubicBezTo>
                      <a:pt x="8" y="10028"/>
                      <a:pt x="18" y="8818"/>
                      <a:pt x="46" y="8818"/>
                    </a:cubicBezTo>
                    <a:cubicBezTo>
                      <a:pt x="48" y="8818"/>
                      <a:pt x="49" y="8823"/>
                      <a:pt x="51" y="8833"/>
                    </a:cubicBezTo>
                    <a:lnTo>
                      <a:pt x="1924" y="8605"/>
                    </a:lnTo>
                    <a:cubicBezTo>
                      <a:pt x="1924" y="8403"/>
                      <a:pt x="1899" y="8150"/>
                      <a:pt x="1899" y="7922"/>
                    </a:cubicBezTo>
                    <a:lnTo>
                      <a:pt x="1899" y="7897"/>
                    </a:lnTo>
                    <a:cubicBezTo>
                      <a:pt x="1899" y="4632"/>
                      <a:pt x="4505" y="1975"/>
                      <a:pt x="7720" y="1874"/>
                    </a:cubicBezTo>
                    <a:lnTo>
                      <a:pt x="7644"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36"/>
              <p:cNvSpPr/>
              <p:nvPr/>
            </p:nvSpPr>
            <p:spPr>
              <a:xfrm>
                <a:off x="7802571" y="2306709"/>
                <a:ext cx="255269" cy="279134"/>
              </a:xfrm>
              <a:custGeom>
                <a:avLst/>
                <a:gdLst/>
                <a:ahLst/>
                <a:cxnLst/>
                <a:rect l="l" t="t" r="r" b="b"/>
                <a:pathLst>
                  <a:path w="3241" h="3544" extrusionOk="0">
                    <a:moveTo>
                      <a:pt x="1494" y="1"/>
                    </a:moveTo>
                    <a:cubicBezTo>
                      <a:pt x="1165" y="836"/>
                      <a:pt x="659" y="1595"/>
                      <a:pt x="1" y="2177"/>
                    </a:cubicBezTo>
                    <a:lnTo>
                      <a:pt x="1292" y="3544"/>
                    </a:lnTo>
                    <a:cubicBezTo>
                      <a:pt x="2127" y="2759"/>
                      <a:pt x="2810" y="1772"/>
                      <a:pt x="3240" y="709"/>
                    </a:cubicBezTo>
                    <a:lnTo>
                      <a:pt x="1494"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415;p36"/>
              <p:cNvSpPr/>
              <p:nvPr/>
            </p:nvSpPr>
            <p:spPr>
              <a:xfrm>
                <a:off x="7946154" y="1499400"/>
                <a:ext cx="135550" cy="159573"/>
              </a:xfrm>
              <a:custGeom>
                <a:avLst/>
                <a:gdLst/>
                <a:ahLst/>
                <a:cxnLst/>
                <a:rect l="l" t="t" r="r" b="b"/>
                <a:pathLst>
                  <a:path w="1721" h="2026" extrusionOk="0">
                    <a:moveTo>
                      <a:pt x="1721" y="1"/>
                    </a:moveTo>
                    <a:lnTo>
                      <a:pt x="152" y="1013"/>
                    </a:lnTo>
                    <a:lnTo>
                      <a:pt x="0" y="2026"/>
                    </a:lnTo>
                    <a:lnTo>
                      <a:pt x="1443" y="1089"/>
                    </a:lnTo>
                    <a:lnTo>
                      <a:pt x="172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36"/>
              <p:cNvSpPr/>
              <p:nvPr/>
            </p:nvSpPr>
            <p:spPr>
              <a:xfrm>
                <a:off x="7952062" y="1597144"/>
                <a:ext cx="201474" cy="93727"/>
              </a:xfrm>
              <a:custGeom>
                <a:avLst/>
                <a:gdLst/>
                <a:ahLst/>
                <a:cxnLst/>
                <a:rect l="l" t="t" r="r" b="b"/>
                <a:pathLst>
                  <a:path w="2558" h="1190" extrusionOk="0">
                    <a:moveTo>
                      <a:pt x="1469" y="0"/>
                    </a:moveTo>
                    <a:lnTo>
                      <a:pt x="1" y="911"/>
                    </a:lnTo>
                    <a:lnTo>
                      <a:pt x="988" y="1189"/>
                    </a:lnTo>
                    <a:lnTo>
                      <a:pt x="2557" y="177"/>
                    </a:lnTo>
                    <a:lnTo>
                      <a:pt x="146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36"/>
              <p:cNvSpPr/>
              <p:nvPr/>
            </p:nvSpPr>
            <p:spPr>
              <a:xfrm>
                <a:off x="7609289" y="1579186"/>
                <a:ext cx="468479" cy="313002"/>
              </a:xfrm>
              <a:custGeom>
                <a:avLst/>
                <a:gdLst/>
                <a:ahLst/>
                <a:cxnLst/>
                <a:rect l="l" t="t" r="r" b="b"/>
                <a:pathLst>
                  <a:path w="5948" h="3974" extrusionOk="0">
                    <a:moveTo>
                      <a:pt x="5846" y="0"/>
                    </a:moveTo>
                    <a:lnTo>
                      <a:pt x="0" y="3822"/>
                    </a:lnTo>
                    <a:lnTo>
                      <a:pt x="101" y="3974"/>
                    </a:lnTo>
                    <a:lnTo>
                      <a:pt x="5947" y="177"/>
                    </a:lnTo>
                    <a:lnTo>
                      <a:pt x="5846"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36"/>
              <p:cNvSpPr/>
              <p:nvPr/>
            </p:nvSpPr>
            <p:spPr>
              <a:xfrm>
                <a:off x="6040505" y="3482781"/>
                <a:ext cx="265193" cy="342853"/>
              </a:xfrm>
              <a:custGeom>
                <a:avLst/>
                <a:gdLst/>
                <a:ahLst/>
                <a:cxnLst/>
                <a:rect l="l" t="t" r="r" b="b"/>
                <a:pathLst>
                  <a:path w="3367" h="4353" extrusionOk="0">
                    <a:moveTo>
                      <a:pt x="785" y="0"/>
                    </a:moveTo>
                    <a:lnTo>
                      <a:pt x="1" y="3847"/>
                    </a:lnTo>
                    <a:lnTo>
                      <a:pt x="2582" y="4353"/>
                    </a:lnTo>
                    <a:lnTo>
                      <a:pt x="3367" y="506"/>
                    </a:lnTo>
                    <a:lnTo>
                      <a:pt x="7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36"/>
              <p:cNvSpPr/>
              <p:nvPr/>
            </p:nvSpPr>
            <p:spPr>
              <a:xfrm>
                <a:off x="5978755" y="3757817"/>
                <a:ext cx="123657" cy="49935"/>
              </a:xfrm>
              <a:custGeom>
                <a:avLst/>
                <a:gdLst/>
                <a:ahLst/>
                <a:cxnLst/>
                <a:rect l="l" t="t" r="r" b="b"/>
                <a:pathLst>
                  <a:path w="1570" h="634" extrusionOk="0">
                    <a:moveTo>
                      <a:pt x="481" y="1"/>
                    </a:moveTo>
                    <a:cubicBezTo>
                      <a:pt x="253" y="1"/>
                      <a:pt x="101" y="152"/>
                      <a:pt x="76" y="330"/>
                    </a:cubicBezTo>
                    <a:lnTo>
                      <a:pt x="0" y="633"/>
                    </a:lnTo>
                    <a:lnTo>
                      <a:pt x="1493" y="633"/>
                    </a:lnTo>
                    <a:lnTo>
                      <a:pt x="1569" y="1"/>
                    </a:lnTo>
                    <a:close/>
                  </a:path>
                </a:pathLst>
              </a:custGeom>
              <a:solidFill>
                <a:srgbClr val="FF886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36"/>
              <p:cNvSpPr/>
              <p:nvPr/>
            </p:nvSpPr>
            <p:spPr>
              <a:xfrm rot="317880">
                <a:off x="5766060" y="3774485"/>
                <a:ext cx="201393" cy="22053"/>
              </a:xfrm>
              <a:custGeom>
                <a:avLst/>
                <a:gdLst/>
                <a:ahLst/>
                <a:cxnLst/>
                <a:rect l="l" t="t" r="r" b="b"/>
                <a:pathLst>
                  <a:path w="2557" h="280" extrusionOk="0">
                    <a:moveTo>
                      <a:pt x="1" y="1"/>
                    </a:moveTo>
                    <a:lnTo>
                      <a:pt x="1" y="102"/>
                    </a:lnTo>
                    <a:lnTo>
                      <a:pt x="2531" y="279"/>
                    </a:lnTo>
                    <a:lnTo>
                      <a:pt x="2557" y="229"/>
                    </a:lnTo>
                    <a:lnTo>
                      <a:pt x="1"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36"/>
              <p:cNvSpPr/>
              <p:nvPr/>
            </p:nvSpPr>
            <p:spPr>
              <a:xfrm>
                <a:off x="5845175" y="3698037"/>
                <a:ext cx="173514" cy="65845"/>
              </a:xfrm>
              <a:custGeom>
                <a:avLst/>
                <a:gdLst/>
                <a:ahLst/>
                <a:cxnLst/>
                <a:rect l="l" t="t" r="r" b="b"/>
                <a:pathLst>
                  <a:path w="2203" h="836" extrusionOk="0">
                    <a:moveTo>
                      <a:pt x="1" y="0"/>
                    </a:moveTo>
                    <a:lnTo>
                      <a:pt x="1" y="76"/>
                    </a:lnTo>
                    <a:lnTo>
                      <a:pt x="2177" y="835"/>
                    </a:lnTo>
                    <a:lnTo>
                      <a:pt x="2202" y="760"/>
                    </a:lnTo>
                    <a:lnTo>
                      <a:pt x="1" y="0"/>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2" name="Imagen 1">
            <a:extLst>
              <a:ext uri="{FF2B5EF4-FFF2-40B4-BE49-F238E27FC236}">
                <a16:creationId xmlns:a16="http://schemas.microsoft.com/office/drawing/2014/main" id="{24728CDF-7646-BEEA-4A75-B56D9AC1C5BC}"/>
              </a:ext>
            </a:extLst>
          </p:cNvPr>
          <p:cNvPicPr>
            <a:picLocks noChangeAspect="1"/>
          </p:cNvPicPr>
          <p:nvPr/>
        </p:nvPicPr>
        <p:blipFill>
          <a:blip r:embed="rId3"/>
          <a:stretch>
            <a:fillRect/>
          </a:stretch>
        </p:blipFill>
        <p:spPr>
          <a:xfrm>
            <a:off x="8368677" y="65157"/>
            <a:ext cx="673185" cy="472019"/>
          </a:xfrm>
          <a:prstGeom prst="rect">
            <a:avLst/>
          </a:prstGeom>
        </p:spPr>
      </p:pic>
      <p:sp>
        <p:nvSpPr>
          <p:cNvPr id="7" name="Rectangle 2">
            <a:extLst>
              <a:ext uri="{FF2B5EF4-FFF2-40B4-BE49-F238E27FC236}">
                <a16:creationId xmlns:a16="http://schemas.microsoft.com/office/drawing/2014/main" id="{AF3E28D8-6287-DAC8-F609-7AF7E6193D31}"/>
              </a:ext>
            </a:extLst>
          </p:cNvPr>
          <p:cNvSpPr>
            <a:spLocks noChangeArrowheads="1"/>
          </p:cNvSpPr>
          <p:nvPr/>
        </p:nvSpPr>
        <p:spPr bwMode="auto">
          <a:xfrm>
            <a:off x="975678" y="1625627"/>
            <a:ext cx="3986157"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es-MX" altLang="es-CL" sz="20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La estadística es la ciencia de aprender de los datos y de medir, controlar y comunicar la incertidumbre</a:t>
            </a:r>
            <a:endParaRPr kumimoji="0" lang="es-CL" altLang="es-CL" sz="10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CL" altLang="es-CL" sz="32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8" name="Rectangle 3">
            <a:extLst>
              <a:ext uri="{FF2B5EF4-FFF2-40B4-BE49-F238E27FC236}">
                <a16:creationId xmlns:a16="http://schemas.microsoft.com/office/drawing/2014/main" id="{F4D1BEAC-9276-25F8-86AB-32C7FA9A3A5B}"/>
              </a:ext>
            </a:extLst>
          </p:cNvPr>
          <p:cNvSpPr>
            <a:spLocks noChangeArrowheads="1"/>
          </p:cNvSpPr>
          <p:nvPr/>
        </p:nvSpPr>
        <p:spPr bwMode="auto">
          <a:xfrm>
            <a:off x="938886" y="3253713"/>
            <a:ext cx="406346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es-MX" altLang="es-CL" sz="20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Implica hacer preguntas sobre el mundo y encontrar respuestas a ellas de manera científica</a:t>
            </a:r>
            <a:endParaRPr kumimoji="0" lang="es-MX" altLang="es-CL" sz="320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pic>
        <p:nvPicPr>
          <p:cNvPr id="2" name="Imagen 1">
            <a:extLst>
              <a:ext uri="{FF2B5EF4-FFF2-40B4-BE49-F238E27FC236}">
                <a16:creationId xmlns:a16="http://schemas.microsoft.com/office/drawing/2014/main" id="{9FFCC332-69E3-769C-81E5-FEB8354BE35D}"/>
              </a:ext>
            </a:extLst>
          </p:cNvPr>
          <p:cNvPicPr>
            <a:picLocks noChangeAspect="1"/>
          </p:cNvPicPr>
          <p:nvPr/>
        </p:nvPicPr>
        <p:blipFill>
          <a:blip r:embed="rId3"/>
          <a:stretch>
            <a:fillRect/>
          </a:stretch>
        </p:blipFill>
        <p:spPr>
          <a:xfrm>
            <a:off x="8368677" y="65157"/>
            <a:ext cx="673185" cy="472019"/>
          </a:xfrm>
          <a:prstGeom prst="rect">
            <a:avLst/>
          </a:prstGeom>
        </p:spPr>
      </p:pic>
      <p:grpSp>
        <p:nvGrpSpPr>
          <p:cNvPr id="7" name="Grupo 6">
            <a:extLst>
              <a:ext uri="{FF2B5EF4-FFF2-40B4-BE49-F238E27FC236}">
                <a16:creationId xmlns:a16="http://schemas.microsoft.com/office/drawing/2014/main" id="{5713545A-D167-2FD4-F335-8B50BA9748FD}"/>
              </a:ext>
            </a:extLst>
          </p:cNvPr>
          <p:cNvGrpSpPr/>
          <p:nvPr/>
        </p:nvGrpSpPr>
        <p:grpSpPr>
          <a:xfrm>
            <a:off x="4540762" y="1122866"/>
            <a:ext cx="1548000" cy="792000"/>
            <a:chOff x="457443" y="693"/>
            <a:chExt cx="1018840" cy="611304"/>
          </a:xfrm>
          <a:scene3d>
            <a:camera prst="orthographicFront"/>
            <a:lightRig rig="flat" dir="t"/>
          </a:scene3d>
        </p:grpSpPr>
        <p:sp>
          <p:nvSpPr>
            <p:cNvPr id="8" name="Rectángulo 7">
              <a:extLst>
                <a:ext uri="{FF2B5EF4-FFF2-40B4-BE49-F238E27FC236}">
                  <a16:creationId xmlns:a16="http://schemas.microsoft.com/office/drawing/2014/main" id="{5EADF79F-87D8-BF6D-0A33-454F69CE56E5}"/>
                </a:ext>
              </a:extLst>
            </p:cNvPr>
            <p:cNvSpPr/>
            <p:nvPr/>
          </p:nvSpPr>
          <p:spPr>
            <a:xfrm>
              <a:off x="457443" y="693"/>
              <a:ext cx="1018840" cy="611304"/>
            </a:xfrm>
            <a:prstGeom prst="rect">
              <a:avLst/>
            </a:prstGeom>
            <a:gradFill rotWithShape="1">
              <a:gsLst>
                <a:gs pos="0">
                  <a:srgbClr val="5B9BD5">
                    <a:hueOff val="0"/>
                    <a:satOff val="0"/>
                    <a:lumOff val="0"/>
                    <a:alphaOff val="0"/>
                    <a:lumMod val="110000"/>
                    <a:satMod val="105000"/>
                    <a:tint val="67000"/>
                  </a:srgbClr>
                </a:gs>
                <a:gs pos="50000">
                  <a:srgbClr val="5B9BD5">
                    <a:hueOff val="0"/>
                    <a:satOff val="0"/>
                    <a:lumOff val="0"/>
                    <a:alphaOff val="0"/>
                    <a:lumMod val="105000"/>
                    <a:satMod val="103000"/>
                    <a:tint val="73000"/>
                  </a:srgbClr>
                </a:gs>
                <a:gs pos="100000">
                  <a:srgbClr val="5B9BD5">
                    <a:hueOff val="0"/>
                    <a:satOff val="0"/>
                    <a:lumOff val="0"/>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9" name="CuadroTexto 8">
              <a:extLst>
                <a:ext uri="{FF2B5EF4-FFF2-40B4-BE49-F238E27FC236}">
                  <a16:creationId xmlns:a16="http://schemas.microsoft.com/office/drawing/2014/main" id="{900F8BBE-2CC8-615A-D201-BC2CC1D28E37}"/>
                </a:ext>
              </a:extLst>
            </p:cNvPr>
            <p:cNvSpPr txBox="1"/>
            <p:nvPr/>
          </p:nvSpPr>
          <p:spPr>
            <a:xfrm>
              <a:off x="457443" y="693"/>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datos</a:t>
              </a:r>
            </a:p>
          </p:txBody>
        </p:sp>
      </p:grpSp>
      <p:grpSp>
        <p:nvGrpSpPr>
          <p:cNvPr id="10" name="Grupo 9">
            <a:extLst>
              <a:ext uri="{FF2B5EF4-FFF2-40B4-BE49-F238E27FC236}">
                <a16:creationId xmlns:a16="http://schemas.microsoft.com/office/drawing/2014/main" id="{E06265E6-6D99-685F-3575-3C88EAD3398C}"/>
              </a:ext>
            </a:extLst>
          </p:cNvPr>
          <p:cNvGrpSpPr/>
          <p:nvPr/>
        </p:nvGrpSpPr>
        <p:grpSpPr>
          <a:xfrm>
            <a:off x="6163302" y="1122865"/>
            <a:ext cx="1548000" cy="792000"/>
            <a:chOff x="1578167" y="693"/>
            <a:chExt cx="1018840" cy="611304"/>
          </a:xfrm>
          <a:scene3d>
            <a:camera prst="orthographicFront"/>
            <a:lightRig rig="flat" dir="t"/>
          </a:scene3d>
        </p:grpSpPr>
        <p:sp>
          <p:nvSpPr>
            <p:cNvPr id="11" name="Rectángulo 10">
              <a:extLst>
                <a:ext uri="{FF2B5EF4-FFF2-40B4-BE49-F238E27FC236}">
                  <a16:creationId xmlns:a16="http://schemas.microsoft.com/office/drawing/2014/main" id="{0241FCD1-0E40-F243-4B1E-208EBB509C1D}"/>
                </a:ext>
              </a:extLst>
            </p:cNvPr>
            <p:cNvSpPr/>
            <p:nvPr/>
          </p:nvSpPr>
          <p:spPr>
            <a:xfrm>
              <a:off x="1578167" y="693"/>
              <a:ext cx="1018840" cy="611304"/>
            </a:xfrm>
            <a:prstGeom prst="rect">
              <a:avLst/>
            </a:prstGeom>
            <a:gradFill rotWithShape="1">
              <a:gsLst>
                <a:gs pos="0">
                  <a:srgbClr val="5B9BD5">
                    <a:hueOff val="-965506"/>
                    <a:satOff val="-2488"/>
                    <a:lumOff val="-1681"/>
                    <a:alphaOff val="0"/>
                    <a:lumMod val="110000"/>
                    <a:satMod val="105000"/>
                    <a:tint val="67000"/>
                  </a:srgbClr>
                </a:gs>
                <a:gs pos="50000">
                  <a:srgbClr val="5B9BD5">
                    <a:hueOff val="-965506"/>
                    <a:satOff val="-2488"/>
                    <a:lumOff val="-1681"/>
                    <a:alphaOff val="0"/>
                    <a:lumMod val="105000"/>
                    <a:satMod val="103000"/>
                    <a:tint val="73000"/>
                  </a:srgbClr>
                </a:gs>
                <a:gs pos="100000">
                  <a:srgbClr val="5B9BD5">
                    <a:hueOff val="-965506"/>
                    <a:satOff val="-2488"/>
                    <a:lumOff val="-1681"/>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2" name="CuadroTexto 11">
              <a:extLst>
                <a:ext uri="{FF2B5EF4-FFF2-40B4-BE49-F238E27FC236}">
                  <a16:creationId xmlns:a16="http://schemas.microsoft.com/office/drawing/2014/main" id="{D5DC4FD1-769B-ED0D-73CA-96A518D308EC}"/>
                </a:ext>
              </a:extLst>
            </p:cNvPr>
            <p:cNvSpPr txBox="1"/>
            <p:nvPr/>
          </p:nvSpPr>
          <p:spPr>
            <a:xfrm>
              <a:off x="1578167" y="693"/>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distribución</a:t>
              </a:r>
            </a:p>
          </p:txBody>
        </p:sp>
      </p:grpSp>
      <p:grpSp>
        <p:nvGrpSpPr>
          <p:cNvPr id="13" name="Grupo 12">
            <a:extLst>
              <a:ext uri="{FF2B5EF4-FFF2-40B4-BE49-F238E27FC236}">
                <a16:creationId xmlns:a16="http://schemas.microsoft.com/office/drawing/2014/main" id="{5720BA4C-38BF-48F4-C6F3-B94760997682}"/>
              </a:ext>
            </a:extLst>
          </p:cNvPr>
          <p:cNvGrpSpPr/>
          <p:nvPr/>
        </p:nvGrpSpPr>
        <p:grpSpPr>
          <a:xfrm>
            <a:off x="4540762" y="1998903"/>
            <a:ext cx="1548000" cy="792000"/>
            <a:chOff x="2698892" y="693"/>
            <a:chExt cx="1018840" cy="611304"/>
          </a:xfrm>
          <a:scene3d>
            <a:camera prst="orthographicFront"/>
            <a:lightRig rig="flat" dir="t"/>
          </a:scene3d>
        </p:grpSpPr>
        <p:sp>
          <p:nvSpPr>
            <p:cNvPr id="14" name="Rectángulo 13">
              <a:extLst>
                <a:ext uri="{FF2B5EF4-FFF2-40B4-BE49-F238E27FC236}">
                  <a16:creationId xmlns:a16="http://schemas.microsoft.com/office/drawing/2014/main" id="{EB954BCB-2CB4-3CC7-43CF-216E08BB652A}"/>
                </a:ext>
              </a:extLst>
            </p:cNvPr>
            <p:cNvSpPr/>
            <p:nvPr/>
          </p:nvSpPr>
          <p:spPr>
            <a:xfrm>
              <a:off x="2698892" y="693"/>
              <a:ext cx="1018840" cy="611304"/>
            </a:xfrm>
            <a:prstGeom prst="rect">
              <a:avLst/>
            </a:prstGeom>
            <a:gradFill rotWithShape="1">
              <a:gsLst>
                <a:gs pos="0">
                  <a:srgbClr val="5B9BD5">
                    <a:hueOff val="-1931012"/>
                    <a:satOff val="-4977"/>
                    <a:lumOff val="-3361"/>
                    <a:alphaOff val="0"/>
                    <a:lumMod val="110000"/>
                    <a:satMod val="105000"/>
                    <a:tint val="67000"/>
                  </a:srgbClr>
                </a:gs>
                <a:gs pos="50000">
                  <a:srgbClr val="5B9BD5">
                    <a:hueOff val="-1931012"/>
                    <a:satOff val="-4977"/>
                    <a:lumOff val="-3361"/>
                    <a:alphaOff val="0"/>
                    <a:lumMod val="105000"/>
                    <a:satMod val="103000"/>
                    <a:tint val="73000"/>
                  </a:srgbClr>
                </a:gs>
                <a:gs pos="100000">
                  <a:srgbClr val="5B9BD5">
                    <a:hueOff val="-1931012"/>
                    <a:satOff val="-4977"/>
                    <a:lumOff val="-3361"/>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5" name="CuadroTexto 14">
              <a:extLst>
                <a:ext uri="{FF2B5EF4-FFF2-40B4-BE49-F238E27FC236}">
                  <a16:creationId xmlns:a16="http://schemas.microsoft.com/office/drawing/2014/main" id="{9690607E-714D-D894-3F7E-A37E480F2EDB}"/>
                </a:ext>
              </a:extLst>
            </p:cNvPr>
            <p:cNvSpPr txBox="1"/>
            <p:nvPr/>
          </p:nvSpPr>
          <p:spPr>
            <a:xfrm>
              <a:off x="2698892" y="693"/>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variabilidad </a:t>
              </a:r>
            </a:p>
          </p:txBody>
        </p:sp>
      </p:grpSp>
      <p:grpSp>
        <p:nvGrpSpPr>
          <p:cNvPr id="16" name="Grupo 15">
            <a:extLst>
              <a:ext uri="{FF2B5EF4-FFF2-40B4-BE49-F238E27FC236}">
                <a16:creationId xmlns:a16="http://schemas.microsoft.com/office/drawing/2014/main" id="{5EF1E9EF-DC19-2AF0-4324-C68A8B51F1BC}"/>
              </a:ext>
            </a:extLst>
          </p:cNvPr>
          <p:cNvGrpSpPr/>
          <p:nvPr/>
        </p:nvGrpSpPr>
        <p:grpSpPr>
          <a:xfrm>
            <a:off x="6171092" y="1998902"/>
            <a:ext cx="1548000" cy="792000"/>
            <a:chOff x="3819616" y="693"/>
            <a:chExt cx="1018840" cy="611304"/>
          </a:xfrm>
          <a:scene3d>
            <a:camera prst="orthographicFront"/>
            <a:lightRig rig="flat" dir="t"/>
          </a:scene3d>
        </p:grpSpPr>
        <p:sp>
          <p:nvSpPr>
            <p:cNvPr id="17" name="Rectángulo 16">
              <a:extLst>
                <a:ext uri="{FF2B5EF4-FFF2-40B4-BE49-F238E27FC236}">
                  <a16:creationId xmlns:a16="http://schemas.microsoft.com/office/drawing/2014/main" id="{E5B6C97D-50BC-9FB8-0892-D305089AE147}"/>
                </a:ext>
              </a:extLst>
            </p:cNvPr>
            <p:cNvSpPr/>
            <p:nvPr/>
          </p:nvSpPr>
          <p:spPr>
            <a:xfrm>
              <a:off x="3819616" y="693"/>
              <a:ext cx="1018840" cy="611304"/>
            </a:xfrm>
            <a:prstGeom prst="rect">
              <a:avLst/>
            </a:prstGeom>
            <a:gradFill rotWithShape="1">
              <a:gsLst>
                <a:gs pos="0">
                  <a:srgbClr val="5B9BD5">
                    <a:hueOff val="-2896518"/>
                    <a:satOff val="-7465"/>
                    <a:lumOff val="-5042"/>
                    <a:alphaOff val="0"/>
                    <a:lumMod val="110000"/>
                    <a:satMod val="105000"/>
                    <a:tint val="67000"/>
                  </a:srgbClr>
                </a:gs>
                <a:gs pos="50000">
                  <a:srgbClr val="5B9BD5">
                    <a:hueOff val="-2896518"/>
                    <a:satOff val="-7465"/>
                    <a:lumOff val="-5042"/>
                    <a:alphaOff val="0"/>
                    <a:lumMod val="105000"/>
                    <a:satMod val="103000"/>
                    <a:tint val="73000"/>
                  </a:srgbClr>
                </a:gs>
                <a:gs pos="100000">
                  <a:srgbClr val="5B9BD5">
                    <a:hueOff val="-2896518"/>
                    <a:satOff val="-7465"/>
                    <a:lumOff val="-5042"/>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8" name="CuadroTexto 17">
              <a:extLst>
                <a:ext uri="{FF2B5EF4-FFF2-40B4-BE49-F238E27FC236}">
                  <a16:creationId xmlns:a16="http://schemas.microsoft.com/office/drawing/2014/main" id="{811C33C3-D47C-707D-AC4D-FEC81908B861}"/>
                </a:ext>
              </a:extLst>
            </p:cNvPr>
            <p:cNvSpPr txBox="1"/>
            <p:nvPr/>
          </p:nvSpPr>
          <p:spPr>
            <a:xfrm>
              <a:off x="3819616" y="693"/>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aleatoriedad</a:t>
              </a:r>
            </a:p>
          </p:txBody>
        </p:sp>
      </p:grpSp>
      <p:grpSp>
        <p:nvGrpSpPr>
          <p:cNvPr id="19" name="Grupo 18">
            <a:extLst>
              <a:ext uri="{FF2B5EF4-FFF2-40B4-BE49-F238E27FC236}">
                <a16:creationId xmlns:a16="http://schemas.microsoft.com/office/drawing/2014/main" id="{30199F78-D150-180F-94E1-6E3DF81239E9}"/>
              </a:ext>
            </a:extLst>
          </p:cNvPr>
          <p:cNvGrpSpPr/>
          <p:nvPr/>
        </p:nvGrpSpPr>
        <p:grpSpPr>
          <a:xfrm>
            <a:off x="4560884" y="2874943"/>
            <a:ext cx="1548000" cy="792000"/>
            <a:chOff x="457443" y="713882"/>
            <a:chExt cx="1018840" cy="611304"/>
          </a:xfrm>
          <a:scene3d>
            <a:camera prst="orthographicFront"/>
            <a:lightRig rig="flat" dir="t"/>
          </a:scene3d>
        </p:grpSpPr>
        <p:sp>
          <p:nvSpPr>
            <p:cNvPr id="20" name="Rectángulo 19">
              <a:extLst>
                <a:ext uri="{FF2B5EF4-FFF2-40B4-BE49-F238E27FC236}">
                  <a16:creationId xmlns:a16="http://schemas.microsoft.com/office/drawing/2014/main" id="{FAEB7159-CC1D-4391-1234-9D957114056D}"/>
                </a:ext>
              </a:extLst>
            </p:cNvPr>
            <p:cNvSpPr/>
            <p:nvPr/>
          </p:nvSpPr>
          <p:spPr>
            <a:xfrm>
              <a:off x="457443" y="713882"/>
              <a:ext cx="1018840" cy="611304"/>
            </a:xfrm>
            <a:prstGeom prst="rect">
              <a:avLst/>
            </a:prstGeom>
            <a:gradFill rotWithShape="1">
              <a:gsLst>
                <a:gs pos="0">
                  <a:srgbClr val="5B9BD5">
                    <a:hueOff val="-3862025"/>
                    <a:satOff val="-9954"/>
                    <a:lumOff val="-6723"/>
                    <a:alphaOff val="0"/>
                    <a:lumMod val="110000"/>
                    <a:satMod val="105000"/>
                    <a:tint val="67000"/>
                  </a:srgbClr>
                </a:gs>
                <a:gs pos="50000">
                  <a:srgbClr val="5B9BD5">
                    <a:hueOff val="-3862025"/>
                    <a:satOff val="-9954"/>
                    <a:lumOff val="-6723"/>
                    <a:alphaOff val="0"/>
                    <a:lumMod val="105000"/>
                    <a:satMod val="103000"/>
                    <a:tint val="73000"/>
                  </a:srgbClr>
                </a:gs>
                <a:gs pos="100000">
                  <a:srgbClr val="5B9BD5">
                    <a:hueOff val="-3862025"/>
                    <a:satOff val="-9954"/>
                    <a:lumOff val="-6723"/>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1" name="CuadroTexto 20">
              <a:extLst>
                <a:ext uri="{FF2B5EF4-FFF2-40B4-BE49-F238E27FC236}">
                  <a16:creationId xmlns:a16="http://schemas.microsoft.com/office/drawing/2014/main" id="{78E28998-DE79-6924-4957-BC37091A68FB}"/>
                </a:ext>
              </a:extLst>
            </p:cNvPr>
            <p:cNvSpPr txBox="1"/>
            <p:nvPr/>
          </p:nvSpPr>
          <p:spPr>
            <a:xfrm>
              <a:off x="457443" y="713882"/>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lang="es-CL" sz="1800" kern="120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representación</a:t>
              </a:r>
              <a:endPar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22" name="Grupo 21">
            <a:extLst>
              <a:ext uri="{FF2B5EF4-FFF2-40B4-BE49-F238E27FC236}">
                <a16:creationId xmlns:a16="http://schemas.microsoft.com/office/drawing/2014/main" id="{3DBCFAF0-666E-AAF8-98CD-46F2A1551935}"/>
              </a:ext>
            </a:extLst>
          </p:cNvPr>
          <p:cNvGrpSpPr/>
          <p:nvPr/>
        </p:nvGrpSpPr>
        <p:grpSpPr>
          <a:xfrm>
            <a:off x="6177258" y="2874943"/>
            <a:ext cx="1548000" cy="792000"/>
            <a:chOff x="1578167" y="713882"/>
            <a:chExt cx="1018840" cy="611304"/>
          </a:xfrm>
          <a:scene3d>
            <a:camera prst="orthographicFront"/>
            <a:lightRig rig="flat" dir="t"/>
          </a:scene3d>
        </p:grpSpPr>
        <p:sp>
          <p:nvSpPr>
            <p:cNvPr id="23" name="Rectángulo 22">
              <a:extLst>
                <a:ext uri="{FF2B5EF4-FFF2-40B4-BE49-F238E27FC236}">
                  <a16:creationId xmlns:a16="http://schemas.microsoft.com/office/drawing/2014/main" id="{E608B3DA-9D82-2D5F-951E-45491B06684C}"/>
                </a:ext>
              </a:extLst>
            </p:cNvPr>
            <p:cNvSpPr/>
            <p:nvPr/>
          </p:nvSpPr>
          <p:spPr>
            <a:xfrm>
              <a:off x="1578167" y="713882"/>
              <a:ext cx="1018840" cy="611304"/>
            </a:xfrm>
            <a:prstGeom prst="rect">
              <a:avLst/>
            </a:prstGeom>
            <a:gradFill rotWithShape="1">
              <a:gsLst>
                <a:gs pos="0">
                  <a:srgbClr val="5B9BD5">
                    <a:hueOff val="-4827531"/>
                    <a:satOff val="-12442"/>
                    <a:lumOff val="-8404"/>
                    <a:alphaOff val="0"/>
                    <a:lumMod val="110000"/>
                    <a:satMod val="105000"/>
                    <a:tint val="67000"/>
                  </a:srgbClr>
                </a:gs>
                <a:gs pos="50000">
                  <a:srgbClr val="5B9BD5">
                    <a:hueOff val="-4827531"/>
                    <a:satOff val="-12442"/>
                    <a:lumOff val="-8404"/>
                    <a:alphaOff val="0"/>
                    <a:lumMod val="105000"/>
                    <a:satMod val="103000"/>
                    <a:tint val="73000"/>
                  </a:srgbClr>
                </a:gs>
                <a:gs pos="100000">
                  <a:srgbClr val="5B9BD5">
                    <a:hueOff val="-4827531"/>
                    <a:satOff val="-12442"/>
                    <a:lumOff val="-8404"/>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4" name="CuadroTexto 23">
              <a:extLst>
                <a:ext uri="{FF2B5EF4-FFF2-40B4-BE49-F238E27FC236}">
                  <a16:creationId xmlns:a16="http://schemas.microsoft.com/office/drawing/2014/main" id="{1EE42CC3-3A34-08ED-55F9-384F347EAD4E}"/>
                </a:ext>
              </a:extLst>
            </p:cNvPr>
            <p:cNvSpPr txBox="1"/>
            <p:nvPr/>
          </p:nvSpPr>
          <p:spPr>
            <a:xfrm>
              <a:off x="1578167" y="713882"/>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lang="es-CL" sz="1800" kern="120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covariación</a:t>
              </a:r>
              <a:endPar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25" name="Grupo 24">
            <a:extLst>
              <a:ext uri="{FF2B5EF4-FFF2-40B4-BE49-F238E27FC236}">
                <a16:creationId xmlns:a16="http://schemas.microsoft.com/office/drawing/2014/main" id="{E6792C6E-66F5-BE34-9FD2-7E2AB74F69D6}"/>
              </a:ext>
            </a:extLst>
          </p:cNvPr>
          <p:cNvGrpSpPr/>
          <p:nvPr/>
        </p:nvGrpSpPr>
        <p:grpSpPr>
          <a:xfrm>
            <a:off x="4540762" y="3733783"/>
            <a:ext cx="1548000" cy="792000"/>
            <a:chOff x="2698892" y="713882"/>
            <a:chExt cx="1018840" cy="611304"/>
          </a:xfrm>
          <a:scene3d>
            <a:camera prst="orthographicFront"/>
            <a:lightRig rig="flat" dir="t"/>
          </a:scene3d>
        </p:grpSpPr>
        <p:sp>
          <p:nvSpPr>
            <p:cNvPr id="26" name="Rectángulo 25">
              <a:extLst>
                <a:ext uri="{FF2B5EF4-FFF2-40B4-BE49-F238E27FC236}">
                  <a16:creationId xmlns:a16="http://schemas.microsoft.com/office/drawing/2014/main" id="{08F85710-0AF2-FAB3-F334-34959964A0EB}"/>
                </a:ext>
              </a:extLst>
            </p:cNvPr>
            <p:cNvSpPr/>
            <p:nvPr/>
          </p:nvSpPr>
          <p:spPr>
            <a:xfrm>
              <a:off x="2698892" y="713882"/>
              <a:ext cx="1018840" cy="611304"/>
            </a:xfrm>
            <a:prstGeom prst="rect">
              <a:avLst/>
            </a:prstGeom>
            <a:gradFill rotWithShape="1">
              <a:gsLst>
                <a:gs pos="0">
                  <a:srgbClr val="5B9BD5">
                    <a:hueOff val="-5793037"/>
                    <a:satOff val="-14931"/>
                    <a:lumOff val="-10084"/>
                    <a:alphaOff val="0"/>
                    <a:lumMod val="110000"/>
                    <a:satMod val="105000"/>
                    <a:tint val="67000"/>
                  </a:srgbClr>
                </a:gs>
                <a:gs pos="50000">
                  <a:srgbClr val="5B9BD5">
                    <a:hueOff val="-5793037"/>
                    <a:satOff val="-14931"/>
                    <a:lumOff val="-10084"/>
                    <a:alphaOff val="0"/>
                    <a:lumMod val="105000"/>
                    <a:satMod val="103000"/>
                    <a:tint val="73000"/>
                  </a:srgbClr>
                </a:gs>
                <a:gs pos="100000">
                  <a:srgbClr val="5B9BD5">
                    <a:hueOff val="-5793037"/>
                    <a:satOff val="-14931"/>
                    <a:lumOff val="-10084"/>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7" name="CuadroTexto 26">
              <a:extLst>
                <a:ext uri="{FF2B5EF4-FFF2-40B4-BE49-F238E27FC236}">
                  <a16:creationId xmlns:a16="http://schemas.microsoft.com/office/drawing/2014/main" id="{821A0FD2-21AA-11F6-1DE7-041957F104B3}"/>
                </a:ext>
              </a:extLst>
            </p:cNvPr>
            <p:cNvSpPr txBox="1"/>
            <p:nvPr/>
          </p:nvSpPr>
          <p:spPr>
            <a:xfrm>
              <a:off x="2698892" y="713882"/>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lang="es-CL" sz="1800" kern="120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Muestreo e inferencia</a:t>
              </a:r>
              <a:endPar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28" name="Grupo 27">
            <a:extLst>
              <a:ext uri="{FF2B5EF4-FFF2-40B4-BE49-F238E27FC236}">
                <a16:creationId xmlns:a16="http://schemas.microsoft.com/office/drawing/2014/main" id="{368806D5-B91F-A1F3-8B34-BFF4755411E1}"/>
              </a:ext>
            </a:extLst>
          </p:cNvPr>
          <p:cNvGrpSpPr/>
          <p:nvPr/>
        </p:nvGrpSpPr>
        <p:grpSpPr>
          <a:xfrm>
            <a:off x="6171092" y="3733784"/>
            <a:ext cx="1548000" cy="792000"/>
            <a:chOff x="3819616" y="713882"/>
            <a:chExt cx="1018840" cy="611304"/>
          </a:xfrm>
          <a:scene3d>
            <a:camera prst="orthographicFront"/>
            <a:lightRig rig="flat" dir="t"/>
          </a:scene3d>
        </p:grpSpPr>
        <p:sp>
          <p:nvSpPr>
            <p:cNvPr id="29" name="Rectángulo 28">
              <a:extLst>
                <a:ext uri="{FF2B5EF4-FFF2-40B4-BE49-F238E27FC236}">
                  <a16:creationId xmlns:a16="http://schemas.microsoft.com/office/drawing/2014/main" id="{59AFE100-1035-82C1-F2D7-9410FC7B5F89}"/>
                </a:ext>
              </a:extLst>
            </p:cNvPr>
            <p:cNvSpPr/>
            <p:nvPr/>
          </p:nvSpPr>
          <p:spPr>
            <a:xfrm>
              <a:off x="3819616" y="713882"/>
              <a:ext cx="1018840" cy="611304"/>
            </a:xfrm>
            <a:prstGeom prst="rect">
              <a:avLst/>
            </a:prstGeom>
            <a:gradFill rotWithShape="1">
              <a:gsLst>
                <a:gs pos="0">
                  <a:srgbClr val="5B9BD5">
                    <a:hueOff val="-6758543"/>
                    <a:satOff val="-17419"/>
                    <a:lumOff val="-11765"/>
                    <a:alphaOff val="0"/>
                    <a:lumMod val="110000"/>
                    <a:satMod val="105000"/>
                    <a:tint val="67000"/>
                  </a:srgbClr>
                </a:gs>
                <a:gs pos="50000">
                  <a:srgbClr val="5B9BD5">
                    <a:hueOff val="-6758543"/>
                    <a:satOff val="-17419"/>
                    <a:lumOff val="-11765"/>
                    <a:alphaOff val="0"/>
                    <a:lumMod val="105000"/>
                    <a:satMod val="103000"/>
                    <a:tint val="73000"/>
                  </a:srgbClr>
                </a:gs>
                <a:gs pos="100000">
                  <a:srgbClr val="5B9BD5">
                    <a:hueOff val="-6758543"/>
                    <a:satOff val="-17419"/>
                    <a:lumOff val="-11765"/>
                    <a:alphaOff val="0"/>
                    <a:lumMod val="105000"/>
                    <a:satMod val="109000"/>
                    <a:tint val="81000"/>
                  </a:srgbClr>
                </a:gs>
              </a:gsLst>
              <a:lin ang="5400000" scaled="0"/>
            </a:gradFill>
            <a:ln>
              <a:noFill/>
            </a:ln>
            <a:effectLst/>
            <a:sp3d prstMaterial="dkEdge">
              <a:bevelT w="8200" h="381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0" name="CuadroTexto 29">
              <a:extLst>
                <a:ext uri="{FF2B5EF4-FFF2-40B4-BE49-F238E27FC236}">
                  <a16:creationId xmlns:a16="http://schemas.microsoft.com/office/drawing/2014/main" id="{169DB560-E57D-82AF-E995-7C84FA378B1C}"/>
                </a:ext>
              </a:extLst>
            </p:cNvPr>
            <p:cNvSpPr txBox="1"/>
            <p:nvPr/>
          </p:nvSpPr>
          <p:spPr>
            <a:xfrm>
              <a:off x="3819616" y="713882"/>
              <a:ext cx="1018840" cy="611304"/>
            </a:xfrm>
            <a:prstGeom prst="rect">
              <a:avLst/>
            </a:prstGeom>
            <a:noFill/>
            <a:ln>
              <a:noFill/>
            </a:ln>
            <a:effectLst/>
            <a:sp3d/>
          </p:spPr>
          <p:txBody>
            <a:bodyPr spcFirstLastPara="0" vert="horz" wrap="square" lIns="41910" tIns="41910" rIns="41910" bIns="41910"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r>
                <a:rPr kumimoji="0" lang="es-CL" sz="1800" b="0" i="0" u="none" strike="noStrike" kern="120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Modelos </a:t>
              </a:r>
            </a:p>
          </p:txBody>
        </p:sp>
      </p:grpSp>
      <p:sp>
        <p:nvSpPr>
          <p:cNvPr id="31" name="Rectangle 2">
            <a:extLst>
              <a:ext uri="{FF2B5EF4-FFF2-40B4-BE49-F238E27FC236}">
                <a16:creationId xmlns:a16="http://schemas.microsoft.com/office/drawing/2014/main" id="{8C0BE9B0-6089-19CC-96AA-0A4F80479420}"/>
              </a:ext>
            </a:extLst>
          </p:cNvPr>
          <p:cNvSpPr>
            <a:spLocks noChangeArrowheads="1"/>
          </p:cNvSpPr>
          <p:nvPr/>
        </p:nvSpPr>
        <p:spPr bwMode="auto">
          <a:xfrm>
            <a:off x="3364714" y="545917"/>
            <a:ext cx="4703438" cy="429591"/>
          </a:xfrm>
          <a:prstGeom prst="rect">
            <a:avLst/>
          </a:prstGeom>
          <a:solidFill>
            <a:schemeClr val="accent2"/>
          </a:solidFill>
          <a:ln>
            <a:noFill/>
          </a:ln>
        </p:spPr>
        <p:txBody>
          <a:bodyPr spcFirstLastPara="1" wrap="square" lIns="91425" tIns="91425" rIns="91425" bIns="91425" anchor="ctr" anchorCtr="0">
            <a:noAutofit/>
          </a:bodyPr>
          <a:lstStyle/>
          <a:p>
            <a:pPr>
              <a:buClr>
                <a:schemeClr val="lt1"/>
              </a:buClr>
              <a:buSzPts val="6000"/>
              <a:buFont typeface="Heebo"/>
              <a:buNone/>
            </a:pPr>
            <a:r>
              <a:rPr lang="es-CL" altLang="es-CL" sz="3200" b="1">
                <a:solidFill>
                  <a:schemeClr val="accent5"/>
                </a:solidFill>
                <a:latin typeface="Calibri" panose="020F0502020204030204" pitchFamily="34" charset="0"/>
                <a:ea typeface="Calibri" panose="020F0502020204030204" pitchFamily="34" charset="0"/>
                <a:cs typeface="Calibri" panose="020F0502020204030204" pitchFamily="34" charset="0"/>
                <a:sym typeface="Heebo"/>
              </a:rPr>
              <a:t>Grandes ideas estadísticas</a:t>
            </a:r>
          </a:p>
        </p:txBody>
      </p:sp>
      <p:grpSp>
        <p:nvGrpSpPr>
          <p:cNvPr id="774" name="Google Shape;1133;p67">
            <a:extLst>
              <a:ext uri="{FF2B5EF4-FFF2-40B4-BE49-F238E27FC236}">
                <a16:creationId xmlns:a16="http://schemas.microsoft.com/office/drawing/2014/main" id="{FB94EC98-3A08-3AA9-52D2-8FA58B0DB7C6}"/>
              </a:ext>
            </a:extLst>
          </p:cNvPr>
          <p:cNvGrpSpPr/>
          <p:nvPr/>
        </p:nvGrpSpPr>
        <p:grpSpPr>
          <a:xfrm>
            <a:off x="407890" y="1667561"/>
            <a:ext cx="3537577" cy="2473131"/>
            <a:chOff x="5397954" y="2762145"/>
            <a:chExt cx="2387508" cy="1609493"/>
          </a:xfrm>
        </p:grpSpPr>
        <p:sp>
          <p:nvSpPr>
            <p:cNvPr id="775" name="Google Shape;1134;p67">
              <a:extLst>
                <a:ext uri="{FF2B5EF4-FFF2-40B4-BE49-F238E27FC236}">
                  <a16:creationId xmlns:a16="http://schemas.microsoft.com/office/drawing/2014/main" id="{33405145-911D-E496-01A8-E89C20BDF944}"/>
                </a:ext>
              </a:extLst>
            </p:cNvPr>
            <p:cNvSpPr/>
            <p:nvPr/>
          </p:nvSpPr>
          <p:spPr>
            <a:xfrm>
              <a:off x="6928669" y="3996435"/>
              <a:ext cx="314671" cy="219088"/>
            </a:xfrm>
            <a:custGeom>
              <a:avLst/>
              <a:gdLst/>
              <a:ahLst/>
              <a:cxnLst/>
              <a:rect l="l" t="t" r="r" b="b"/>
              <a:pathLst>
                <a:path w="6581" h="4582" extrusionOk="0">
                  <a:moveTo>
                    <a:pt x="0" y="1"/>
                  </a:moveTo>
                  <a:lnTo>
                    <a:pt x="0" y="4581"/>
                  </a:lnTo>
                  <a:lnTo>
                    <a:pt x="6580" y="4581"/>
                  </a:lnTo>
                  <a:lnTo>
                    <a:pt x="65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1135;p67">
              <a:extLst>
                <a:ext uri="{FF2B5EF4-FFF2-40B4-BE49-F238E27FC236}">
                  <a16:creationId xmlns:a16="http://schemas.microsoft.com/office/drawing/2014/main" id="{E1C91DEA-7D95-552D-2589-A62E73A66886}"/>
                </a:ext>
              </a:extLst>
            </p:cNvPr>
            <p:cNvSpPr/>
            <p:nvPr/>
          </p:nvSpPr>
          <p:spPr>
            <a:xfrm>
              <a:off x="6810087" y="4185208"/>
              <a:ext cx="549394" cy="49680"/>
            </a:xfrm>
            <a:custGeom>
              <a:avLst/>
              <a:gdLst/>
              <a:ahLst/>
              <a:cxnLst/>
              <a:rect l="l" t="t" r="r" b="b"/>
              <a:pathLst>
                <a:path w="11490" h="1039" extrusionOk="0">
                  <a:moveTo>
                    <a:pt x="0" y="1"/>
                  </a:moveTo>
                  <a:lnTo>
                    <a:pt x="0" y="1038"/>
                  </a:lnTo>
                  <a:lnTo>
                    <a:pt x="11490" y="1038"/>
                  </a:lnTo>
                  <a:lnTo>
                    <a:pt x="114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1136;p67">
              <a:extLst>
                <a:ext uri="{FF2B5EF4-FFF2-40B4-BE49-F238E27FC236}">
                  <a16:creationId xmlns:a16="http://schemas.microsoft.com/office/drawing/2014/main" id="{7D6C9DC7-D388-4D18-5363-F7D975A6FD31}"/>
                </a:ext>
              </a:extLst>
            </p:cNvPr>
            <p:cNvSpPr/>
            <p:nvPr/>
          </p:nvSpPr>
          <p:spPr>
            <a:xfrm>
              <a:off x="6384100" y="3111862"/>
              <a:ext cx="1401362" cy="929428"/>
            </a:xfrm>
            <a:custGeom>
              <a:avLst/>
              <a:gdLst/>
              <a:ahLst/>
              <a:cxnLst/>
              <a:rect l="l" t="t" r="r" b="b"/>
              <a:pathLst>
                <a:path w="29308" h="19438" extrusionOk="0">
                  <a:moveTo>
                    <a:pt x="1" y="1"/>
                  </a:moveTo>
                  <a:lnTo>
                    <a:pt x="1" y="19437"/>
                  </a:lnTo>
                  <a:lnTo>
                    <a:pt x="29307" y="19437"/>
                  </a:lnTo>
                  <a:lnTo>
                    <a:pt x="2930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1137;p67">
              <a:extLst>
                <a:ext uri="{FF2B5EF4-FFF2-40B4-BE49-F238E27FC236}">
                  <a16:creationId xmlns:a16="http://schemas.microsoft.com/office/drawing/2014/main" id="{C160D0EA-4B00-672C-4A0B-6E70962B12B0}"/>
                </a:ext>
              </a:extLst>
            </p:cNvPr>
            <p:cNvSpPr/>
            <p:nvPr/>
          </p:nvSpPr>
          <p:spPr>
            <a:xfrm>
              <a:off x="6414367" y="3138495"/>
              <a:ext cx="1343219" cy="793872"/>
            </a:xfrm>
            <a:custGeom>
              <a:avLst/>
              <a:gdLst/>
              <a:ahLst/>
              <a:cxnLst/>
              <a:rect l="l" t="t" r="r" b="b"/>
              <a:pathLst>
                <a:path w="28092" h="16603" extrusionOk="0">
                  <a:moveTo>
                    <a:pt x="0" y="1"/>
                  </a:moveTo>
                  <a:lnTo>
                    <a:pt x="0" y="16602"/>
                  </a:lnTo>
                  <a:lnTo>
                    <a:pt x="28092" y="16602"/>
                  </a:lnTo>
                  <a:lnTo>
                    <a:pt x="2809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1138;p67">
              <a:extLst>
                <a:ext uri="{FF2B5EF4-FFF2-40B4-BE49-F238E27FC236}">
                  <a16:creationId xmlns:a16="http://schemas.microsoft.com/office/drawing/2014/main" id="{7EE98637-50C5-3BF5-9E4F-CB920963BA31}"/>
                </a:ext>
              </a:extLst>
            </p:cNvPr>
            <p:cNvSpPr/>
            <p:nvPr/>
          </p:nvSpPr>
          <p:spPr>
            <a:xfrm>
              <a:off x="6483317" y="3186883"/>
              <a:ext cx="1202882" cy="675291"/>
            </a:xfrm>
            <a:custGeom>
              <a:avLst/>
              <a:gdLst/>
              <a:ahLst/>
              <a:cxnLst/>
              <a:rect l="l" t="t" r="r" b="b"/>
              <a:pathLst>
                <a:path w="25157" h="14123" extrusionOk="0">
                  <a:moveTo>
                    <a:pt x="1" y="1"/>
                  </a:moveTo>
                  <a:lnTo>
                    <a:pt x="1" y="14123"/>
                  </a:lnTo>
                  <a:lnTo>
                    <a:pt x="25157" y="14123"/>
                  </a:lnTo>
                  <a:lnTo>
                    <a:pt x="2515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1139;p67">
              <a:extLst>
                <a:ext uri="{FF2B5EF4-FFF2-40B4-BE49-F238E27FC236}">
                  <a16:creationId xmlns:a16="http://schemas.microsoft.com/office/drawing/2014/main" id="{9289DE33-A623-20B3-E9AB-B78EFC03EDF6}"/>
                </a:ext>
              </a:extLst>
            </p:cNvPr>
            <p:cNvSpPr/>
            <p:nvPr/>
          </p:nvSpPr>
          <p:spPr>
            <a:xfrm>
              <a:off x="5592709" y="2875896"/>
              <a:ext cx="689779" cy="1038303"/>
            </a:xfrm>
            <a:custGeom>
              <a:avLst/>
              <a:gdLst/>
              <a:ahLst/>
              <a:cxnLst/>
              <a:rect l="l" t="t" r="r" b="b"/>
              <a:pathLst>
                <a:path w="14426" h="21715" extrusionOk="0">
                  <a:moveTo>
                    <a:pt x="0" y="1"/>
                  </a:moveTo>
                  <a:lnTo>
                    <a:pt x="0" y="21715"/>
                  </a:lnTo>
                  <a:lnTo>
                    <a:pt x="14426" y="21715"/>
                  </a:lnTo>
                  <a:lnTo>
                    <a:pt x="14426" y="3114"/>
                  </a:lnTo>
                  <a:lnTo>
                    <a:pt x="113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1140;p67">
              <a:extLst>
                <a:ext uri="{FF2B5EF4-FFF2-40B4-BE49-F238E27FC236}">
                  <a16:creationId xmlns:a16="http://schemas.microsoft.com/office/drawing/2014/main" id="{D09BFEA0-4DEE-4D65-8A39-76DC60B6646C}"/>
                </a:ext>
              </a:extLst>
            </p:cNvPr>
            <p:cNvSpPr/>
            <p:nvPr/>
          </p:nvSpPr>
          <p:spPr>
            <a:xfrm>
              <a:off x="6137230" y="2875896"/>
              <a:ext cx="145262" cy="148896"/>
            </a:xfrm>
            <a:custGeom>
              <a:avLst/>
              <a:gdLst/>
              <a:ahLst/>
              <a:cxnLst/>
              <a:rect l="l" t="t" r="r" b="b"/>
              <a:pathLst>
                <a:path w="3038" h="3114" extrusionOk="0">
                  <a:moveTo>
                    <a:pt x="1" y="1"/>
                  </a:moveTo>
                  <a:lnTo>
                    <a:pt x="26" y="3114"/>
                  </a:lnTo>
                  <a:lnTo>
                    <a:pt x="3038" y="3114"/>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1141;p67">
              <a:extLst>
                <a:ext uri="{FF2B5EF4-FFF2-40B4-BE49-F238E27FC236}">
                  <a16:creationId xmlns:a16="http://schemas.microsoft.com/office/drawing/2014/main" id="{DCF03A34-9225-2309-E3FF-EFFAE78B9672}"/>
                </a:ext>
              </a:extLst>
            </p:cNvPr>
            <p:cNvSpPr/>
            <p:nvPr/>
          </p:nvSpPr>
          <p:spPr>
            <a:xfrm>
              <a:off x="5757289" y="4069066"/>
              <a:ext cx="994743" cy="93191"/>
            </a:xfrm>
            <a:custGeom>
              <a:avLst/>
              <a:gdLst/>
              <a:ahLst/>
              <a:cxnLst/>
              <a:rect l="l" t="t" r="r" b="b"/>
              <a:pathLst>
                <a:path w="20804" h="1949" extrusionOk="0">
                  <a:moveTo>
                    <a:pt x="2126" y="0"/>
                  </a:moveTo>
                  <a:lnTo>
                    <a:pt x="0" y="1949"/>
                  </a:lnTo>
                  <a:lnTo>
                    <a:pt x="20803" y="1949"/>
                  </a:lnTo>
                  <a:lnTo>
                    <a:pt x="1895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1142;p67">
              <a:extLst>
                <a:ext uri="{FF2B5EF4-FFF2-40B4-BE49-F238E27FC236}">
                  <a16:creationId xmlns:a16="http://schemas.microsoft.com/office/drawing/2014/main" id="{CF7B9E18-6773-DFAF-1298-A588B939F6FF}"/>
                </a:ext>
              </a:extLst>
            </p:cNvPr>
            <p:cNvSpPr/>
            <p:nvPr/>
          </p:nvSpPr>
          <p:spPr>
            <a:xfrm>
              <a:off x="5834702" y="3536601"/>
              <a:ext cx="839870" cy="543370"/>
            </a:xfrm>
            <a:custGeom>
              <a:avLst/>
              <a:gdLst/>
              <a:ahLst/>
              <a:cxnLst/>
              <a:rect l="l" t="t" r="r" b="b"/>
              <a:pathLst>
                <a:path w="17565" h="11364" extrusionOk="0">
                  <a:moveTo>
                    <a:pt x="507" y="1"/>
                  </a:moveTo>
                  <a:cubicBezTo>
                    <a:pt x="229" y="1"/>
                    <a:pt x="1" y="229"/>
                    <a:pt x="1" y="507"/>
                  </a:cubicBezTo>
                  <a:lnTo>
                    <a:pt x="1" y="10858"/>
                  </a:lnTo>
                  <a:cubicBezTo>
                    <a:pt x="1" y="11136"/>
                    <a:pt x="229" y="11364"/>
                    <a:pt x="507" y="11364"/>
                  </a:cubicBezTo>
                  <a:lnTo>
                    <a:pt x="17058" y="11364"/>
                  </a:lnTo>
                  <a:cubicBezTo>
                    <a:pt x="17337" y="11364"/>
                    <a:pt x="17565" y="11136"/>
                    <a:pt x="17565" y="10858"/>
                  </a:cubicBezTo>
                  <a:lnTo>
                    <a:pt x="17565" y="507"/>
                  </a:lnTo>
                  <a:cubicBezTo>
                    <a:pt x="17565" y="229"/>
                    <a:pt x="17337" y="1"/>
                    <a:pt x="170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1143;p67">
              <a:extLst>
                <a:ext uri="{FF2B5EF4-FFF2-40B4-BE49-F238E27FC236}">
                  <a16:creationId xmlns:a16="http://schemas.microsoft.com/office/drawing/2014/main" id="{0308C603-5A2F-6BE9-5C58-40332254621F}"/>
                </a:ext>
              </a:extLst>
            </p:cNvPr>
            <p:cNvSpPr/>
            <p:nvPr/>
          </p:nvSpPr>
          <p:spPr>
            <a:xfrm>
              <a:off x="5867408" y="3574135"/>
              <a:ext cx="773264" cy="485274"/>
            </a:xfrm>
            <a:custGeom>
              <a:avLst/>
              <a:gdLst/>
              <a:ahLst/>
              <a:cxnLst/>
              <a:rect l="l" t="t" r="r" b="b"/>
              <a:pathLst>
                <a:path w="16172" h="10149" extrusionOk="0">
                  <a:moveTo>
                    <a:pt x="456" y="0"/>
                  </a:moveTo>
                  <a:cubicBezTo>
                    <a:pt x="203" y="0"/>
                    <a:pt x="0" y="203"/>
                    <a:pt x="0" y="431"/>
                  </a:cubicBezTo>
                  <a:lnTo>
                    <a:pt x="0" y="9718"/>
                  </a:lnTo>
                  <a:cubicBezTo>
                    <a:pt x="0" y="9946"/>
                    <a:pt x="203" y="10149"/>
                    <a:pt x="456" y="10149"/>
                  </a:cubicBezTo>
                  <a:lnTo>
                    <a:pt x="15742" y="10149"/>
                  </a:lnTo>
                  <a:cubicBezTo>
                    <a:pt x="15969" y="10149"/>
                    <a:pt x="16172" y="9946"/>
                    <a:pt x="16172" y="9718"/>
                  </a:cubicBezTo>
                  <a:lnTo>
                    <a:pt x="16172" y="431"/>
                  </a:lnTo>
                  <a:cubicBezTo>
                    <a:pt x="16172" y="203"/>
                    <a:pt x="15969" y="0"/>
                    <a:pt x="157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1144;p67">
              <a:extLst>
                <a:ext uri="{FF2B5EF4-FFF2-40B4-BE49-F238E27FC236}">
                  <a16:creationId xmlns:a16="http://schemas.microsoft.com/office/drawing/2014/main" id="{74CF1BBE-F64A-C5D1-C3D0-AD0A8A4D51A6}"/>
                </a:ext>
              </a:extLst>
            </p:cNvPr>
            <p:cNvSpPr/>
            <p:nvPr/>
          </p:nvSpPr>
          <p:spPr>
            <a:xfrm>
              <a:off x="6246153" y="3542673"/>
              <a:ext cx="18218" cy="18170"/>
            </a:xfrm>
            <a:custGeom>
              <a:avLst/>
              <a:gdLst/>
              <a:ahLst/>
              <a:cxnLst/>
              <a:rect l="l" t="t" r="r" b="b"/>
              <a:pathLst>
                <a:path w="381" h="380" extrusionOk="0">
                  <a:moveTo>
                    <a:pt x="203" y="0"/>
                  </a:moveTo>
                  <a:cubicBezTo>
                    <a:pt x="102" y="0"/>
                    <a:pt x="1" y="102"/>
                    <a:pt x="1" y="177"/>
                  </a:cubicBezTo>
                  <a:cubicBezTo>
                    <a:pt x="1" y="279"/>
                    <a:pt x="102" y="380"/>
                    <a:pt x="203" y="380"/>
                  </a:cubicBezTo>
                  <a:cubicBezTo>
                    <a:pt x="279" y="380"/>
                    <a:pt x="380" y="279"/>
                    <a:pt x="380" y="177"/>
                  </a:cubicBezTo>
                  <a:cubicBezTo>
                    <a:pt x="380" y="102"/>
                    <a:pt x="279" y="0"/>
                    <a:pt x="2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1145;p67">
              <a:extLst>
                <a:ext uri="{FF2B5EF4-FFF2-40B4-BE49-F238E27FC236}">
                  <a16:creationId xmlns:a16="http://schemas.microsoft.com/office/drawing/2014/main" id="{568616A0-AC1F-B6C4-988A-6E56B9A1E6E1}"/>
                </a:ext>
              </a:extLst>
            </p:cNvPr>
            <p:cNvSpPr/>
            <p:nvPr/>
          </p:nvSpPr>
          <p:spPr>
            <a:xfrm>
              <a:off x="5757289" y="4162209"/>
              <a:ext cx="994743" cy="75070"/>
            </a:xfrm>
            <a:custGeom>
              <a:avLst/>
              <a:gdLst/>
              <a:ahLst/>
              <a:cxnLst/>
              <a:rect l="l" t="t" r="r" b="b"/>
              <a:pathLst>
                <a:path w="20804" h="1570" extrusionOk="0">
                  <a:moveTo>
                    <a:pt x="0" y="1"/>
                  </a:moveTo>
                  <a:lnTo>
                    <a:pt x="0" y="482"/>
                  </a:lnTo>
                  <a:cubicBezTo>
                    <a:pt x="0" y="1089"/>
                    <a:pt x="481" y="1570"/>
                    <a:pt x="1088" y="1570"/>
                  </a:cubicBezTo>
                  <a:lnTo>
                    <a:pt x="19715" y="1570"/>
                  </a:lnTo>
                  <a:cubicBezTo>
                    <a:pt x="20322" y="1570"/>
                    <a:pt x="20803" y="1089"/>
                    <a:pt x="20803" y="482"/>
                  </a:cubicBezTo>
                  <a:lnTo>
                    <a:pt x="2080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1146;p67">
              <a:extLst>
                <a:ext uri="{FF2B5EF4-FFF2-40B4-BE49-F238E27FC236}">
                  <a16:creationId xmlns:a16="http://schemas.microsoft.com/office/drawing/2014/main" id="{CE2A328A-7A1B-311D-E861-31455010F05D}"/>
                </a:ext>
              </a:extLst>
            </p:cNvPr>
            <p:cNvSpPr/>
            <p:nvPr/>
          </p:nvSpPr>
          <p:spPr>
            <a:xfrm>
              <a:off x="5965429" y="4070261"/>
              <a:ext cx="117434" cy="18218"/>
            </a:xfrm>
            <a:custGeom>
              <a:avLst/>
              <a:gdLst/>
              <a:ahLst/>
              <a:cxnLst/>
              <a:rect l="l" t="t" r="r" b="b"/>
              <a:pathLst>
                <a:path w="2456" h="381" extrusionOk="0">
                  <a:moveTo>
                    <a:pt x="177" y="0"/>
                  </a:moveTo>
                  <a:cubicBezTo>
                    <a:pt x="76" y="0"/>
                    <a:pt x="0" y="102"/>
                    <a:pt x="0" y="203"/>
                  </a:cubicBezTo>
                  <a:cubicBezTo>
                    <a:pt x="0" y="279"/>
                    <a:pt x="76" y="380"/>
                    <a:pt x="177" y="380"/>
                  </a:cubicBezTo>
                  <a:lnTo>
                    <a:pt x="2278" y="380"/>
                  </a:lnTo>
                  <a:cubicBezTo>
                    <a:pt x="2354" y="380"/>
                    <a:pt x="2455" y="279"/>
                    <a:pt x="2455" y="203"/>
                  </a:cubicBezTo>
                  <a:cubicBezTo>
                    <a:pt x="2455" y="102"/>
                    <a:pt x="2354" y="0"/>
                    <a:pt x="22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1147;p67">
              <a:extLst>
                <a:ext uri="{FF2B5EF4-FFF2-40B4-BE49-F238E27FC236}">
                  <a16:creationId xmlns:a16="http://schemas.microsoft.com/office/drawing/2014/main" id="{CCC019F5-3056-AD75-9780-488DAD2FD5AC}"/>
                </a:ext>
              </a:extLst>
            </p:cNvPr>
            <p:cNvSpPr/>
            <p:nvPr/>
          </p:nvSpPr>
          <p:spPr>
            <a:xfrm>
              <a:off x="6441000" y="4070261"/>
              <a:ext cx="118629" cy="18218"/>
            </a:xfrm>
            <a:custGeom>
              <a:avLst/>
              <a:gdLst/>
              <a:ahLst/>
              <a:cxnLst/>
              <a:rect l="l" t="t" r="r" b="b"/>
              <a:pathLst>
                <a:path w="2481" h="381" extrusionOk="0">
                  <a:moveTo>
                    <a:pt x="203" y="0"/>
                  </a:moveTo>
                  <a:cubicBezTo>
                    <a:pt x="101" y="0"/>
                    <a:pt x="0" y="102"/>
                    <a:pt x="0" y="203"/>
                  </a:cubicBezTo>
                  <a:cubicBezTo>
                    <a:pt x="0" y="279"/>
                    <a:pt x="101" y="380"/>
                    <a:pt x="203" y="380"/>
                  </a:cubicBezTo>
                  <a:lnTo>
                    <a:pt x="2278" y="380"/>
                  </a:lnTo>
                  <a:cubicBezTo>
                    <a:pt x="2379" y="380"/>
                    <a:pt x="2480" y="279"/>
                    <a:pt x="2480" y="203"/>
                  </a:cubicBezTo>
                  <a:cubicBezTo>
                    <a:pt x="2480" y="102"/>
                    <a:pt x="2379" y="0"/>
                    <a:pt x="22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1148;p67">
              <a:extLst>
                <a:ext uri="{FF2B5EF4-FFF2-40B4-BE49-F238E27FC236}">
                  <a16:creationId xmlns:a16="http://schemas.microsoft.com/office/drawing/2014/main" id="{DE6453D9-8F87-E724-6160-7F0A58E16275}"/>
                </a:ext>
              </a:extLst>
            </p:cNvPr>
            <p:cNvSpPr/>
            <p:nvPr/>
          </p:nvSpPr>
          <p:spPr>
            <a:xfrm>
              <a:off x="6138473" y="4118650"/>
              <a:ext cx="233576" cy="30315"/>
            </a:xfrm>
            <a:custGeom>
              <a:avLst/>
              <a:gdLst/>
              <a:ahLst/>
              <a:cxnLst/>
              <a:rect l="l" t="t" r="r" b="b"/>
              <a:pathLst>
                <a:path w="4885" h="634" extrusionOk="0">
                  <a:moveTo>
                    <a:pt x="709" y="1"/>
                  </a:moveTo>
                  <a:lnTo>
                    <a:pt x="0" y="633"/>
                  </a:lnTo>
                  <a:lnTo>
                    <a:pt x="4885" y="633"/>
                  </a:lnTo>
                  <a:lnTo>
                    <a:pt x="427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1149;p67">
              <a:extLst>
                <a:ext uri="{FF2B5EF4-FFF2-40B4-BE49-F238E27FC236}">
                  <a16:creationId xmlns:a16="http://schemas.microsoft.com/office/drawing/2014/main" id="{CDEADCDF-4E0E-816E-7868-FC6081A90C81}"/>
                </a:ext>
              </a:extLst>
            </p:cNvPr>
            <p:cNvSpPr/>
            <p:nvPr/>
          </p:nvSpPr>
          <p:spPr>
            <a:xfrm>
              <a:off x="6229226" y="4098090"/>
              <a:ext cx="56900" cy="6120"/>
            </a:xfrm>
            <a:custGeom>
              <a:avLst/>
              <a:gdLst/>
              <a:ahLst/>
              <a:cxnLst/>
              <a:rect l="l" t="t" r="r" b="b"/>
              <a:pathLst>
                <a:path w="1190" h="128" extrusionOk="0">
                  <a:moveTo>
                    <a:pt x="0" y="1"/>
                  </a:moveTo>
                  <a:lnTo>
                    <a:pt x="0" y="127"/>
                  </a:lnTo>
                  <a:lnTo>
                    <a:pt x="1190" y="127"/>
                  </a:lnTo>
                  <a:lnTo>
                    <a:pt x="119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1150;p67">
              <a:extLst>
                <a:ext uri="{FF2B5EF4-FFF2-40B4-BE49-F238E27FC236}">
                  <a16:creationId xmlns:a16="http://schemas.microsoft.com/office/drawing/2014/main" id="{9B91FC97-5619-3585-C2B7-3C5D5B91AFF0}"/>
                </a:ext>
              </a:extLst>
            </p:cNvPr>
            <p:cNvSpPr/>
            <p:nvPr/>
          </p:nvSpPr>
          <p:spPr>
            <a:xfrm>
              <a:off x="5823848" y="4138015"/>
              <a:ext cx="61729" cy="6120"/>
            </a:xfrm>
            <a:custGeom>
              <a:avLst/>
              <a:gdLst/>
              <a:ahLst/>
              <a:cxnLst/>
              <a:rect l="l" t="t" r="r" b="b"/>
              <a:pathLst>
                <a:path w="1291" h="128" extrusionOk="0">
                  <a:moveTo>
                    <a:pt x="0" y="1"/>
                  </a:moveTo>
                  <a:lnTo>
                    <a:pt x="0" y="127"/>
                  </a:lnTo>
                  <a:lnTo>
                    <a:pt x="1291" y="127"/>
                  </a:lnTo>
                  <a:lnTo>
                    <a:pt x="12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1151;p67">
              <a:extLst>
                <a:ext uri="{FF2B5EF4-FFF2-40B4-BE49-F238E27FC236}">
                  <a16:creationId xmlns:a16="http://schemas.microsoft.com/office/drawing/2014/main" id="{D17748C2-A22F-626D-B0E9-3FBE31529C3F}"/>
                </a:ext>
              </a:extLst>
            </p:cNvPr>
            <p:cNvSpPr/>
            <p:nvPr/>
          </p:nvSpPr>
          <p:spPr>
            <a:xfrm>
              <a:off x="5877067" y="4098090"/>
              <a:ext cx="55704" cy="6120"/>
            </a:xfrm>
            <a:custGeom>
              <a:avLst/>
              <a:gdLst/>
              <a:ahLst/>
              <a:cxnLst/>
              <a:rect l="l" t="t" r="r" b="b"/>
              <a:pathLst>
                <a:path w="1165" h="128" extrusionOk="0">
                  <a:moveTo>
                    <a:pt x="1" y="1"/>
                  </a:moveTo>
                  <a:lnTo>
                    <a:pt x="1" y="127"/>
                  </a:lnTo>
                  <a:lnTo>
                    <a:pt x="1165" y="127"/>
                  </a:lnTo>
                  <a:lnTo>
                    <a:pt x="11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1152;p67">
              <a:extLst>
                <a:ext uri="{FF2B5EF4-FFF2-40B4-BE49-F238E27FC236}">
                  <a16:creationId xmlns:a16="http://schemas.microsoft.com/office/drawing/2014/main" id="{3F05C4F8-8559-31B1-3F4F-988CC99729A1}"/>
                </a:ext>
              </a:extLst>
            </p:cNvPr>
            <p:cNvSpPr/>
            <p:nvPr/>
          </p:nvSpPr>
          <p:spPr>
            <a:xfrm>
              <a:off x="5852872" y="4115016"/>
              <a:ext cx="55704" cy="6120"/>
            </a:xfrm>
            <a:custGeom>
              <a:avLst/>
              <a:gdLst/>
              <a:ahLst/>
              <a:cxnLst/>
              <a:rect l="l" t="t" r="r" b="b"/>
              <a:pathLst>
                <a:path w="1165" h="128" extrusionOk="0">
                  <a:moveTo>
                    <a:pt x="1" y="1"/>
                  </a:moveTo>
                  <a:lnTo>
                    <a:pt x="1" y="127"/>
                  </a:lnTo>
                  <a:lnTo>
                    <a:pt x="1165" y="127"/>
                  </a:lnTo>
                  <a:lnTo>
                    <a:pt x="11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1153;p67">
              <a:extLst>
                <a:ext uri="{FF2B5EF4-FFF2-40B4-BE49-F238E27FC236}">
                  <a16:creationId xmlns:a16="http://schemas.microsoft.com/office/drawing/2014/main" id="{86F67B1F-3980-C120-B018-60BF57F1B06C}"/>
                </a:ext>
              </a:extLst>
            </p:cNvPr>
            <p:cNvSpPr/>
            <p:nvPr/>
          </p:nvSpPr>
          <p:spPr>
            <a:xfrm>
              <a:off x="5984794" y="4098090"/>
              <a:ext cx="55704" cy="6120"/>
            </a:xfrm>
            <a:custGeom>
              <a:avLst/>
              <a:gdLst/>
              <a:ahLst/>
              <a:cxnLst/>
              <a:rect l="l" t="t" r="r" b="b"/>
              <a:pathLst>
                <a:path w="1165" h="128" extrusionOk="0">
                  <a:moveTo>
                    <a:pt x="0" y="1"/>
                  </a:moveTo>
                  <a:lnTo>
                    <a:pt x="0" y="127"/>
                  </a:lnTo>
                  <a:lnTo>
                    <a:pt x="1164" y="127"/>
                  </a:lnTo>
                  <a:lnTo>
                    <a:pt x="11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1154;p67">
              <a:extLst>
                <a:ext uri="{FF2B5EF4-FFF2-40B4-BE49-F238E27FC236}">
                  <a16:creationId xmlns:a16="http://schemas.microsoft.com/office/drawing/2014/main" id="{C78506BF-EDDA-E6E1-2AFD-2AA5FEDCEA4E}"/>
                </a:ext>
              </a:extLst>
            </p:cNvPr>
            <p:cNvSpPr/>
            <p:nvPr/>
          </p:nvSpPr>
          <p:spPr>
            <a:xfrm>
              <a:off x="5956966" y="4115016"/>
              <a:ext cx="56900" cy="6120"/>
            </a:xfrm>
            <a:custGeom>
              <a:avLst/>
              <a:gdLst/>
              <a:ahLst/>
              <a:cxnLst/>
              <a:rect l="l" t="t" r="r" b="b"/>
              <a:pathLst>
                <a:path w="1190" h="128" extrusionOk="0">
                  <a:moveTo>
                    <a:pt x="0" y="1"/>
                  </a:moveTo>
                  <a:lnTo>
                    <a:pt x="0" y="127"/>
                  </a:lnTo>
                  <a:lnTo>
                    <a:pt x="1190" y="127"/>
                  </a:lnTo>
                  <a:lnTo>
                    <a:pt x="119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1155;p67">
              <a:extLst>
                <a:ext uri="{FF2B5EF4-FFF2-40B4-BE49-F238E27FC236}">
                  <a16:creationId xmlns:a16="http://schemas.microsoft.com/office/drawing/2014/main" id="{8D17D515-8535-F137-0015-00D0228778FB}"/>
                </a:ext>
              </a:extLst>
            </p:cNvPr>
            <p:cNvSpPr/>
            <p:nvPr/>
          </p:nvSpPr>
          <p:spPr>
            <a:xfrm>
              <a:off x="6023477" y="4138015"/>
              <a:ext cx="61777" cy="6120"/>
            </a:xfrm>
            <a:custGeom>
              <a:avLst/>
              <a:gdLst/>
              <a:ahLst/>
              <a:cxnLst/>
              <a:rect l="l" t="t" r="r" b="b"/>
              <a:pathLst>
                <a:path w="1292" h="128" extrusionOk="0">
                  <a:moveTo>
                    <a:pt x="1" y="1"/>
                  </a:moveTo>
                  <a:lnTo>
                    <a:pt x="1" y="127"/>
                  </a:lnTo>
                  <a:lnTo>
                    <a:pt x="1292" y="127"/>
                  </a:lnTo>
                  <a:lnTo>
                    <a:pt x="129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1156;p67">
              <a:extLst>
                <a:ext uri="{FF2B5EF4-FFF2-40B4-BE49-F238E27FC236}">
                  <a16:creationId xmlns:a16="http://schemas.microsoft.com/office/drawing/2014/main" id="{FDBB634C-CAAE-1F88-BCA5-18FCEA1ED279}"/>
                </a:ext>
              </a:extLst>
            </p:cNvPr>
            <p:cNvSpPr/>
            <p:nvPr/>
          </p:nvSpPr>
          <p:spPr>
            <a:xfrm>
              <a:off x="6090036" y="4098090"/>
              <a:ext cx="56948" cy="6120"/>
            </a:xfrm>
            <a:custGeom>
              <a:avLst/>
              <a:gdLst/>
              <a:ahLst/>
              <a:cxnLst/>
              <a:rect l="l" t="t" r="r" b="b"/>
              <a:pathLst>
                <a:path w="1191" h="128" extrusionOk="0">
                  <a:moveTo>
                    <a:pt x="1" y="1"/>
                  </a:moveTo>
                  <a:lnTo>
                    <a:pt x="1" y="127"/>
                  </a:lnTo>
                  <a:lnTo>
                    <a:pt x="1190" y="127"/>
                  </a:lnTo>
                  <a:lnTo>
                    <a:pt x="11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1157;p67">
              <a:extLst>
                <a:ext uri="{FF2B5EF4-FFF2-40B4-BE49-F238E27FC236}">
                  <a16:creationId xmlns:a16="http://schemas.microsoft.com/office/drawing/2014/main" id="{E91E8FBC-A52D-C44B-FEAA-2C0D534B6DB1}"/>
                </a:ext>
              </a:extLst>
            </p:cNvPr>
            <p:cNvSpPr/>
            <p:nvPr/>
          </p:nvSpPr>
          <p:spPr>
            <a:xfrm>
              <a:off x="6061012" y="4115016"/>
              <a:ext cx="56900" cy="6120"/>
            </a:xfrm>
            <a:custGeom>
              <a:avLst/>
              <a:gdLst/>
              <a:ahLst/>
              <a:cxnLst/>
              <a:rect l="l" t="t" r="r" b="b"/>
              <a:pathLst>
                <a:path w="1190" h="128" extrusionOk="0">
                  <a:moveTo>
                    <a:pt x="1" y="1"/>
                  </a:moveTo>
                  <a:lnTo>
                    <a:pt x="1" y="127"/>
                  </a:lnTo>
                  <a:lnTo>
                    <a:pt x="1190" y="127"/>
                  </a:lnTo>
                  <a:lnTo>
                    <a:pt x="11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1158;p67">
              <a:extLst>
                <a:ext uri="{FF2B5EF4-FFF2-40B4-BE49-F238E27FC236}">
                  <a16:creationId xmlns:a16="http://schemas.microsoft.com/office/drawing/2014/main" id="{C79D3D5E-8701-7700-59F6-7ED2AA9DE5DF}"/>
                </a:ext>
              </a:extLst>
            </p:cNvPr>
            <p:cNvSpPr/>
            <p:nvPr/>
          </p:nvSpPr>
          <p:spPr>
            <a:xfrm>
              <a:off x="5925503" y="4142844"/>
              <a:ext cx="61729" cy="6120"/>
            </a:xfrm>
            <a:custGeom>
              <a:avLst/>
              <a:gdLst/>
              <a:ahLst/>
              <a:cxnLst/>
              <a:rect l="l" t="t" r="r" b="b"/>
              <a:pathLst>
                <a:path w="1291" h="128" extrusionOk="0">
                  <a:moveTo>
                    <a:pt x="0" y="1"/>
                  </a:moveTo>
                  <a:lnTo>
                    <a:pt x="0" y="127"/>
                  </a:lnTo>
                  <a:lnTo>
                    <a:pt x="1291" y="127"/>
                  </a:lnTo>
                  <a:lnTo>
                    <a:pt x="12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1159;p67">
              <a:extLst>
                <a:ext uri="{FF2B5EF4-FFF2-40B4-BE49-F238E27FC236}">
                  <a16:creationId xmlns:a16="http://schemas.microsoft.com/office/drawing/2014/main" id="{16583139-EC77-853A-0782-6AA5AD923EEA}"/>
                </a:ext>
              </a:extLst>
            </p:cNvPr>
            <p:cNvSpPr/>
            <p:nvPr/>
          </p:nvSpPr>
          <p:spPr>
            <a:xfrm>
              <a:off x="6633409" y="4138015"/>
              <a:ext cx="61729" cy="6120"/>
            </a:xfrm>
            <a:custGeom>
              <a:avLst/>
              <a:gdLst/>
              <a:ahLst/>
              <a:cxnLst/>
              <a:rect l="l" t="t" r="r" b="b"/>
              <a:pathLst>
                <a:path w="1291" h="128" extrusionOk="0">
                  <a:moveTo>
                    <a:pt x="0" y="1"/>
                  </a:moveTo>
                  <a:lnTo>
                    <a:pt x="0" y="127"/>
                  </a:lnTo>
                  <a:lnTo>
                    <a:pt x="1291" y="127"/>
                  </a:lnTo>
                  <a:lnTo>
                    <a:pt x="12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1160;p67">
              <a:extLst>
                <a:ext uri="{FF2B5EF4-FFF2-40B4-BE49-F238E27FC236}">
                  <a16:creationId xmlns:a16="http://schemas.microsoft.com/office/drawing/2014/main" id="{8D1707E9-985B-86C7-55C5-EA1750317114}"/>
                </a:ext>
              </a:extLst>
            </p:cNvPr>
            <p:cNvSpPr/>
            <p:nvPr/>
          </p:nvSpPr>
          <p:spPr>
            <a:xfrm>
              <a:off x="6588606" y="4098090"/>
              <a:ext cx="55704" cy="6120"/>
            </a:xfrm>
            <a:custGeom>
              <a:avLst/>
              <a:gdLst/>
              <a:ahLst/>
              <a:cxnLst/>
              <a:rect l="l" t="t" r="r" b="b"/>
              <a:pathLst>
                <a:path w="1165" h="128" extrusionOk="0">
                  <a:moveTo>
                    <a:pt x="1" y="1"/>
                  </a:moveTo>
                  <a:lnTo>
                    <a:pt x="1" y="127"/>
                  </a:lnTo>
                  <a:lnTo>
                    <a:pt x="1165" y="127"/>
                  </a:lnTo>
                  <a:lnTo>
                    <a:pt x="11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1161;p67">
              <a:extLst>
                <a:ext uri="{FF2B5EF4-FFF2-40B4-BE49-F238E27FC236}">
                  <a16:creationId xmlns:a16="http://schemas.microsoft.com/office/drawing/2014/main" id="{F1E161A2-8C9A-3F76-7EF8-A436EC155C98}"/>
                </a:ext>
              </a:extLst>
            </p:cNvPr>
            <p:cNvSpPr/>
            <p:nvPr/>
          </p:nvSpPr>
          <p:spPr>
            <a:xfrm>
              <a:off x="6612801" y="4115016"/>
              <a:ext cx="55704" cy="6120"/>
            </a:xfrm>
            <a:custGeom>
              <a:avLst/>
              <a:gdLst/>
              <a:ahLst/>
              <a:cxnLst/>
              <a:rect l="l" t="t" r="r" b="b"/>
              <a:pathLst>
                <a:path w="1165" h="128" extrusionOk="0">
                  <a:moveTo>
                    <a:pt x="1" y="1"/>
                  </a:moveTo>
                  <a:lnTo>
                    <a:pt x="1" y="127"/>
                  </a:lnTo>
                  <a:lnTo>
                    <a:pt x="1165" y="127"/>
                  </a:lnTo>
                  <a:lnTo>
                    <a:pt x="11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1162;p67">
              <a:extLst>
                <a:ext uri="{FF2B5EF4-FFF2-40B4-BE49-F238E27FC236}">
                  <a16:creationId xmlns:a16="http://schemas.microsoft.com/office/drawing/2014/main" id="{C6470275-4230-714F-E956-5D586B65A9C4}"/>
                </a:ext>
              </a:extLst>
            </p:cNvPr>
            <p:cNvSpPr/>
            <p:nvPr/>
          </p:nvSpPr>
          <p:spPr>
            <a:xfrm>
              <a:off x="6480926" y="4098090"/>
              <a:ext cx="55704" cy="6120"/>
            </a:xfrm>
            <a:custGeom>
              <a:avLst/>
              <a:gdLst/>
              <a:ahLst/>
              <a:cxnLst/>
              <a:rect l="l" t="t" r="r" b="b"/>
              <a:pathLst>
                <a:path w="1165" h="128" extrusionOk="0">
                  <a:moveTo>
                    <a:pt x="0" y="1"/>
                  </a:moveTo>
                  <a:lnTo>
                    <a:pt x="0" y="127"/>
                  </a:lnTo>
                  <a:lnTo>
                    <a:pt x="1164" y="127"/>
                  </a:lnTo>
                  <a:lnTo>
                    <a:pt x="11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1163;p67">
              <a:extLst>
                <a:ext uri="{FF2B5EF4-FFF2-40B4-BE49-F238E27FC236}">
                  <a16:creationId xmlns:a16="http://schemas.microsoft.com/office/drawing/2014/main" id="{17488E6C-FA35-0920-0A62-F0B63334C0C2}"/>
                </a:ext>
              </a:extLst>
            </p:cNvPr>
            <p:cNvSpPr/>
            <p:nvPr/>
          </p:nvSpPr>
          <p:spPr>
            <a:xfrm>
              <a:off x="6507559" y="4115016"/>
              <a:ext cx="55704" cy="6120"/>
            </a:xfrm>
            <a:custGeom>
              <a:avLst/>
              <a:gdLst/>
              <a:ahLst/>
              <a:cxnLst/>
              <a:rect l="l" t="t" r="r" b="b"/>
              <a:pathLst>
                <a:path w="1165" h="128" extrusionOk="0">
                  <a:moveTo>
                    <a:pt x="0" y="1"/>
                  </a:moveTo>
                  <a:lnTo>
                    <a:pt x="0" y="127"/>
                  </a:lnTo>
                  <a:lnTo>
                    <a:pt x="1164" y="127"/>
                  </a:lnTo>
                  <a:lnTo>
                    <a:pt x="11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1164;p67">
              <a:extLst>
                <a:ext uri="{FF2B5EF4-FFF2-40B4-BE49-F238E27FC236}">
                  <a16:creationId xmlns:a16="http://schemas.microsoft.com/office/drawing/2014/main" id="{A18D5567-E098-49A2-DCAB-A3723A6D0561}"/>
                </a:ext>
              </a:extLst>
            </p:cNvPr>
            <p:cNvSpPr/>
            <p:nvPr/>
          </p:nvSpPr>
          <p:spPr>
            <a:xfrm>
              <a:off x="6433732" y="4138015"/>
              <a:ext cx="61729" cy="6120"/>
            </a:xfrm>
            <a:custGeom>
              <a:avLst/>
              <a:gdLst/>
              <a:ahLst/>
              <a:cxnLst/>
              <a:rect l="l" t="t" r="r" b="b"/>
              <a:pathLst>
                <a:path w="1291" h="128" extrusionOk="0">
                  <a:moveTo>
                    <a:pt x="0" y="1"/>
                  </a:moveTo>
                  <a:lnTo>
                    <a:pt x="0" y="127"/>
                  </a:lnTo>
                  <a:lnTo>
                    <a:pt x="1291" y="127"/>
                  </a:lnTo>
                  <a:lnTo>
                    <a:pt x="12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1165;p67">
              <a:extLst>
                <a:ext uri="{FF2B5EF4-FFF2-40B4-BE49-F238E27FC236}">
                  <a16:creationId xmlns:a16="http://schemas.microsoft.com/office/drawing/2014/main" id="{5AC22762-2D86-5E68-CD2B-01AE4779A75B}"/>
                </a:ext>
              </a:extLst>
            </p:cNvPr>
            <p:cNvSpPr/>
            <p:nvPr/>
          </p:nvSpPr>
          <p:spPr>
            <a:xfrm>
              <a:off x="6374441" y="4098090"/>
              <a:ext cx="55704" cy="6120"/>
            </a:xfrm>
            <a:custGeom>
              <a:avLst/>
              <a:gdLst/>
              <a:ahLst/>
              <a:cxnLst/>
              <a:rect l="l" t="t" r="r" b="b"/>
              <a:pathLst>
                <a:path w="1165" h="128" extrusionOk="0">
                  <a:moveTo>
                    <a:pt x="0" y="1"/>
                  </a:moveTo>
                  <a:lnTo>
                    <a:pt x="0" y="127"/>
                  </a:lnTo>
                  <a:lnTo>
                    <a:pt x="1164" y="127"/>
                  </a:lnTo>
                  <a:lnTo>
                    <a:pt x="116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1166;p67">
              <a:extLst>
                <a:ext uri="{FF2B5EF4-FFF2-40B4-BE49-F238E27FC236}">
                  <a16:creationId xmlns:a16="http://schemas.microsoft.com/office/drawing/2014/main" id="{FCDC85EE-36DA-3E59-FDD8-87B29C158542}"/>
                </a:ext>
              </a:extLst>
            </p:cNvPr>
            <p:cNvSpPr/>
            <p:nvPr/>
          </p:nvSpPr>
          <p:spPr>
            <a:xfrm>
              <a:off x="6403465" y="4115016"/>
              <a:ext cx="55704" cy="6120"/>
            </a:xfrm>
            <a:custGeom>
              <a:avLst/>
              <a:gdLst/>
              <a:ahLst/>
              <a:cxnLst/>
              <a:rect l="l" t="t" r="r" b="b"/>
              <a:pathLst>
                <a:path w="1165" h="128" extrusionOk="0">
                  <a:moveTo>
                    <a:pt x="1" y="1"/>
                  </a:moveTo>
                  <a:lnTo>
                    <a:pt x="1" y="127"/>
                  </a:lnTo>
                  <a:lnTo>
                    <a:pt x="1165" y="127"/>
                  </a:lnTo>
                  <a:lnTo>
                    <a:pt x="11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1167;p67">
              <a:extLst>
                <a:ext uri="{FF2B5EF4-FFF2-40B4-BE49-F238E27FC236}">
                  <a16:creationId xmlns:a16="http://schemas.microsoft.com/office/drawing/2014/main" id="{F33C7210-B239-038F-2151-9330F9589155}"/>
                </a:ext>
              </a:extLst>
            </p:cNvPr>
            <p:cNvSpPr/>
            <p:nvPr/>
          </p:nvSpPr>
          <p:spPr>
            <a:xfrm>
              <a:off x="6532949" y="4142844"/>
              <a:ext cx="62972" cy="6120"/>
            </a:xfrm>
            <a:custGeom>
              <a:avLst/>
              <a:gdLst/>
              <a:ahLst/>
              <a:cxnLst/>
              <a:rect l="l" t="t" r="r" b="b"/>
              <a:pathLst>
                <a:path w="1317" h="128" extrusionOk="0">
                  <a:moveTo>
                    <a:pt x="1" y="1"/>
                  </a:moveTo>
                  <a:lnTo>
                    <a:pt x="1" y="127"/>
                  </a:lnTo>
                  <a:lnTo>
                    <a:pt x="1317" y="127"/>
                  </a:lnTo>
                  <a:lnTo>
                    <a:pt x="131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1168;p67">
              <a:extLst>
                <a:ext uri="{FF2B5EF4-FFF2-40B4-BE49-F238E27FC236}">
                  <a16:creationId xmlns:a16="http://schemas.microsoft.com/office/drawing/2014/main" id="{76D61517-0528-0460-8A9F-4D178EB77064}"/>
                </a:ext>
              </a:extLst>
            </p:cNvPr>
            <p:cNvSpPr/>
            <p:nvPr/>
          </p:nvSpPr>
          <p:spPr>
            <a:xfrm>
              <a:off x="5397954" y="3187470"/>
              <a:ext cx="2172188" cy="737020"/>
            </a:xfrm>
            <a:custGeom>
              <a:avLst/>
              <a:gdLst/>
              <a:ahLst/>
              <a:cxnLst/>
              <a:rect l="l" t="t" r="r" b="b"/>
              <a:pathLst>
                <a:path w="45429" h="15414" extrusionOk="0">
                  <a:moveTo>
                    <a:pt x="10706" y="1"/>
                  </a:moveTo>
                  <a:lnTo>
                    <a:pt x="1" y="9770"/>
                  </a:lnTo>
                  <a:lnTo>
                    <a:pt x="456" y="10276"/>
                  </a:lnTo>
                  <a:lnTo>
                    <a:pt x="10427" y="1216"/>
                  </a:lnTo>
                  <a:lnTo>
                    <a:pt x="16577" y="15413"/>
                  </a:lnTo>
                  <a:lnTo>
                    <a:pt x="28219" y="5037"/>
                  </a:lnTo>
                  <a:lnTo>
                    <a:pt x="34546" y="9339"/>
                  </a:lnTo>
                  <a:lnTo>
                    <a:pt x="45428" y="2734"/>
                  </a:lnTo>
                  <a:lnTo>
                    <a:pt x="45074" y="2127"/>
                  </a:lnTo>
                  <a:lnTo>
                    <a:pt x="34571" y="8479"/>
                  </a:lnTo>
                  <a:lnTo>
                    <a:pt x="28168" y="4126"/>
                  </a:lnTo>
                  <a:lnTo>
                    <a:pt x="16856" y="14198"/>
                  </a:lnTo>
                  <a:lnTo>
                    <a:pt x="107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1169;p67">
              <a:extLst>
                <a:ext uri="{FF2B5EF4-FFF2-40B4-BE49-F238E27FC236}">
                  <a16:creationId xmlns:a16="http://schemas.microsoft.com/office/drawing/2014/main" id="{B7DCD4A6-8421-22CA-179E-D6FCCEBC76FD}"/>
                </a:ext>
              </a:extLst>
            </p:cNvPr>
            <p:cNvSpPr/>
            <p:nvPr/>
          </p:nvSpPr>
          <p:spPr>
            <a:xfrm>
              <a:off x="7393512" y="3269957"/>
              <a:ext cx="199675" cy="192455"/>
            </a:xfrm>
            <a:custGeom>
              <a:avLst/>
              <a:gdLst/>
              <a:ahLst/>
              <a:cxnLst/>
              <a:rect l="l" t="t" r="r" b="b"/>
              <a:pathLst>
                <a:path w="4176" h="4025" extrusionOk="0">
                  <a:moveTo>
                    <a:pt x="76" y="0"/>
                  </a:moveTo>
                  <a:lnTo>
                    <a:pt x="0" y="734"/>
                  </a:lnTo>
                  <a:lnTo>
                    <a:pt x="3164" y="987"/>
                  </a:lnTo>
                  <a:lnTo>
                    <a:pt x="2126" y="3771"/>
                  </a:lnTo>
                  <a:lnTo>
                    <a:pt x="2809" y="4024"/>
                  </a:lnTo>
                  <a:lnTo>
                    <a:pt x="4176" y="355"/>
                  </a:lnTo>
                  <a:lnTo>
                    <a:pt x="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1170;p67">
              <a:extLst>
                <a:ext uri="{FF2B5EF4-FFF2-40B4-BE49-F238E27FC236}">
                  <a16:creationId xmlns:a16="http://schemas.microsoft.com/office/drawing/2014/main" id="{332E08D6-8106-203B-60CB-734C4D39599E}"/>
                </a:ext>
              </a:extLst>
            </p:cNvPr>
            <p:cNvSpPr/>
            <p:nvPr/>
          </p:nvSpPr>
          <p:spPr>
            <a:xfrm>
              <a:off x="6025916" y="4007337"/>
              <a:ext cx="159798" cy="337670"/>
            </a:xfrm>
            <a:custGeom>
              <a:avLst/>
              <a:gdLst/>
              <a:ahLst/>
              <a:cxnLst/>
              <a:rect l="l" t="t" r="r" b="b"/>
              <a:pathLst>
                <a:path w="3342" h="7062" extrusionOk="0">
                  <a:moveTo>
                    <a:pt x="26" y="0"/>
                  </a:moveTo>
                  <a:lnTo>
                    <a:pt x="26" y="431"/>
                  </a:lnTo>
                  <a:cubicBezTo>
                    <a:pt x="1" y="1519"/>
                    <a:pt x="760" y="7061"/>
                    <a:pt x="760" y="7061"/>
                  </a:cubicBezTo>
                  <a:lnTo>
                    <a:pt x="1393" y="7061"/>
                  </a:lnTo>
                  <a:lnTo>
                    <a:pt x="1519" y="1544"/>
                  </a:lnTo>
                  <a:lnTo>
                    <a:pt x="1949" y="1544"/>
                  </a:lnTo>
                  <a:cubicBezTo>
                    <a:pt x="2152" y="3493"/>
                    <a:pt x="2607" y="7061"/>
                    <a:pt x="2607" y="7061"/>
                  </a:cubicBezTo>
                  <a:lnTo>
                    <a:pt x="3240" y="7061"/>
                  </a:lnTo>
                  <a:lnTo>
                    <a:pt x="3341" y="0"/>
                  </a:ln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1171;p67">
              <a:extLst>
                <a:ext uri="{FF2B5EF4-FFF2-40B4-BE49-F238E27FC236}">
                  <a16:creationId xmlns:a16="http://schemas.microsoft.com/office/drawing/2014/main" id="{DF5FBDDD-8725-0B77-8B6B-8BEBFD2F5A79}"/>
                </a:ext>
              </a:extLst>
            </p:cNvPr>
            <p:cNvSpPr/>
            <p:nvPr/>
          </p:nvSpPr>
          <p:spPr>
            <a:xfrm>
              <a:off x="6011380" y="3689082"/>
              <a:ext cx="180358" cy="209382"/>
            </a:xfrm>
            <a:custGeom>
              <a:avLst/>
              <a:gdLst/>
              <a:ahLst/>
              <a:cxnLst/>
              <a:rect l="l" t="t" r="r" b="b"/>
              <a:pathLst>
                <a:path w="3772" h="4379" extrusionOk="0">
                  <a:moveTo>
                    <a:pt x="684" y="1"/>
                  </a:moveTo>
                  <a:cubicBezTo>
                    <a:pt x="305" y="1"/>
                    <a:pt x="1" y="254"/>
                    <a:pt x="52" y="583"/>
                  </a:cubicBezTo>
                  <a:lnTo>
                    <a:pt x="456" y="4379"/>
                  </a:lnTo>
                  <a:lnTo>
                    <a:pt x="3519" y="4379"/>
                  </a:lnTo>
                  <a:lnTo>
                    <a:pt x="3746" y="583"/>
                  </a:lnTo>
                  <a:cubicBezTo>
                    <a:pt x="3772" y="254"/>
                    <a:pt x="3493" y="1"/>
                    <a:pt x="311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1172;p67">
              <a:extLst>
                <a:ext uri="{FF2B5EF4-FFF2-40B4-BE49-F238E27FC236}">
                  <a16:creationId xmlns:a16="http://schemas.microsoft.com/office/drawing/2014/main" id="{47C66778-ADC2-5CC3-111D-2EECC128CD56}"/>
                </a:ext>
              </a:extLst>
            </p:cNvPr>
            <p:cNvSpPr/>
            <p:nvPr/>
          </p:nvSpPr>
          <p:spPr>
            <a:xfrm>
              <a:off x="6081573" y="3647961"/>
              <a:ext cx="44850" cy="53266"/>
            </a:xfrm>
            <a:custGeom>
              <a:avLst/>
              <a:gdLst/>
              <a:ahLst/>
              <a:cxnLst/>
              <a:rect l="l" t="t" r="r" b="b"/>
              <a:pathLst>
                <a:path w="938" h="1114" extrusionOk="0">
                  <a:moveTo>
                    <a:pt x="254" y="0"/>
                  </a:moveTo>
                  <a:cubicBezTo>
                    <a:pt x="102" y="0"/>
                    <a:pt x="1" y="127"/>
                    <a:pt x="1" y="304"/>
                  </a:cubicBezTo>
                  <a:lnTo>
                    <a:pt x="1" y="835"/>
                  </a:lnTo>
                  <a:cubicBezTo>
                    <a:pt x="1" y="987"/>
                    <a:pt x="127" y="1114"/>
                    <a:pt x="254" y="1114"/>
                  </a:cubicBezTo>
                  <a:lnTo>
                    <a:pt x="684" y="1114"/>
                  </a:lnTo>
                  <a:cubicBezTo>
                    <a:pt x="861" y="1114"/>
                    <a:pt x="937" y="987"/>
                    <a:pt x="937" y="835"/>
                  </a:cubicBezTo>
                  <a:lnTo>
                    <a:pt x="937" y="304"/>
                  </a:lnTo>
                  <a:cubicBezTo>
                    <a:pt x="937" y="127"/>
                    <a:pt x="811" y="0"/>
                    <a:pt x="684" y="0"/>
                  </a:cubicBez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1173;p67">
              <a:extLst>
                <a:ext uri="{FF2B5EF4-FFF2-40B4-BE49-F238E27FC236}">
                  <a16:creationId xmlns:a16="http://schemas.microsoft.com/office/drawing/2014/main" id="{D7727BA4-5037-CE78-2471-0124AD9AB25C}"/>
                </a:ext>
              </a:extLst>
            </p:cNvPr>
            <p:cNvSpPr/>
            <p:nvPr/>
          </p:nvSpPr>
          <p:spPr>
            <a:xfrm>
              <a:off x="6046476" y="3564142"/>
              <a:ext cx="112604" cy="108731"/>
            </a:xfrm>
            <a:custGeom>
              <a:avLst/>
              <a:gdLst/>
              <a:ahLst/>
              <a:cxnLst/>
              <a:rect l="l" t="t" r="r" b="b"/>
              <a:pathLst>
                <a:path w="2355" h="2274" extrusionOk="0">
                  <a:moveTo>
                    <a:pt x="1218" y="0"/>
                  </a:moveTo>
                  <a:cubicBezTo>
                    <a:pt x="762" y="0"/>
                    <a:pt x="326" y="322"/>
                    <a:pt x="203" y="791"/>
                  </a:cubicBezTo>
                  <a:cubicBezTo>
                    <a:pt x="1" y="1348"/>
                    <a:pt x="355" y="1981"/>
                    <a:pt x="912" y="2133"/>
                  </a:cubicBezTo>
                  <a:cubicBezTo>
                    <a:pt x="1152" y="2216"/>
                    <a:pt x="1379" y="2274"/>
                    <a:pt x="1573" y="2274"/>
                  </a:cubicBezTo>
                  <a:cubicBezTo>
                    <a:pt x="1851" y="2274"/>
                    <a:pt x="2063" y="2156"/>
                    <a:pt x="2152" y="1829"/>
                  </a:cubicBezTo>
                  <a:lnTo>
                    <a:pt x="2177" y="1829"/>
                  </a:lnTo>
                  <a:cubicBezTo>
                    <a:pt x="2354" y="1247"/>
                    <a:pt x="2127" y="209"/>
                    <a:pt x="1545" y="57"/>
                  </a:cubicBezTo>
                  <a:cubicBezTo>
                    <a:pt x="1437" y="18"/>
                    <a:pt x="1327" y="0"/>
                    <a:pt x="1218" y="0"/>
                  </a:cubicBezTo>
                  <a:close/>
                </a:path>
              </a:pathLst>
            </a:custGeom>
            <a:solidFill>
              <a:srgbClr val="FF88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1174;p67">
              <a:extLst>
                <a:ext uri="{FF2B5EF4-FFF2-40B4-BE49-F238E27FC236}">
                  <a16:creationId xmlns:a16="http://schemas.microsoft.com/office/drawing/2014/main" id="{1912F2F2-D520-AB44-0D3E-CEFF0D742EDB}"/>
                </a:ext>
              </a:extLst>
            </p:cNvPr>
            <p:cNvSpPr/>
            <p:nvPr/>
          </p:nvSpPr>
          <p:spPr>
            <a:xfrm>
              <a:off x="6152961" y="4344957"/>
              <a:ext cx="75070" cy="26681"/>
            </a:xfrm>
            <a:custGeom>
              <a:avLst/>
              <a:gdLst/>
              <a:ahLst/>
              <a:cxnLst/>
              <a:rect l="l" t="t" r="r" b="b"/>
              <a:pathLst>
                <a:path w="1570" h="558" extrusionOk="0">
                  <a:moveTo>
                    <a:pt x="1" y="0"/>
                  </a:moveTo>
                  <a:lnTo>
                    <a:pt x="1" y="557"/>
                  </a:lnTo>
                  <a:lnTo>
                    <a:pt x="1443" y="557"/>
                  </a:lnTo>
                  <a:cubicBezTo>
                    <a:pt x="1545" y="557"/>
                    <a:pt x="1570" y="329"/>
                    <a:pt x="1469" y="304"/>
                  </a:cubicBezTo>
                  <a:lnTo>
                    <a:pt x="6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1175;p67">
              <a:extLst>
                <a:ext uri="{FF2B5EF4-FFF2-40B4-BE49-F238E27FC236}">
                  <a16:creationId xmlns:a16="http://schemas.microsoft.com/office/drawing/2014/main" id="{6EDC2948-E0B7-FFFF-D0E7-3FFBB271E3AB}"/>
                </a:ext>
              </a:extLst>
            </p:cNvPr>
            <p:cNvSpPr/>
            <p:nvPr/>
          </p:nvSpPr>
          <p:spPr>
            <a:xfrm>
              <a:off x="6062207" y="4344957"/>
              <a:ext cx="75070" cy="26681"/>
            </a:xfrm>
            <a:custGeom>
              <a:avLst/>
              <a:gdLst/>
              <a:ahLst/>
              <a:cxnLst/>
              <a:rect l="l" t="t" r="r" b="b"/>
              <a:pathLst>
                <a:path w="1570" h="558" extrusionOk="0">
                  <a:moveTo>
                    <a:pt x="1" y="0"/>
                  </a:moveTo>
                  <a:lnTo>
                    <a:pt x="1" y="557"/>
                  </a:lnTo>
                  <a:lnTo>
                    <a:pt x="1443" y="557"/>
                  </a:lnTo>
                  <a:cubicBezTo>
                    <a:pt x="1545" y="557"/>
                    <a:pt x="1570" y="329"/>
                    <a:pt x="1469" y="304"/>
                  </a:cubicBezTo>
                  <a:lnTo>
                    <a:pt x="6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1176;p67">
              <a:extLst>
                <a:ext uri="{FF2B5EF4-FFF2-40B4-BE49-F238E27FC236}">
                  <a16:creationId xmlns:a16="http://schemas.microsoft.com/office/drawing/2014/main" id="{EE8DF612-536A-BDAE-BFBA-6CDC446DA645}"/>
                </a:ext>
              </a:extLst>
            </p:cNvPr>
            <p:cNvSpPr/>
            <p:nvPr/>
          </p:nvSpPr>
          <p:spPr>
            <a:xfrm>
              <a:off x="5988428" y="3896024"/>
              <a:ext cx="245673" cy="317061"/>
            </a:xfrm>
            <a:custGeom>
              <a:avLst/>
              <a:gdLst/>
              <a:ahLst/>
              <a:cxnLst/>
              <a:rect l="l" t="t" r="r" b="b"/>
              <a:pathLst>
                <a:path w="5138" h="6631" extrusionOk="0">
                  <a:moveTo>
                    <a:pt x="936" y="0"/>
                  </a:moveTo>
                  <a:cubicBezTo>
                    <a:pt x="936" y="0"/>
                    <a:pt x="228" y="329"/>
                    <a:pt x="177" y="1367"/>
                  </a:cubicBezTo>
                  <a:cubicBezTo>
                    <a:pt x="0" y="3265"/>
                    <a:pt x="1215" y="6631"/>
                    <a:pt x="1215" y="6631"/>
                  </a:cubicBezTo>
                  <a:lnTo>
                    <a:pt x="4151" y="6631"/>
                  </a:lnTo>
                  <a:cubicBezTo>
                    <a:pt x="4151" y="6631"/>
                    <a:pt x="5138" y="2632"/>
                    <a:pt x="4910" y="1367"/>
                  </a:cubicBezTo>
                  <a:cubicBezTo>
                    <a:pt x="4758" y="354"/>
                    <a:pt x="4075" y="0"/>
                    <a:pt x="40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1177;p67">
              <a:extLst>
                <a:ext uri="{FF2B5EF4-FFF2-40B4-BE49-F238E27FC236}">
                  <a16:creationId xmlns:a16="http://schemas.microsoft.com/office/drawing/2014/main" id="{86F34C80-557A-6D1A-CC57-C7156DB87820}"/>
                </a:ext>
              </a:extLst>
            </p:cNvPr>
            <p:cNvSpPr/>
            <p:nvPr/>
          </p:nvSpPr>
          <p:spPr>
            <a:xfrm>
              <a:off x="6046476" y="3564142"/>
              <a:ext cx="112604" cy="108731"/>
            </a:xfrm>
            <a:custGeom>
              <a:avLst/>
              <a:gdLst/>
              <a:ahLst/>
              <a:cxnLst/>
              <a:rect l="l" t="t" r="r" b="b"/>
              <a:pathLst>
                <a:path w="2355" h="2274" extrusionOk="0">
                  <a:moveTo>
                    <a:pt x="1218" y="0"/>
                  </a:moveTo>
                  <a:cubicBezTo>
                    <a:pt x="762" y="0"/>
                    <a:pt x="326" y="322"/>
                    <a:pt x="203" y="791"/>
                  </a:cubicBezTo>
                  <a:cubicBezTo>
                    <a:pt x="1" y="1348"/>
                    <a:pt x="355" y="1981"/>
                    <a:pt x="912" y="2133"/>
                  </a:cubicBezTo>
                  <a:cubicBezTo>
                    <a:pt x="1152" y="2216"/>
                    <a:pt x="1379" y="2274"/>
                    <a:pt x="1573" y="2274"/>
                  </a:cubicBezTo>
                  <a:cubicBezTo>
                    <a:pt x="1851" y="2274"/>
                    <a:pt x="2063" y="2156"/>
                    <a:pt x="2152" y="1829"/>
                  </a:cubicBezTo>
                  <a:lnTo>
                    <a:pt x="2177" y="1829"/>
                  </a:lnTo>
                  <a:cubicBezTo>
                    <a:pt x="2354" y="1247"/>
                    <a:pt x="2127" y="209"/>
                    <a:pt x="1545" y="57"/>
                  </a:cubicBezTo>
                  <a:cubicBezTo>
                    <a:pt x="1437" y="18"/>
                    <a:pt x="1327" y="0"/>
                    <a:pt x="1218" y="0"/>
                  </a:cubicBezTo>
                  <a:close/>
                </a:path>
              </a:pathLst>
            </a:custGeom>
            <a:solidFill>
              <a:srgbClr val="FFB6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1178;p67">
              <a:extLst>
                <a:ext uri="{FF2B5EF4-FFF2-40B4-BE49-F238E27FC236}">
                  <a16:creationId xmlns:a16="http://schemas.microsoft.com/office/drawing/2014/main" id="{F2957F09-0CA2-650D-1E95-D1EFDE3BC0FB}"/>
                </a:ext>
              </a:extLst>
            </p:cNvPr>
            <p:cNvSpPr/>
            <p:nvPr/>
          </p:nvSpPr>
          <p:spPr>
            <a:xfrm>
              <a:off x="6028354" y="3537844"/>
              <a:ext cx="134360" cy="125419"/>
            </a:xfrm>
            <a:custGeom>
              <a:avLst/>
              <a:gdLst/>
              <a:ahLst/>
              <a:cxnLst/>
              <a:rect l="l" t="t" r="r" b="b"/>
              <a:pathLst>
                <a:path w="2810" h="2623" extrusionOk="0">
                  <a:moveTo>
                    <a:pt x="2000" y="0"/>
                  </a:moveTo>
                  <a:cubicBezTo>
                    <a:pt x="1898" y="0"/>
                    <a:pt x="835" y="127"/>
                    <a:pt x="734" y="127"/>
                  </a:cubicBezTo>
                  <a:cubicBezTo>
                    <a:pt x="633" y="127"/>
                    <a:pt x="0" y="1215"/>
                    <a:pt x="0" y="2025"/>
                  </a:cubicBezTo>
                  <a:cubicBezTo>
                    <a:pt x="13" y="2444"/>
                    <a:pt x="169" y="2623"/>
                    <a:pt x="347" y="2623"/>
                  </a:cubicBezTo>
                  <a:cubicBezTo>
                    <a:pt x="534" y="2623"/>
                    <a:pt x="745" y="2425"/>
                    <a:pt x="835" y="2101"/>
                  </a:cubicBezTo>
                  <a:cubicBezTo>
                    <a:pt x="835" y="1999"/>
                    <a:pt x="506" y="1670"/>
                    <a:pt x="734" y="1493"/>
                  </a:cubicBezTo>
                  <a:cubicBezTo>
                    <a:pt x="782" y="1433"/>
                    <a:pt x="826" y="1410"/>
                    <a:pt x="865" y="1410"/>
                  </a:cubicBezTo>
                  <a:cubicBezTo>
                    <a:pt x="990" y="1410"/>
                    <a:pt x="1063" y="1645"/>
                    <a:pt x="1063" y="1645"/>
                  </a:cubicBezTo>
                  <a:lnTo>
                    <a:pt x="2759" y="1519"/>
                  </a:lnTo>
                  <a:lnTo>
                    <a:pt x="2759" y="1544"/>
                  </a:lnTo>
                  <a:cubicBezTo>
                    <a:pt x="2759" y="1544"/>
                    <a:pt x="2809" y="987"/>
                    <a:pt x="2733" y="987"/>
                  </a:cubicBezTo>
                  <a:cubicBezTo>
                    <a:pt x="2632" y="987"/>
                    <a:pt x="2101" y="0"/>
                    <a:pt x="20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1179;p67">
              <a:extLst>
                <a:ext uri="{FF2B5EF4-FFF2-40B4-BE49-F238E27FC236}">
                  <a16:creationId xmlns:a16="http://schemas.microsoft.com/office/drawing/2014/main" id="{A0D07662-A227-4F49-4D4E-C4DB459B7226}"/>
                </a:ext>
              </a:extLst>
            </p:cNvPr>
            <p:cNvSpPr/>
            <p:nvPr/>
          </p:nvSpPr>
          <p:spPr>
            <a:xfrm>
              <a:off x="6058573" y="3754445"/>
              <a:ext cx="101703" cy="164579"/>
            </a:xfrm>
            <a:custGeom>
              <a:avLst/>
              <a:gdLst/>
              <a:ahLst/>
              <a:cxnLst/>
              <a:rect l="l" t="t" r="r" b="b"/>
              <a:pathLst>
                <a:path w="2127" h="3442" extrusionOk="0">
                  <a:moveTo>
                    <a:pt x="1" y="0"/>
                  </a:moveTo>
                  <a:lnTo>
                    <a:pt x="1" y="3442"/>
                  </a:lnTo>
                  <a:lnTo>
                    <a:pt x="2127" y="3442"/>
                  </a:lnTo>
                  <a:lnTo>
                    <a:pt x="212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1180;p67">
              <a:extLst>
                <a:ext uri="{FF2B5EF4-FFF2-40B4-BE49-F238E27FC236}">
                  <a16:creationId xmlns:a16="http://schemas.microsoft.com/office/drawing/2014/main" id="{22B6990D-27BA-CD03-4343-D0F6922FB7B9}"/>
                </a:ext>
              </a:extLst>
            </p:cNvPr>
            <p:cNvSpPr/>
            <p:nvPr/>
          </p:nvSpPr>
          <p:spPr>
            <a:xfrm>
              <a:off x="6076743" y="3692716"/>
              <a:ext cx="193651" cy="179115"/>
            </a:xfrm>
            <a:custGeom>
              <a:avLst/>
              <a:gdLst/>
              <a:ahLst/>
              <a:cxnLst/>
              <a:rect l="l" t="t" r="r" b="b"/>
              <a:pathLst>
                <a:path w="4050" h="3746" extrusionOk="0">
                  <a:moveTo>
                    <a:pt x="1975" y="0"/>
                  </a:moveTo>
                  <a:lnTo>
                    <a:pt x="1899" y="962"/>
                  </a:lnTo>
                  <a:lnTo>
                    <a:pt x="2000" y="1823"/>
                  </a:lnTo>
                  <a:lnTo>
                    <a:pt x="2658" y="2708"/>
                  </a:lnTo>
                  <a:lnTo>
                    <a:pt x="1" y="3037"/>
                  </a:lnTo>
                  <a:lnTo>
                    <a:pt x="1" y="3746"/>
                  </a:lnTo>
                  <a:lnTo>
                    <a:pt x="3620" y="3746"/>
                  </a:lnTo>
                  <a:cubicBezTo>
                    <a:pt x="3822" y="3721"/>
                    <a:pt x="4050" y="3569"/>
                    <a:pt x="4050" y="3341"/>
                  </a:cubicBezTo>
                  <a:cubicBezTo>
                    <a:pt x="4050" y="3113"/>
                    <a:pt x="2987" y="0"/>
                    <a:pt x="19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1181;p67">
              <a:extLst>
                <a:ext uri="{FF2B5EF4-FFF2-40B4-BE49-F238E27FC236}">
                  <a16:creationId xmlns:a16="http://schemas.microsoft.com/office/drawing/2014/main" id="{D58217E8-B697-18BD-E4CB-43096026B092}"/>
                </a:ext>
              </a:extLst>
            </p:cNvPr>
            <p:cNvSpPr/>
            <p:nvPr/>
          </p:nvSpPr>
          <p:spPr>
            <a:xfrm>
              <a:off x="5931528" y="3692716"/>
              <a:ext cx="193651" cy="181554"/>
            </a:xfrm>
            <a:custGeom>
              <a:avLst/>
              <a:gdLst/>
              <a:ahLst/>
              <a:cxnLst/>
              <a:rect l="l" t="t" r="r" b="b"/>
              <a:pathLst>
                <a:path w="4050" h="3797" extrusionOk="0">
                  <a:moveTo>
                    <a:pt x="2025" y="0"/>
                  </a:moveTo>
                  <a:lnTo>
                    <a:pt x="2025" y="26"/>
                  </a:lnTo>
                  <a:cubicBezTo>
                    <a:pt x="1089" y="380"/>
                    <a:pt x="1" y="3164"/>
                    <a:pt x="1" y="3366"/>
                  </a:cubicBezTo>
                  <a:cubicBezTo>
                    <a:pt x="1" y="3594"/>
                    <a:pt x="228" y="3746"/>
                    <a:pt x="456" y="3797"/>
                  </a:cubicBezTo>
                  <a:lnTo>
                    <a:pt x="4050" y="3797"/>
                  </a:lnTo>
                  <a:lnTo>
                    <a:pt x="3923" y="3164"/>
                  </a:lnTo>
                  <a:lnTo>
                    <a:pt x="1519" y="2810"/>
                  </a:lnTo>
                  <a:lnTo>
                    <a:pt x="2683" y="962"/>
                  </a:lnTo>
                  <a:lnTo>
                    <a:pt x="202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1182;p67">
              <a:extLst>
                <a:ext uri="{FF2B5EF4-FFF2-40B4-BE49-F238E27FC236}">
                  <a16:creationId xmlns:a16="http://schemas.microsoft.com/office/drawing/2014/main" id="{C9CA5750-734E-57C5-4B92-85283CAE4A3A}"/>
                </a:ext>
              </a:extLst>
            </p:cNvPr>
            <p:cNvSpPr/>
            <p:nvPr/>
          </p:nvSpPr>
          <p:spPr>
            <a:xfrm>
              <a:off x="6031988" y="3833100"/>
              <a:ext cx="44803" cy="38730"/>
            </a:xfrm>
            <a:custGeom>
              <a:avLst/>
              <a:gdLst/>
              <a:ahLst/>
              <a:cxnLst/>
              <a:rect l="l" t="t" r="r" b="b"/>
              <a:pathLst>
                <a:path w="937" h="810" extrusionOk="0">
                  <a:moveTo>
                    <a:pt x="279" y="0"/>
                  </a:moveTo>
                  <a:cubicBezTo>
                    <a:pt x="127" y="0"/>
                    <a:pt x="0" y="127"/>
                    <a:pt x="0" y="279"/>
                  </a:cubicBezTo>
                  <a:lnTo>
                    <a:pt x="0" y="608"/>
                  </a:lnTo>
                  <a:cubicBezTo>
                    <a:pt x="0" y="734"/>
                    <a:pt x="76" y="810"/>
                    <a:pt x="203" y="810"/>
                  </a:cubicBezTo>
                  <a:lnTo>
                    <a:pt x="937" y="810"/>
                  </a:lnTo>
                  <a:lnTo>
                    <a:pt x="937" y="51"/>
                  </a:lnTo>
                  <a:lnTo>
                    <a:pt x="279" y="0"/>
                  </a:lnTo>
                  <a:close/>
                </a:path>
              </a:pathLst>
            </a:custGeom>
            <a:solidFill>
              <a:srgbClr val="F9A3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1183;p67">
              <a:extLst>
                <a:ext uri="{FF2B5EF4-FFF2-40B4-BE49-F238E27FC236}">
                  <a16:creationId xmlns:a16="http://schemas.microsoft.com/office/drawing/2014/main" id="{002A9057-7037-5222-D63C-BDB7BEE15633}"/>
                </a:ext>
              </a:extLst>
            </p:cNvPr>
            <p:cNvSpPr/>
            <p:nvPr/>
          </p:nvSpPr>
          <p:spPr>
            <a:xfrm>
              <a:off x="5862578" y="3551423"/>
              <a:ext cx="223870" cy="199436"/>
            </a:xfrm>
            <a:custGeom>
              <a:avLst/>
              <a:gdLst/>
              <a:ahLst/>
              <a:cxnLst/>
              <a:rect l="l" t="t" r="r" b="b"/>
              <a:pathLst>
                <a:path w="4682" h="4171" extrusionOk="0">
                  <a:moveTo>
                    <a:pt x="3046" y="0"/>
                  </a:moveTo>
                  <a:cubicBezTo>
                    <a:pt x="2609" y="0"/>
                    <a:pt x="2132" y="117"/>
                    <a:pt x="1670" y="425"/>
                  </a:cubicBezTo>
                  <a:cubicBezTo>
                    <a:pt x="0" y="1513"/>
                    <a:pt x="1670" y="4170"/>
                    <a:pt x="1670" y="4170"/>
                  </a:cubicBezTo>
                  <a:cubicBezTo>
                    <a:pt x="1670" y="4170"/>
                    <a:pt x="2480" y="3082"/>
                    <a:pt x="3088" y="1842"/>
                  </a:cubicBezTo>
                  <a:cubicBezTo>
                    <a:pt x="3600" y="797"/>
                    <a:pt x="4328" y="698"/>
                    <a:pt x="4586" y="698"/>
                  </a:cubicBezTo>
                  <a:cubicBezTo>
                    <a:pt x="4647" y="698"/>
                    <a:pt x="4682" y="703"/>
                    <a:pt x="4682" y="703"/>
                  </a:cubicBezTo>
                  <a:cubicBezTo>
                    <a:pt x="4487" y="378"/>
                    <a:pt x="3832" y="0"/>
                    <a:pt x="30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1184;p67">
              <a:extLst>
                <a:ext uri="{FF2B5EF4-FFF2-40B4-BE49-F238E27FC236}">
                  <a16:creationId xmlns:a16="http://schemas.microsoft.com/office/drawing/2014/main" id="{C1B1AF4E-D75D-B85B-E7B6-3E22F7A9D429}"/>
                </a:ext>
              </a:extLst>
            </p:cNvPr>
            <p:cNvSpPr/>
            <p:nvPr/>
          </p:nvSpPr>
          <p:spPr>
            <a:xfrm>
              <a:off x="6804014" y="2964401"/>
              <a:ext cx="476811" cy="419624"/>
            </a:xfrm>
            <a:custGeom>
              <a:avLst/>
              <a:gdLst/>
              <a:ahLst/>
              <a:cxnLst/>
              <a:rect l="l" t="t" r="r" b="b"/>
              <a:pathLst>
                <a:path w="9972" h="8776" extrusionOk="0">
                  <a:moveTo>
                    <a:pt x="5005" y="1"/>
                  </a:moveTo>
                  <a:cubicBezTo>
                    <a:pt x="4119" y="1"/>
                    <a:pt x="3226" y="272"/>
                    <a:pt x="2455" y="832"/>
                  </a:cubicBezTo>
                  <a:cubicBezTo>
                    <a:pt x="456" y="2250"/>
                    <a:pt x="0" y="4983"/>
                    <a:pt x="1443" y="6932"/>
                  </a:cubicBezTo>
                  <a:cubicBezTo>
                    <a:pt x="2300" y="8140"/>
                    <a:pt x="3629" y="8776"/>
                    <a:pt x="4982" y="8776"/>
                  </a:cubicBezTo>
                  <a:cubicBezTo>
                    <a:pt x="5867" y="8776"/>
                    <a:pt x="6762" y="8504"/>
                    <a:pt x="7542" y="7944"/>
                  </a:cubicBezTo>
                  <a:cubicBezTo>
                    <a:pt x="9542" y="6527"/>
                    <a:pt x="9972" y="3793"/>
                    <a:pt x="8555" y="1845"/>
                  </a:cubicBezTo>
                  <a:cubicBezTo>
                    <a:pt x="7698" y="636"/>
                    <a:pt x="6359" y="1"/>
                    <a:pt x="50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1185;p67">
              <a:extLst>
                <a:ext uri="{FF2B5EF4-FFF2-40B4-BE49-F238E27FC236}">
                  <a16:creationId xmlns:a16="http://schemas.microsoft.com/office/drawing/2014/main" id="{9BB79867-CCC9-24A2-9D8D-4317FA407B2F}"/>
                </a:ext>
              </a:extLst>
            </p:cNvPr>
            <p:cNvSpPr/>
            <p:nvPr/>
          </p:nvSpPr>
          <p:spPr>
            <a:xfrm>
              <a:off x="6880232" y="2973916"/>
              <a:ext cx="163432" cy="202162"/>
            </a:xfrm>
            <a:custGeom>
              <a:avLst/>
              <a:gdLst/>
              <a:ahLst/>
              <a:cxnLst/>
              <a:rect l="l" t="t" r="r" b="b"/>
              <a:pathLst>
                <a:path w="3418" h="4228" extrusionOk="0">
                  <a:moveTo>
                    <a:pt x="2203" y="1"/>
                  </a:moveTo>
                  <a:cubicBezTo>
                    <a:pt x="1747" y="127"/>
                    <a:pt x="1266" y="355"/>
                    <a:pt x="861" y="659"/>
                  </a:cubicBezTo>
                  <a:cubicBezTo>
                    <a:pt x="532" y="886"/>
                    <a:pt x="254" y="1165"/>
                    <a:pt x="1" y="1469"/>
                  </a:cubicBezTo>
                  <a:lnTo>
                    <a:pt x="3417" y="4227"/>
                  </a:lnTo>
                  <a:lnTo>
                    <a:pt x="3417" y="4227"/>
                  </a:lnTo>
                  <a:lnTo>
                    <a:pt x="2253" y="26"/>
                  </a:lnTo>
                  <a:lnTo>
                    <a:pt x="220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1186;p67">
              <a:extLst>
                <a:ext uri="{FF2B5EF4-FFF2-40B4-BE49-F238E27FC236}">
                  <a16:creationId xmlns:a16="http://schemas.microsoft.com/office/drawing/2014/main" id="{46819E49-3D2A-1FBA-F667-A6984B2FFF54}"/>
                </a:ext>
              </a:extLst>
            </p:cNvPr>
            <p:cNvSpPr/>
            <p:nvPr/>
          </p:nvSpPr>
          <p:spPr>
            <a:xfrm>
              <a:off x="6822232" y="3045304"/>
              <a:ext cx="220236" cy="191260"/>
            </a:xfrm>
            <a:custGeom>
              <a:avLst/>
              <a:gdLst/>
              <a:ahLst/>
              <a:cxnLst/>
              <a:rect l="l" t="t" r="r" b="b"/>
              <a:pathLst>
                <a:path w="4606" h="4000" extrusionOk="0">
                  <a:moveTo>
                    <a:pt x="1189" y="1"/>
                  </a:moveTo>
                  <a:lnTo>
                    <a:pt x="1204" y="13"/>
                  </a:lnTo>
                  <a:lnTo>
                    <a:pt x="1204" y="13"/>
                  </a:lnTo>
                  <a:cubicBezTo>
                    <a:pt x="1207" y="9"/>
                    <a:pt x="1211" y="5"/>
                    <a:pt x="1214" y="1"/>
                  </a:cubicBezTo>
                  <a:close/>
                  <a:moveTo>
                    <a:pt x="1204" y="13"/>
                  </a:moveTo>
                  <a:lnTo>
                    <a:pt x="1204" y="13"/>
                  </a:lnTo>
                  <a:cubicBezTo>
                    <a:pt x="301" y="1150"/>
                    <a:pt x="1" y="2613"/>
                    <a:pt x="429" y="3999"/>
                  </a:cubicBezTo>
                  <a:lnTo>
                    <a:pt x="4605" y="2734"/>
                  </a:lnTo>
                  <a:lnTo>
                    <a:pt x="1204" y="13"/>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1187;p67">
              <a:extLst>
                <a:ext uri="{FF2B5EF4-FFF2-40B4-BE49-F238E27FC236}">
                  <a16:creationId xmlns:a16="http://schemas.microsoft.com/office/drawing/2014/main" id="{306299C2-45E6-66A2-9FB6-04434C2C4BE0}"/>
                </a:ext>
              </a:extLst>
            </p:cNvPr>
            <p:cNvSpPr/>
            <p:nvPr/>
          </p:nvSpPr>
          <p:spPr>
            <a:xfrm>
              <a:off x="6842745" y="3176029"/>
              <a:ext cx="197285" cy="209382"/>
            </a:xfrm>
            <a:custGeom>
              <a:avLst/>
              <a:gdLst/>
              <a:ahLst/>
              <a:cxnLst/>
              <a:rect l="l" t="t" r="r" b="b"/>
              <a:pathLst>
                <a:path w="4126" h="4379" extrusionOk="0">
                  <a:moveTo>
                    <a:pt x="4125" y="0"/>
                  </a:moveTo>
                  <a:lnTo>
                    <a:pt x="0" y="1265"/>
                  </a:lnTo>
                  <a:cubicBezTo>
                    <a:pt x="127" y="1721"/>
                    <a:pt x="329" y="2151"/>
                    <a:pt x="633" y="2531"/>
                  </a:cubicBezTo>
                  <a:cubicBezTo>
                    <a:pt x="1468" y="3720"/>
                    <a:pt x="2809" y="4353"/>
                    <a:pt x="4125" y="4378"/>
                  </a:cubicBezTo>
                  <a:lnTo>
                    <a:pt x="41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1188;p67">
              <a:extLst>
                <a:ext uri="{FF2B5EF4-FFF2-40B4-BE49-F238E27FC236}">
                  <a16:creationId xmlns:a16="http://schemas.microsoft.com/office/drawing/2014/main" id="{73F44ABA-4181-3B62-AC24-1D059FD3E869}"/>
                </a:ext>
              </a:extLst>
            </p:cNvPr>
            <p:cNvSpPr/>
            <p:nvPr/>
          </p:nvSpPr>
          <p:spPr>
            <a:xfrm>
              <a:off x="7041178" y="3176029"/>
              <a:ext cx="198528" cy="183944"/>
            </a:xfrm>
            <a:custGeom>
              <a:avLst/>
              <a:gdLst/>
              <a:ahLst/>
              <a:cxnLst/>
              <a:rect l="l" t="t" r="r" b="b"/>
              <a:pathLst>
                <a:path w="4152" h="3847" extrusionOk="0">
                  <a:moveTo>
                    <a:pt x="1" y="0"/>
                  </a:moveTo>
                  <a:lnTo>
                    <a:pt x="2127" y="3847"/>
                  </a:lnTo>
                  <a:cubicBezTo>
                    <a:pt x="2304" y="3746"/>
                    <a:pt x="2456" y="3644"/>
                    <a:pt x="2582" y="3543"/>
                  </a:cubicBezTo>
                  <a:cubicBezTo>
                    <a:pt x="3341" y="2986"/>
                    <a:pt x="3873" y="2252"/>
                    <a:pt x="4151" y="1392"/>
                  </a:cubicBez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1189;p67">
              <a:extLst>
                <a:ext uri="{FF2B5EF4-FFF2-40B4-BE49-F238E27FC236}">
                  <a16:creationId xmlns:a16="http://schemas.microsoft.com/office/drawing/2014/main" id="{8E368B64-6B8E-86C1-584E-1FCCF9781550}"/>
                </a:ext>
              </a:extLst>
            </p:cNvPr>
            <p:cNvSpPr/>
            <p:nvPr/>
          </p:nvSpPr>
          <p:spPr>
            <a:xfrm>
              <a:off x="7043617" y="3176029"/>
              <a:ext cx="208187" cy="66558"/>
            </a:xfrm>
            <a:custGeom>
              <a:avLst/>
              <a:gdLst/>
              <a:ahLst/>
              <a:cxnLst/>
              <a:rect l="l" t="t" r="r" b="b"/>
              <a:pathLst>
                <a:path w="4354" h="1392" extrusionOk="0">
                  <a:moveTo>
                    <a:pt x="0" y="0"/>
                  </a:moveTo>
                  <a:lnTo>
                    <a:pt x="4151" y="1392"/>
                  </a:lnTo>
                  <a:cubicBezTo>
                    <a:pt x="4252" y="1012"/>
                    <a:pt x="4328" y="633"/>
                    <a:pt x="4353" y="228"/>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1190;p67">
              <a:extLst>
                <a:ext uri="{FF2B5EF4-FFF2-40B4-BE49-F238E27FC236}">
                  <a16:creationId xmlns:a16="http://schemas.microsoft.com/office/drawing/2014/main" id="{274A4103-8593-CDF2-4F45-E1DA7D49DAD4}"/>
                </a:ext>
              </a:extLst>
            </p:cNvPr>
            <p:cNvSpPr/>
            <p:nvPr/>
          </p:nvSpPr>
          <p:spPr>
            <a:xfrm>
              <a:off x="7043617" y="3174786"/>
              <a:ext cx="101703" cy="209382"/>
            </a:xfrm>
            <a:custGeom>
              <a:avLst/>
              <a:gdLst/>
              <a:ahLst/>
              <a:cxnLst/>
              <a:rect l="l" t="t" r="r" b="b"/>
              <a:pathLst>
                <a:path w="2127" h="4379" extrusionOk="0">
                  <a:moveTo>
                    <a:pt x="0" y="1"/>
                  </a:moveTo>
                  <a:lnTo>
                    <a:pt x="0" y="4379"/>
                  </a:lnTo>
                  <a:cubicBezTo>
                    <a:pt x="684" y="4379"/>
                    <a:pt x="1418" y="4202"/>
                    <a:pt x="2126" y="3822"/>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1191;p67">
              <a:extLst>
                <a:ext uri="{FF2B5EF4-FFF2-40B4-BE49-F238E27FC236}">
                  <a16:creationId xmlns:a16="http://schemas.microsoft.com/office/drawing/2014/main" id="{F744BA15-8F34-911E-4087-96AEDAD8E9CB}"/>
                </a:ext>
              </a:extLst>
            </p:cNvPr>
            <p:cNvSpPr/>
            <p:nvPr/>
          </p:nvSpPr>
          <p:spPr>
            <a:xfrm>
              <a:off x="5693121" y="2975160"/>
              <a:ext cx="75117" cy="66558"/>
            </a:xfrm>
            <a:custGeom>
              <a:avLst/>
              <a:gdLst/>
              <a:ahLst/>
              <a:cxnLst/>
              <a:rect l="l" t="t" r="r" b="b"/>
              <a:pathLst>
                <a:path w="1571" h="1392" extrusionOk="0">
                  <a:moveTo>
                    <a:pt x="1" y="0"/>
                  </a:moveTo>
                  <a:lnTo>
                    <a:pt x="1" y="1392"/>
                  </a:lnTo>
                  <a:lnTo>
                    <a:pt x="1570" y="1392"/>
                  </a:lnTo>
                  <a:lnTo>
                    <a:pt x="157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1192;p67">
              <a:extLst>
                <a:ext uri="{FF2B5EF4-FFF2-40B4-BE49-F238E27FC236}">
                  <a16:creationId xmlns:a16="http://schemas.microsoft.com/office/drawing/2014/main" id="{A64EC6A9-FBF4-146D-B267-17872EFBE317}"/>
                </a:ext>
              </a:extLst>
            </p:cNvPr>
            <p:cNvSpPr/>
            <p:nvPr/>
          </p:nvSpPr>
          <p:spPr>
            <a:xfrm>
              <a:off x="5768191" y="2923089"/>
              <a:ext cx="76265" cy="118629"/>
            </a:xfrm>
            <a:custGeom>
              <a:avLst/>
              <a:gdLst/>
              <a:ahLst/>
              <a:cxnLst/>
              <a:rect l="l" t="t" r="r" b="b"/>
              <a:pathLst>
                <a:path w="1595" h="2481" extrusionOk="0">
                  <a:moveTo>
                    <a:pt x="0" y="1"/>
                  </a:moveTo>
                  <a:lnTo>
                    <a:pt x="0" y="2481"/>
                  </a:lnTo>
                  <a:lnTo>
                    <a:pt x="1594" y="2481"/>
                  </a:lnTo>
                  <a:lnTo>
                    <a:pt x="159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1193;p67">
              <a:extLst>
                <a:ext uri="{FF2B5EF4-FFF2-40B4-BE49-F238E27FC236}">
                  <a16:creationId xmlns:a16="http://schemas.microsoft.com/office/drawing/2014/main" id="{8ADC044E-D43F-0200-0625-761CA3C16868}"/>
                </a:ext>
              </a:extLst>
            </p:cNvPr>
            <p:cNvSpPr/>
            <p:nvPr/>
          </p:nvSpPr>
          <p:spPr>
            <a:xfrm>
              <a:off x="5844409" y="2869871"/>
              <a:ext cx="75070" cy="171847"/>
            </a:xfrm>
            <a:custGeom>
              <a:avLst/>
              <a:gdLst/>
              <a:ahLst/>
              <a:cxnLst/>
              <a:rect l="l" t="t" r="r" b="b"/>
              <a:pathLst>
                <a:path w="1570" h="3594" extrusionOk="0">
                  <a:moveTo>
                    <a:pt x="0" y="0"/>
                  </a:moveTo>
                  <a:lnTo>
                    <a:pt x="0" y="3594"/>
                  </a:lnTo>
                  <a:lnTo>
                    <a:pt x="1569" y="3594"/>
                  </a:lnTo>
                  <a:lnTo>
                    <a:pt x="156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1194;p67">
              <a:extLst>
                <a:ext uri="{FF2B5EF4-FFF2-40B4-BE49-F238E27FC236}">
                  <a16:creationId xmlns:a16="http://schemas.microsoft.com/office/drawing/2014/main" id="{2D45CAFE-BDA4-1ED9-8583-85718C5F7765}"/>
                </a:ext>
              </a:extLst>
            </p:cNvPr>
            <p:cNvSpPr/>
            <p:nvPr/>
          </p:nvSpPr>
          <p:spPr>
            <a:xfrm>
              <a:off x="5919431" y="2816606"/>
              <a:ext cx="76265" cy="225113"/>
            </a:xfrm>
            <a:custGeom>
              <a:avLst/>
              <a:gdLst/>
              <a:ahLst/>
              <a:cxnLst/>
              <a:rect l="l" t="t" r="r" b="b"/>
              <a:pathLst>
                <a:path w="1595" h="4708" extrusionOk="0">
                  <a:moveTo>
                    <a:pt x="0" y="1"/>
                  </a:moveTo>
                  <a:lnTo>
                    <a:pt x="0" y="4708"/>
                  </a:lnTo>
                  <a:lnTo>
                    <a:pt x="1595" y="4708"/>
                  </a:lnTo>
                  <a:lnTo>
                    <a:pt x="15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1195;p67">
              <a:extLst>
                <a:ext uri="{FF2B5EF4-FFF2-40B4-BE49-F238E27FC236}">
                  <a16:creationId xmlns:a16="http://schemas.microsoft.com/office/drawing/2014/main" id="{2DAB176B-B1DB-78A4-EC7A-40E2162BCE18}"/>
                </a:ext>
              </a:extLst>
            </p:cNvPr>
            <p:cNvSpPr/>
            <p:nvPr/>
          </p:nvSpPr>
          <p:spPr>
            <a:xfrm>
              <a:off x="5995648" y="2762145"/>
              <a:ext cx="75070" cy="279574"/>
            </a:xfrm>
            <a:custGeom>
              <a:avLst/>
              <a:gdLst/>
              <a:ahLst/>
              <a:cxnLst/>
              <a:rect l="l" t="t" r="r" b="b"/>
              <a:pathLst>
                <a:path w="1570" h="5847" extrusionOk="0">
                  <a:moveTo>
                    <a:pt x="1" y="1"/>
                  </a:moveTo>
                  <a:lnTo>
                    <a:pt x="1" y="5847"/>
                  </a:lnTo>
                  <a:lnTo>
                    <a:pt x="1570" y="5847"/>
                  </a:lnTo>
                  <a:lnTo>
                    <a:pt x="157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1196;p67">
              <a:extLst>
                <a:ext uri="{FF2B5EF4-FFF2-40B4-BE49-F238E27FC236}">
                  <a16:creationId xmlns:a16="http://schemas.microsoft.com/office/drawing/2014/main" id="{73CA645A-28AD-809B-2E78-3028DB3CB999}"/>
                </a:ext>
              </a:extLst>
            </p:cNvPr>
            <p:cNvSpPr/>
            <p:nvPr/>
          </p:nvSpPr>
          <p:spPr>
            <a:xfrm>
              <a:off x="6468829" y="3652599"/>
              <a:ext cx="151287" cy="134551"/>
            </a:xfrm>
            <a:custGeom>
              <a:avLst/>
              <a:gdLst/>
              <a:ahLst/>
              <a:cxnLst/>
              <a:rect l="l" t="t" r="r" b="b"/>
              <a:pathLst>
                <a:path w="3164" h="2814" extrusionOk="0">
                  <a:moveTo>
                    <a:pt x="2998" y="1"/>
                  </a:moveTo>
                  <a:cubicBezTo>
                    <a:pt x="1842" y="1"/>
                    <a:pt x="725" y="507"/>
                    <a:pt x="0" y="1497"/>
                  </a:cubicBezTo>
                  <a:lnTo>
                    <a:pt x="1949" y="2813"/>
                  </a:lnTo>
                  <a:cubicBezTo>
                    <a:pt x="2176" y="2541"/>
                    <a:pt x="2505" y="2350"/>
                    <a:pt x="2844" y="2350"/>
                  </a:cubicBezTo>
                  <a:cubicBezTo>
                    <a:pt x="2883" y="2350"/>
                    <a:pt x="2922" y="2353"/>
                    <a:pt x="2961" y="2358"/>
                  </a:cubicBezTo>
                  <a:lnTo>
                    <a:pt x="3164" y="4"/>
                  </a:lnTo>
                  <a:cubicBezTo>
                    <a:pt x="3108" y="2"/>
                    <a:pt x="3053" y="1"/>
                    <a:pt x="299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1197;p67">
              <a:extLst>
                <a:ext uri="{FF2B5EF4-FFF2-40B4-BE49-F238E27FC236}">
                  <a16:creationId xmlns:a16="http://schemas.microsoft.com/office/drawing/2014/main" id="{C7C847A5-1B37-EE8C-4FC5-01C34F01BEA6}"/>
                </a:ext>
              </a:extLst>
            </p:cNvPr>
            <p:cNvSpPr/>
            <p:nvPr/>
          </p:nvSpPr>
          <p:spPr>
            <a:xfrm>
              <a:off x="6414367" y="3729007"/>
              <a:ext cx="332840" cy="263317"/>
            </a:xfrm>
            <a:custGeom>
              <a:avLst/>
              <a:gdLst/>
              <a:ahLst/>
              <a:cxnLst/>
              <a:rect l="l" t="t" r="r" b="b"/>
              <a:pathLst>
                <a:path w="6961" h="5507" extrusionOk="0">
                  <a:moveTo>
                    <a:pt x="1063" y="1"/>
                  </a:moveTo>
                  <a:lnTo>
                    <a:pt x="1063" y="1"/>
                  </a:lnTo>
                  <a:cubicBezTo>
                    <a:pt x="0" y="1595"/>
                    <a:pt x="431" y="3822"/>
                    <a:pt x="2050" y="4885"/>
                  </a:cubicBezTo>
                  <a:cubicBezTo>
                    <a:pt x="2676" y="5305"/>
                    <a:pt x="3380" y="5507"/>
                    <a:pt x="4075" y="5507"/>
                  </a:cubicBezTo>
                  <a:cubicBezTo>
                    <a:pt x="5180" y="5507"/>
                    <a:pt x="6261" y="4998"/>
                    <a:pt x="6960" y="4050"/>
                  </a:cubicBezTo>
                  <a:lnTo>
                    <a:pt x="4986" y="2709"/>
                  </a:lnTo>
                  <a:lnTo>
                    <a:pt x="4986" y="2734"/>
                  </a:lnTo>
                  <a:cubicBezTo>
                    <a:pt x="4744" y="3021"/>
                    <a:pt x="4403" y="3173"/>
                    <a:pt x="4059" y="3173"/>
                  </a:cubicBezTo>
                  <a:cubicBezTo>
                    <a:pt x="3828" y="3173"/>
                    <a:pt x="3595" y="3104"/>
                    <a:pt x="3392" y="2962"/>
                  </a:cubicBezTo>
                  <a:cubicBezTo>
                    <a:pt x="2835" y="2582"/>
                    <a:pt x="2683" y="1899"/>
                    <a:pt x="3037" y="1317"/>
                  </a:cubicBezTo>
                  <a:lnTo>
                    <a:pt x="106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1198;p67">
              <a:extLst>
                <a:ext uri="{FF2B5EF4-FFF2-40B4-BE49-F238E27FC236}">
                  <a16:creationId xmlns:a16="http://schemas.microsoft.com/office/drawing/2014/main" id="{2F7CDC3A-C154-A728-CF7C-27CB9D05E4F8}"/>
                </a:ext>
              </a:extLst>
            </p:cNvPr>
            <p:cNvSpPr/>
            <p:nvPr/>
          </p:nvSpPr>
          <p:spPr>
            <a:xfrm>
              <a:off x="6618873" y="3651595"/>
              <a:ext cx="185187" cy="266234"/>
            </a:xfrm>
            <a:custGeom>
              <a:avLst/>
              <a:gdLst/>
              <a:ahLst/>
              <a:cxnLst/>
              <a:rect l="l" t="t" r="r" b="b"/>
              <a:pathLst>
                <a:path w="3873" h="5568" extrusionOk="0">
                  <a:moveTo>
                    <a:pt x="178" y="0"/>
                  </a:moveTo>
                  <a:lnTo>
                    <a:pt x="0" y="2328"/>
                  </a:lnTo>
                  <a:lnTo>
                    <a:pt x="0" y="2379"/>
                  </a:lnTo>
                  <a:cubicBezTo>
                    <a:pt x="152" y="2379"/>
                    <a:pt x="329" y="2455"/>
                    <a:pt x="507" y="2556"/>
                  </a:cubicBezTo>
                  <a:cubicBezTo>
                    <a:pt x="1038" y="2936"/>
                    <a:pt x="1190" y="3695"/>
                    <a:pt x="810" y="4226"/>
                  </a:cubicBezTo>
                  <a:lnTo>
                    <a:pt x="2784" y="5568"/>
                  </a:lnTo>
                  <a:cubicBezTo>
                    <a:pt x="3872" y="3923"/>
                    <a:pt x="3442" y="1696"/>
                    <a:pt x="1823" y="607"/>
                  </a:cubicBezTo>
                  <a:cubicBezTo>
                    <a:pt x="1316" y="253"/>
                    <a:pt x="734" y="51"/>
                    <a:pt x="17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CuadroTexto 3">
            <a:extLst>
              <a:ext uri="{FF2B5EF4-FFF2-40B4-BE49-F238E27FC236}">
                <a16:creationId xmlns:a16="http://schemas.microsoft.com/office/drawing/2014/main" id="{4813FDA2-6677-436B-7C5C-D046AA55F0E7}"/>
              </a:ext>
            </a:extLst>
          </p:cNvPr>
          <p:cNvSpPr txBox="1"/>
          <p:nvPr/>
        </p:nvSpPr>
        <p:spPr>
          <a:xfrm>
            <a:off x="3373821" y="4575963"/>
            <a:ext cx="5668041" cy="307777"/>
          </a:xfrm>
          <a:prstGeom prst="rect">
            <a:avLst/>
          </a:prstGeom>
          <a:noFill/>
        </p:spPr>
        <p:txBody>
          <a:bodyPr wrap="square">
            <a:spAutoFit/>
          </a:bodyPr>
          <a:lstStyle/>
          <a:p>
            <a:r>
              <a:rPr lang="es-CL">
                <a:latin typeface="Calibri" panose="020F0502020204030204" pitchFamily="34" charset="0"/>
                <a:ea typeface="Calibri" panose="020F0502020204030204" pitchFamily="34" charset="0"/>
                <a:cs typeface="Calibri" panose="020F0502020204030204" pitchFamily="34" charset="0"/>
              </a:rPr>
              <a:t>Burril y Biehler (2011); comentadas también por Batanero et al. (2013)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5">
          <a:extLst>
            <a:ext uri="{FF2B5EF4-FFF2-40B4-BE49-F238E27FC236}">
              <a16:creationId xmlns:a16="http://schemas.microsoft.com/office/drawing/2014/main" id="{743AF5C6-0F35-7D5D-0C3B-404286F831F2}"/>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3D07A3C4-D0E0-526D-4BCC-6969A3333786}"/>
              </a:ext>
            </a:extLst>
          </p:cNvPr>
          <p:cNvPicPr>
            <a:picLocks noChangeAspect="1"/>
          </p:cNvPicPr>
          <p:nvPr/>
        </p:nvPicPr>
        <p:blipFill>
          <a:blip r:embed="rId3"/>
          <a:stretch>
            <a:fillRect/>
          </a:stretch>
        </p:blipFill>
        <p:spPr>
          <a:xfrm>
            <a:off x="8368677" y="65157"/>
            <a:ext cx="673185" cy="472019"/>
          </a:xfrm>
          <a:prstGeom prst="rect">
            <a:avLst/>
          </a:prstGeom>
        </p:spPr>
      </p:pic>
      <p:pic>
        <p:nvPicPr>
          <p:cNvPr id="4" name="Imagen 3">
            <a:extLst>
              <a:ext uri="{FF2B5EF4-FFF2-40B4-BE49-F238E27FC236}">
                <a16:creationId xmlns:a16="http://schemas.microsoft.com/office/drawing/2014/main" id="{0C362347-AE9E-811D-FF6D-6A58AC6DA3AD}"/>
              </a:ext>
            </a:extLst>
          </p:cNvPr>
          <p:cNvPicPr>
            <a:picLocks noChangeAspect="1"/>
          </p:cNvPicPr>
          <p:nvPr/>
        </p:nvPicPr>
        <p:blipFill>
          <a:blip r:embed="rId4"/>
          <a:srcRect r="55857"/>
          <a:stretch/>
        </p:blipFill>
        <p:spPr>
          <a:xfrm>
            <a:off x="362530" y="427109"/>
            <a:ext cx="3354337" cy="2262555"/>
          </a:xfrm>
          <a:prstGeom prst="rect">
            <a:avLst/>
          </a:prstGeom>
        </p:spPr>
      </p:pic>
      <p:pic>
        <p:nvPicPr>
          <p:cNvPr id="35" name="Imagen 34">
            <a:extLst>
              <a:ext uri="{FF2B5EF4-FFF2-40B4-BE49-F238E27FC236}">
                <a16:creationId xmlns:a16="http://schemas.microsoft.com/office/drawing/2014/main" id="{ADDA0D6F-6050-2595-CA91-92BC43DA11C0}"/>
              </a:ext>
            </a:extLst>
          </p:cNvPr>
          <p:cNvPicPr>
            <a:picLocks noChangeAspect="1"/>
          </p:cNvPicPr>
          <p:nvPr/>
        </p:nvPicPr>
        <p:blipFill>
          <a:blip r:embed="rId5"/>
          <a:stretch>
            <a:fillRect/>
          </a:stretch>
        </p:blipFill>
        <p:spPr>
          <a:xfrm>
            <a:off x="3476340" y="1439545"/>
            <a:ext cx="5262797" cy="3338465"/>
          </a:xfrm>
          <a:prstGeom prst="rect">
            <a:avLst/>
          </a:prstGeom>
        </p:spPr>
      </p:pic>
      <p:sp>
        <p:nvSpPr>
          <p:cNvPr id="37" name="CuadroTexto 36">
            <a:extLst>
              <a:ext uri="{FF2B5EF4-FFF2-40B4-BE49-F238E27FC236}">
                <a16:creationId xmlns:a16="http://schemas.microsoft.com/office/drawing/2014/main" id="{E084C4A9-7F23-82DE-7073-2DA0A9902B75}"/>
              </a:ext>
            </a:extLst>
          </p:cNvPr>
          <p:cNvSpPr txBox="1"/>
          <p:nvPr/>
        </p:nvSpPr>
        <p:spPr>
          <a:xfrm>
            <a:off x="3951505" y="726751"/>
            <a:ext cx="4182533" cy="523220"/>
          </a:xfrm>
          <a:prstGeom prst="rect">
            <a:avLst/>
          </a:prstGeom>
          <a:noFill/>
        </p:spPr>
        <p:txBody>
          <a:bodyPr wrap="square">
            <a:spAutoFit/>
          </a:bodyPr>
          <a:lstStyle/>
          <a:p>
            <a:pPr algn="r"/>
            <a:r>
              <a:rPr lang="es-CL" altLang="es-CL" sz="2800" b="1">
                <a:solidFill>
                  <a:schemeClr val="accent5"/>
                </a:solidFill>
                <a:latin typeface="Calibri" panose="020F0502020204030204" pitchFamily="34" charset="0"/>
                <a:ea typeface="Calibri" panose="020F0502020204030204" pitchFamily="34" charset="0"/>
                <a:cs typeface="Calibri" panose="020F0502020204030204" pitchFamily="34" charset="0"/>
                <a:sym typeface="Heebo"/>
              </a:rPr>
              <a:t>Datos reales en contexto </a:t>
            </a:r>
            <a:endParaRPr lang="es-CL" sz="2800"/>
          </a:p>
        </p:txBody>
      </p:sp>
      <p:sp>
        <p:nvSpPr>
          <p:cNvPr id="39" name="CuadroTexto 38">
            <a:extLst>
              <a:ext uri="{FF2B5EF4-FFF2-40B4-BE49-F238E27FC236}">
                <a16:creationId xmlns:a16="http://schemas.microsoft.com/office/drawing/2014/main" id="{036A4A26-E8EB-AB51-67B6-74D813262573}"/>
              </a:ext>
            </a:extLst>
          </p:cNvPr>
          <p:cNvSpPr txBox="1"/>
          <p:nvPr/>
        </p:nvSpPr>
        <p:spPr>
          <a:xfrm>
            <a:off x="492802" y="2966649"/>
            <a:ext cx="2853266" cy="1384995"/>
          </a:xfrm>
          <a:prstGeom prst="rect">
            <a:avLst/>
          </a:prstGeom>
          <a:noFill/>
        </p:spPr>
        <p:txBody>
          <a:bodyPr wrap="square">
            <a:spAutoFit/>
          </a:bodyPr>
          <a:lstStyle/>
          <a:p>
            <a:pPr algn="ctr"/>
            <a:r>
              <a:rPr lang="es-MX" i="0">
                <a:solidFill>
                  <a:srgbClr val="141414"/>
                </a:solidFill>
                <a:effectLst/>
                <a:latin typeface="Calibri" panose="020F0502020204030204" pitchFamily="34" charset="0"/>
                <a:ea typeface="Calibri" panose="020F0502020204030204" pitchFamily="34" charset="0"/>
                <a:cs typeface="Calibri" panose="020F0502020204030204" pitchFamily="34" charset="0"/>
              </a:rPr>
              <a:t>“la brecha entre los estudiantes con puntuaciones más altas y los estudiantes más débiles se redujo en matemáticas, no cambió significativamente en lectura y se amplió en ciencias”</a:t>
            </a:r>
            <a:endParaRPr lang="es-CL">
              <a:latin typeface="Calibri" panose="020F0502020204030204" pitchFamily="34" charset="0"/>
              <a:ea typeface="Calibri" panose="020F0502020204030204" pitchFamily="34" charset="0"/>
              <a:cs typeface="Calibri" panose="020F0502020204030204" pitchFamily="34" charset="0"/>
            </a:endParaRPr>
          </a:p>
        </p:txBody>
      </p:sp>
      <p:pic>
        <p:nvPicPr>
          <p:cNvPr id="41" name="Imagen 40">
            <a:extLst>
              <a:ext uri="{FF2B5EF4-FFF2-40B4-BE49-F238E27FC236}">
                <a16:creationId xmlns:a16="http://schemas.microsoft.com/office/drawing/2014/main" id="{045A6F0E-5E48-33A9-958A-E294B4A1C241}"/>
              </a:ext>
            </a:extLst>
          </p:cNvPr>
          <p:cNvPicPr>
            <a:picLocks noChangeAspect="1"/>
          </p:cNvPicPr>
          <p:nvPr/>
        </p:nvPicPr>
        <p:blipFill>
          <a:blip r:embed="rId6"/>
          <a:stretch>
            <a:fillRect/>
          </a:stretch>
        </p:blipFill>
        <p:spPr>
          <a:xfrm>
            <a:off x="404863" y="2264374"/>
            <a:ext cx="1257258" cy="207893"/>
          </a:xfrm>
          <a:prstGeom prst="rect">
            <a:avLst/>
          </a:prstGeom>
        </p:spPr>
      </p:pic>
    </p:spTree>
    <p:extLst>
      <p:ext uri="{BB962C8B-B14F-4D97-AF65-F5344CB8AC3E}">
        <p14:creationId xmlns:p14="http://schemas.microsoft.com/office/powerpoint/2010/main" val="382415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18" name="CuadroTexto 17">
            <a:extLst>
              <a:ext uri="{FF2B5EF4-FFF2-40B4-BE49-F238E27FC236}">
                <a16:creationId xmlns:a16="http://schemas.microsoft.com/office/drawing/2014/main" id="{E0E9C7E0-505A-1244-ACD5-142E74BF3A6D}"/>
              </a:ext>
            </a:extLst>
          </p:cNvPr>
          <p:cNvSpPr txBox="1"/>
          <p:nvPr/>
        </p:nvSpPr>
        <p:spPr>
          <a:xfrm>
            <a:off x="397932" y="332086"/>
            <a:ext cx="6400801"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s-CL" altLang="es-CL" sz="2800" b="1">
                <a:solidFill>
                  <a:schemeClr val="tx1"/>
                </a:solidFill>
                <a:latin typeface="Calibri" panose="020F0502020204030204" pitchFamily="34" charset="0"/>
                <a:ea typeface="Calibri" panose="020F0502020204030204" pitchFamily="34" charset="0"/>
                <a:cs typeface="Calibri" panose="020F0502020204030204" pitchFamily="34" charset="0"/>
              </a:rPr>
              <a:t>Estadística en el currículo escolar</a:t>
            </a:r>
            <a:endParaRPr kumimoji="0" lang="es-CL" altLang="es-CL"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CuadroTexto 18">
            <a:extLst>
              <a:ext uri="{FF2B5EF4-FFF2-40B4-BE49-F238E27FC236}">
                <a16:creationId xmlns:a16="http://schemas.microsoft.com/office/drawing/2014/main" id="{E7AD6C04-2869-012E-C4B5-FE3D0E8EEEAD}"/>
              </a:ext>
            </a:extLst>
          </p:cNvPr>
          <p:cNvSpPr txBox="1"/>
          <p:nvPr/>
        </p:nvSpPr>
        <p:spPr>
          <a:xfrm>
            <a:off x="397932" y="1040424"/>
            <a:ext cx="5015897" cy="3863815"/>
          </a:xfrm>
          <a:prstGeom prst="rect">
            <a:avLst/>
          </a:prstGeom>
          <a:noFill/>
        </p:spPr>
        <p:txBody>
          <a:bodyPr wrap="square" lIns="91440" tIns="45720" rIns="91440" bIns="45720" anchor="t">
            <a:spAutoFit/>
          </a:bodyPr>
          <a:lstStyle/>
          <a:p>
            <a:pPr>
              <a:lnSpc>
                <a:spcPct val="114000"/>
              </a:lnSpc>
            </a:pPr>
            <a:r>
              <a:rPr lang="es-CL" sz="1800">
                <a:latin typeface="Calibri"/>
                <a:ea typeface="Calibri" panose="020F0502020204030204" pitchFamily="34" charset="0"/>
                <a:cs typeface="Calibri"/>
              </a:rPr>
              <a:t>Alsina (2017) señala tres argumentos para la incorporación de la estadística y la probabilidad en el currículo de matemáticas desde las primeras edades. </a:t>
            </a:r>
          </a:p>
          <a:p>
            <a:pPr>
              <a:lnSpc>
                <a:spcPct val="114000"/>
              </a:lnSpc>
            </a:pPr>
            <a:endParaRPr lang="es-CL" sz="1800">
              <a:latin typeface="Calibri" panose="020F0502020204030204" pitchFamily="34" charset="0"/>
              <a:ea typeface="Calibri" panose="020F0502020204030204" pitchFamily="34" charset="0"/>
              <a:cs typeface="Calibri" panose="020F0502020204030204" pitchFamily="34" charset="0"/>
            </a:endParaRPr>
          </a:p>
          <a:p>
            <a:pPr marL="342900" indent="-342900">
              <a:lnSpc>
                <a:spcPct val="114000"/>
              </a:lnSpc>
              <a:buFont typeface="Arial"/>
              <a:buAutoNum type="arabicParenR"/>
            </a:pPr>
            <a:r>
              <a:rPr lang="es-CL" sz="1800">
                <a:latin typeface="Calibri"/>
                <a:ea typeface="Calibri" panose="020F0502020204030204" pitchFamily="34" charset="0"/>
                <a:cs typeface="Calibri"/>
              </a:rPr>
              <a:t>la importancia de garantizar una educación de alta calidad que se ajuste a los cambios sociales;</a:t>
            </a:r>
          </a:p>
          <a:p>
            <a:pPr marL="342900" indent="-342900">
              <a:lnSpc>
                <a:spcPct val="114000"/>
              </a:lnSpc>
              <a:buFont typeface="Arial"/>
              <a:buAutoNum type="arabicParenR"/>
            </a:pPr>
            <a:r>
              <a:rPr lang="es-CL" sz="1800">
                <a:latin typeface="Calibri"/>
                <a:ea typeface="Calibri" panose="020F0502020204030204" pitchFamily="34" charset="0"/>
                <a:cs typeface="Calibri"/>
              </a:rPr>
              <a:t>la importancia de las matemáticas en general, y de la estadística y la probabilidad en particular, en el desarrollo integral; y</a:t>
            </a:r>
          </a:p>
          <a:p>
            <a:pPr marL="342900" indent="-342900">
              <a:lnSpc>
                <a:spcPct val="114000"/>
              </a:lnSpc>
              <a:buFont typeface="Arial"/>
              <a:buAutoNum type="arabicParenR"/>
            </a:pPr>
            <a:r>
              <a:rPr lang="es-CL" sz="1800">
                <a:latin typeface="Calibri"/>
                <a:ea typeface="Calibri" panose="020F0502020204030204" pitchFamily="34" charset="0"/>
                <a:cs typeface="Calibri"/>
              </a:rPr>
              <a:t>la importancia de la alfabetización estadística y probabilística. </a:t>
            </a:r>
          </a:p>
        </p:txBody>
      </p:sp>
      <p:pic>
        <p:nvPicPr>
          <p:cNvPr id="20" name="Picture 2" descr="Aprendiendo sobre encuestas y gráficos en Kinder 📊✏️ – Colegio Pumahue  Curauma">
            <a:extLst>
              <a:ext uri="{FF2B5EF4-FFF2-40B4-BE49-F238E27FC236}">
                <a16:creationId xmlns:a16="http://schemas.microsoft.com/office/drawing/2014/main" id="{38FF750B-B8F2-C247-BCAD-EDD1E84B45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913" y="1491013"/>
            <a:ext cx="3381155" cy="2115244"/>
          </a:xfrm>
          <a:prstGeom prst="rect">
            <a:avLst/>
          </a:prstGeom>
          <a:noFill/>
          <a:extLst>
            <a:ext uri="{909E8E84-426E-40DD-AFC4-6F175D3DCCD1}">
              <a14:hiddenFill xmlns:a14="http://schemas.microsoft.com/office/drawing/2010/main">
                <a:solidFill>
                  <a:srgbClr val="FFFFFF"/>
                </a:solidFill>
              </a14:hiddenFill>
            </a:ext>
          </a:extLst>
        </p:spPr>
      </p:pic>
      <p:sp>
        <p:nvSpPr>
          <p:cNvPr id="21" name="CuadroTexto 20">
            <a:extLst>
              <a:ext uri="{FF2B5EF4-FFF2-40B4-BE49-F238E27FC236}">
                <a16:creationId xmlns:a16="http://schemas.microsoft.com/office/drawing/2014/main" id="{5FDD0842-9E42-3DCA-6F37-F8EC5CAEF5C2}"/>
              </a:ext>
            </a:extLst>
          </p:cNvPr>
          <p:cNvSpPr txBox="1"/>
          <p:nvPr/>
        </p:nvSpPr>
        <p:spPr>
          <a:xfrm>
            <a:off x="5413829" y="3605726"/>
            <a:ext cx="3381155" cy="646331"/>
          </a:xfrm>
          <a:prstGeom prst="rect">
            <a:avLst/>
          </a:prstGeom>
          <a:noFill/>
        </p:spPr>
        <p:txBody>
          <a:bodyPr wrap="square">
            <a:spAutoFit/>
          </a:bodyPr>
          <a:lstStyle/>
          <a:p>
            <a:pPr marL="450215" indent="-450215" algn="just"/>
            <a:r>
              <a:rPr lang="es-ES_tradnl" sz="900">
                <a:latin typeface="Calibri" panose="020F0502020204030204" pitchFamily="34" charset="0"/>
                <a:ea typeface="Calibri" panose="020F0502020204030204" pitchFamily="34" charset="0"/>
                <a:cs typeface="Calibri" panose="020F0502020204030204" pitchFamily="34" charset="0"/>
              </a:rPr>
              <a:t>Alsina, Á. (2017). Contextos y propuestas para la enseñanza de la estadística y la probabilidad en Educación Infantil: un itinerario didáctico. </a:t>
            </a:r>
            <a:r>
              <a:rPr lang="es-ES_tradnl" sz="900" i="1">
                <a:latin typeface="Calibri" panose="020F0502020204030204" pitchFamily="34" charset="0"/>
                <a:ea typeface="Calibri" panose="020F0502020204030204" pitchFamily="34" charset="0"/>
                <a:cs typeface="Calibri" panose="020F0502020204030204" pitchFamily="34" charset="0"/>
              </a:rPr>
              <a:t>Épsilon - Revista de Educación Matemática</a:t>
            </a:r>
            <a:r>
              <a:rPr lang="es-ES_tradnl" sz="900">
                <a:latin typeface="Calibri" panose="020F0502020204030204" pitchFamily="34" charset="0"/>
                <a:ea typeface="Calibri" panose="020F0502020204030204" pitchFamily="34" charset="0"/>
                <a:cs typeface="Calibri" panose="020F0502020204030204" pitchFamily="34" charset="0"/>
              </a:rPr>
              <a:t>, </a:t>
            </a:r>
            <a:r>
              <a:rPr lang="es-ES_tradnl" sz="900" i="1">
                <a:latin typeface="Calibri" panose="020F0502020204030204" pitchFamily="34" charset="0"/>
                <a:ea typeface="Calibri" panose="020F0502020204030204" pitchFamily="34" charset="0"/>
                <a:cs typeface="Calibri" panose="020F0502020204030204" pitchFamily="34" charset="0"/>
              </a:rPr>
              <a:t>95</a:t>
            </a:r>
            <a:r>
              <a:rPr lang="es-ES_tradnl" sz="900">
                <a:latin typeface="Calibri" panose="020F0502020204030204" pitchFamily="34" charset="0"/>
                <a:ea typeface="Calibri" panose="020F0502020204030204" pitchFamily="34" charset="0"/>
                <a:cs typeface="Calibri" panose="020F0502020204030204" pitchFamily="34" charset="0"/>
              </a:rPr>
              <a:t>, 25-48</a:t>
            </a:r>
            <a:endParaRPr lang="es-CL" sz="90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16" name="Imagen 15">
            <a:extLst>
              <a:ext uri="{FF2B5EF4-FFF2-40B4-BE49-F238E27FC236}">
                <a16:creationId xmlns:a16="http://schemas.microsoft.com/office/drawing/2014/main" id="{23F38C71-3EA6-F929-8A56-4BD6A1E9D307}"/>
              </a:ext>
            </a:extLst>
          </p:cNvPr>
          <p:cNvPicPr>
            <a:picLocks noChangeAspect="1"/>
          </p:cNvPicPr>
          <p:nvPr/>
        </p:nvPicPr>
        <p:blipFill>
          <a:blip r:embed="rId3"/>
          <a:stretch>
            <a:fillRect/>
          </a:stretch>
        </p:blipFill>
        <p:spPr>
          <a:xfrm>
            <a:off x="8368677" y="65157"/>
            <a:ext cx="673185" cy="472019"/>
          </a:xfrm>
          <a:prstGeom prst="rect">
            <a:avLst/>
          </a:prstGeom>
        </p:spPr>
      </p:pic>
      <p:sp>
        <p:nvSpPr>
          <p:cNvPr id="2" name="CuadroTexto 1">
            <a:extLst>
              <a:ext uri="{FF2B5EF4-FFF2-40B4-BE49-F238E27FC236}">
                <a16:creationId xmlns:a16="http://schemas.microsoft.com/office/drawing/2014/main" id="{FC8F31C0-3EF1-423C-4030-F60219B643DD}"/>
              </a:ext>
            </a:extLst>
          </p:cNvPr>
          <p:cNvSpPr txBox="1"/>
          <p:nvPr/>
        </p:nvSpPr>
        <p:spPr>
          <a:xfrm>
            <a:off x="416823" y="322034"/>
            <a:ext cx="67036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0" indent="0" algn="ctr" defTabSz="914400" eaLnBrk="0" fontAlgn="base" latinLnBrk="0" hangingPunct="0">
              <a:spcBef>
                <a:spcPct val="0"/>
              </a:spcBef>
              <a:spcAft>
                <a:spcPct val="0"/>
              </a:spcAft>
              <a:buClrTx/>
              <a:buSzTx/>
              <a:buFontTx/>
              <a:buNone/>
              <a:tabLst/>
              <a:defRPr kumimoji="0" sz="2400" b="1" normalizeH="0" baseline="0">
                <a:ln>
                  <a:noFill/>
                </a:ln>
                <a:solidFill>
                  <a:schemeClr val="tx1"/>
                </a:solidFill>
                <a:effectLst/>
                <a:latin typeface="Trebuchet MS" panose="020B0603020202020204" pitchFamily="34" charset="0"/>
                <a:ea typeface="Calibri" panose="020F0502020204030204" pitchFamily="34" charset="0"/>
                <a:cs typeface="Calibri" panose="020F0502020204030204" pitchFamily="34" charset="0"/>
              </a:defRPr>
            </a:lvl1pPr>
          </a:lstStyle>
          <a:p>
            <a:pPr marL="0" marR="0" lvl="0" indent="0" algn="ctr" defTabSz="914400" eaLnBrk="0" fontAlgn="base" latinLnBrk="0" hangingPunct="0">
              <a:lnSpc>
                <a:spcPct val="100000"/>
              </a:lnSpc>
              <a:spcBef>
                <a:spcPct val="0"/>
              </a:spcBef>
              <a:spcAft>
                <a:spcPct val="0"/>
              </a:spcAft>
              <a:buClrTx/>
              <a:buSzTx/>
              <a:buFontTx/>
              <a:buNone/>
              <a:tabLst/>
              <a:defRPr/>
            </a:pPr>
            <a:r>
              <a:rPr lang="es-CL" sz="2000" b="0">
                <a:solidFill>
                  <a:srgbClr val="000000"/>
                </a:solidFill>
                <a:latin typeface="Calibri" panose="020F0502020204030204" pitchFamily="34" charset="0"/>
              </a:rPr>
              <a:t>La </a:t>
            </a:r>
            <a:r>
              <a:rPr kumimoji="0" lang="es-CL" sz="2000" b="0" i="0" u="none" strike="noStrike" kern="0" cap="none" spc="0" normalizeH="0" baseline="0" noProof="0">
                <a:ln>
                  <a:noFill/>
                </a:ln>
                <a:solidFill>
                  <a:srgbClr val="000000"/>
                </a:solidFill>
                <a:effectLst/>
                <a:uLnTx/>
                <a:uFillTx/>
                <a:latin typeface="Calibri" panose="020F0502020204030204" pitchFamily="34" charset="0"/>
              </a:rPr>
              <a:t>jerarquización según niveles cognitivos, desarrollada por Garfield (2002), considera tres conceptos fundamentales</a:t>
            </a:r>
          </a:p>
        </p:txBody>
      </p:sp>
      <p:sp>
        <p:nvSpPr>
          <p:cNvPr id="4" name="CuadroTexto 3">
            <a:extLst>
              <a:ext uri="{FF2B5EF4-FFF2-40B4-BE49-F238E27FC236}">
                <a16:creationId xmlns:a16="http://schemas.microsoft.com/office/drawing/2014/main" id="{15FCFA45-1B36-2D46-9D2F-B09CA82FBE50}"/>
              </a:ext>
            </a:extLst>
          </p:cNvPr>
          <p:cNvSpPr txBox="1"/>
          <p:nvPr/>
        </p:nvSpPr>
        <p:spPr>
          <a:xfrm>
            <a:off x="2529959" y="4580724"/>
            <a:ext cx="6360042" cy="261610"/>
          </a:xfrm>
          <a:prstGeom prst="rect">
            <a:avLst/>
          </a:prstGeom>
          <a:noFill/>
        </p:spPr>
        <p:txBody>
          <a:bodyPr wrap="square">
            <a:spAutoFit/>
          </a:bodyPr>
          <a:lstStyle/>
          <a:p>
            <a:pPr marL="450215" indent="-450215" algn="just"/>
            <a:r>
              <a:rPr lang="es-ES_tradnl" sz="1100">
                <a:latin typeface="Calibri" panose="020F0502020204030204" pitchFamily="34" charset="0"/>
                <a:ea typeface="Calibri" panose="020F0502020204030204" pitchFamily="34" charset="0"/>
                <a:cs typeface="Calibri" panose="020F0502020204030204" pitchFamily="34" charset="0"/>
              </a:rPr>
              <a:t>Garfield, J. (2002). The challenge of developing statistical reasoning. </a:t>
            </a:r>
            <a:r>
              <a:rPr lang="en-US" sz="1100" i="1">
                <a:latin typeface="Calibri" panose="020F0502020204030204" pitchFamily="34" charset="0"/>
                <a:ea typeface="Calibri" panose="020F0502020204030204" pitchFamily="34" charset="0"/>
                <a:cs typeface="Calibri" panose="020F0502020204030204" pitchFamily="34" charset="0"/>
              </a:rPr>
              <a:t>Journal of Statistics Education</a:t>
            </a:r>
            <a:r>
              <a:rPr lang="en-US" sz="1100">
                <a:latin typeface="Calibri" panose="020F0502020204030204" pitchFamily="34" charset="0"/>
                <a:ea typeface="Calibri" panose="020F0502020204030204" pitchFamily="34" charset="0"/>
                <a:cs typeface="Calibri" panose="020F0502020204030204" pitchFamily="34" charset="0"/>
              </a:rPr>
              <a:t>, </a:t>
            </a:r>
            <a:r>
              <a:rPr lang="en-US" sz="1100" i="1">
                <a:latin typeface="Calibri" panose="020F0502020204030204" pitchFamily="34" charset="0"/>
                <a:ea typeface="Calibri" panose="020F0502020204030204" pitchFamily="34" charset="0"/>
                <a:cs typeface="Calibri" panose="020F0502020204030204" pitchFamily="34" charset="0"/>
              </a:rPr>
              <a:t>10</a:t>
            </a:r>
            <a:r>
              <a:rPr lang="en-US" sz="1100">
                <a:latin typeface="Calibri" panose="020F0502020204030204" pitchFamily="34" charset="0"/>
                <a:ea typeface="Calibri" panose="020F0502020204030204" pitchFamily="34" charset="0"/>
                <a:cs typeface="Calibri" panose="020F0502020204030204" pitchFamily="34" charset="0"/>
              </a:rPr>
              <a:t> (3).</a:t>
            </a:r>
            <a:endParaRPr lang="es-CL" sz="110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Diagrama 4">
            <a:extLst>
              <a:ext uri="{FF2B5EF4-FFF2-40B4-BE49-F238E27FC236}">
                <a16:creationId xmlns:a16="http://schemas.microsoft.com/office/drawing/2014/main" id="{59984212-7055-28B3-0425-FCB69FBC7CE5}"/>
              </a:ext>
            </a:extLst>
          </p:cNvPr>
          <p:cNvGraphicFramePr/>
          <p:nvPr>
            <p:extLst>
              <p:ext uri="{D42A27DB-BD31-4B8C-83A1-F6EECF244321}">
                <p14:modId xmlns:p14="http://schemas.microsoft.com/office/powerpoint/2010/main" val="3127087320"/>
              </p:ext>
            </p:extLst>
          </p:nvPr>
        </p:nvGraphicFramePr>
        <p:xfrm>
          <a:off x="2460897" y="1073908"/>
          <a:ext cx="5414432" cy="33936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uadroTexto 5">
            <a:extLst>
              <a:ext uri="{FF2B5EF4-FFF2-40B4-BE49-F238E27FC236}">
                <a16:creationId xmlns:a16="http://schemas.microsoft.com/office/drawing/2014/main" id="{8FE18D61-63E1-0688-878B-1059CD7517CC}"/>
              </a:ext>
            </a:extLst>
          </p:cNvPr>
          <p:cNvSpPr txBox="1"/>
          <p:nvPr/>
        </p:nvSpPr>
        <p:spPr>
          <a:xfrm>
            <a:off x="4517935" y="1607413"/>
            <a:ext cx="1300356" cy="584775"/>
          </a:xfrm>
          <a:prstGeom prst="rect">
            <a:avLst/>
          </a:prstGeom>
          <a:noFill/>
        </p:spPr>
        <p:txBody>
          <a:bodyPr wrap="none" rtlCol="0">
            <a:spAutoFit/>
          </a:bodyPr>
          <a:lstStyle/>
          <a:p>
            <a:pPr algn="ctr"/>
            <a:r>
              <a:rPr lang="es-CL" sz="1600" b="1">
                <a:latin typeface="Calibri" panose="020F0502020204030204" pitchFamily="34" charset="0"/>
                <a:ea typeface="Calibri" panose="020F0502020204030204" pitchFamily="34" charset="0"/>
                <a:cs typeface="Calibri" panose="020F0502020204030204" pitchFamily="34" charset="0"/>
              </a:rPr>
              <a:t>Pensamiento</a:t>
            </a:r>
          </a:p>
          <a:p>
            <a:pPr algn="ctr"/>
            <a:r>
              <a:rPr lang="es-CL" sz="1600" b="1">
                <a:latin typeface="Calibri" panose="020F0502020204030204" pitchFamily="34" charset="0"/>
                <a:ea typeface="Calibri" panose="020F0502020204030204" pitchFamily="34" charset="0"/>
                <a:cs typeface="Calibri" panose="020F0502020204030204" pitchFamily="34" charset="0"/>
              </a:rPr>
              <a:t>Estadístico</a:t>
            </a:r>
          </a:p>
        </p:txBody>
      </p:sp>
      <p:sp>
        <p:nvSpPr>
          <p:cNvPr id="7" name="CuadroTexto 6">
            <a:extLst>
              <a:ext uri="{FF2B5EF4-FFF2-40B4-BE49-F238E27FC236}">
                <a16:creationId xmlns:a16="http://schemas.microsoft.com/office/drawing/2014/main" id="{AC680961-D1AC-2BE4-C925-B73462202686}"/>
              </a:ext>
            </a:extLst>
          </p:cNvPr>
          <p:cNvSpPr txBox="1"/>
          <p:nvPr/>
        </p:nvSpPr>
        <p:spPr>
          <a:xfrm>
            <a:off x="3491204" y="3175000"/>
            <a:ext cx="1415773" cy="584775"/>
          </a:xfrm>
          <a:prstGeom prst="rect">
            <a:avLst/>
          </a:prstGeom>
          <a:noFill/>
        </p:spPr>
        <p:txBody>
          <a:bodyPr wrap="none" rtlCol="0">
            <a:spAutoFit/>
          </a:bodyPr>
          <a:lstStyle/>
          <a:p>
            <a:pPr algn="ctr"/>
            <a:r>
              <a:rPr lang="es-CL" sz="1600" b="1">
                <a:latin typeface="Calibri" panose="020F0502020204030204" pitchFamily="34" charset="0"/>
                <a:ea typeface="Calibri" panose="020F0502020204030204" pitchFamily="34" charset="0"/>
                <a:cs typeface="Calibri" panose="020F0502020204030204" pitchFamily="34" charset="0"/>
              </a:rPr>
              <a:t>Razonamiento</a:t>
            </a:r>
          </a:p>
          <a:p>
            <a:pPr algn="ctr"/>
            <a:r>
              <a:rPr lang="es-CL" sz="1600" b="1">
                <a:latin typeface="Calibri" panose="020F0502020204030204" pitchFamily="34" charset="0"/>
                <a:ea typeface="Calibri" panose="020F0502020204030204" pitchFamily="34" charset="0"/>
                <a:cs typeface="Calibri" panose="020F0502020204030204" pitchFamily="34" charset="0"/>
              </a:rPr>
              <a:t>Estadístico</a:t>
            </a:r>
          </a:p>
        </p:txBody>
      </p:sp>
      <p:sp>
        <p:nvSpPr>
          <p:cNvPr id="8" name="CuadroTexto 7">
            <a:extLst>
              <a:ext uri="{FF2B5EF4-FFF2-40B4-BE49-F238E27FC236}">
                <a16:creationId xmlns:a16="http://schemas.microsoft.com/office/drawing/2014/main" id="{2423F10A-4586-C610-3425-4125D39DA95D}"/>
              </a:ext>
            </a:extLst>
          </p:cNvPr>
          <p:cNvSpPr txBox="1"/>
          <p:nvPr/>
        </p:nvSpPr>
        <p:spPr>
          <a:xfrm>
            <a:off x="5456972" y="3175000"/>
            <a:ext cx="1399743" cy="584775"/>
          </a:xfrm>
          <a:prstGeom prst="rect">
            <a:avLst/>
          </a:prstGeom>
          <a:noFill/>
        </p:spPr>
        <p:txBody>
          <a:bodyPr wrap="none" rtlCol="0">
            <a:spAutoFit/>
          </a:bodyPr>
          <a:lstStyle/>
          <a:p>
            <a:pPr algn="ctr"/>
            <a:r>
              <a:rPr lang="es-CL" sz="1600" b="1">
                <a:latin typeface="Calibri" panose="020F0502020204030204" pitchFamily="34" charset="0"/>
                <a:ea typeface="Calibri" panose="020F0502020204030204" pitchFamily="34" charset="0"/>
                <a:cs typeface="Calibri" panose="020F0502020204030204" pitchFamily="34" charset="0"/>
              </a:rPr>
              <a:t>Alfabetización</a:t>
            </a:r>
          </a:p>
          <a:p>
            <a:pPr algn="ctr"/>
            <a:r>
              <a:rPr lang="es-CL" sz="1600" b="1">
                <a:latin typeface="Calibri" panose="020F0502020204030204" pitchFamily="34" charset="0"/>
                <a:ea typeface="Calibri" panose="020F0502020204030204" pitchFamily="34" charset="0"/>
                <a:cs typeface="Calibri" panose="020F0502020204030204" pitchFamily="34" charset="0"/>
              </a:rPr>
              <a:t>Estadística</a:t>
            </a:r>
          </a:p>
        </p:txBody>
      </p:sp>
      <p:pic>
        <p:nvPicPr>
          <p:cNvPr id="31" name="Google Shape;1254;p72">
            <a:extLst>
              <a:ext uri="{FF2B5EF4-FFF2-40B4-BE49-F238E27FC236}">
                <a16:creationId xmlns:a16="http://schemas.microsoft.com/office/drawing/2014/main" id="{A6EDA5CF-156B-D647-02D7-28CD958B3B0A}"/>
              </a:ext>
            </a:extLst>
          </p:cNvPr>
          <p:cNvPicPr preferRelativeResize="0"/>
          <p:nvPr/>
        </p:nvPicPr>
        <p:blipFill rotWithShape="1">
          <a:blip r:embed="rId9">
            <a:alphaModFix/>
          </a:blip>
          <a:srcRect t="9256" b="9256"/>
          <a:stretch/>
        </p:blipFill>
        <p:spPr>
          <a:xfrm>
            <a:off x="117843" y="1607413"/>
            <a:ext cx="3371573" cy="2634387"/>
          </a:xfrm>
          <a:prstGeom prst="rect">
            <a:avLst/>
          </a:prstGeom>
          <a:noFill/>
          <a:ln>
            <a:noFill/>
          </a:ln>
        </p:spPr>
      </p:pic>
    </p:spTree>
    <p:extLst>
      <p:ext uri="{BB962C8B-B14F-4D97-AF65-F5344CB8AC3E}">
        <p14:creationId xmlns:p14="http://schemas.microsoft.com/office/powerpoint/2010/main" val="1202726347"/>
      </p:ext>
    </p:extLst>
  </p:cSld>
  <p:clrMapOvr>
    <a:masterClrMapping/>
  </p:clrMapOvr>
</p:sld>
</file>

<file path=ppt/theme/theme1.xml><?xml version="1.0" encoding="utf-8"?>
<a:theme xmlns:a="http://schemas.openxmlformats.org/drawingml/2006/main" name="Matrix Templates by Slidesgo">
  <a:themeElements>
    <a:clrScheme name="Simple Light">
      <a:dk1>
        <a:srgbClr val="000000"/>
      </a:dk1>
      <a:lt1>
        <a:srgbClr val="FFFFFF"/>
      </a:lt1>
      <a:dk2>
        <a:srgbClr val="595959"/>
      </a:dk2>
      <a:lt2>
        <a:srgbClr val="EEEEEE"/>
      </a:lt2>
      <a:accent1>
        <a:srgbClr val="2C6F3B"/>
      </a:accent1>
      <a:accent2>
        <a:srgbClr val="1CAD4F"/>
      </a:accent2>
      <a:accent3>
        <a:srgbClr val="83D18A"/>
      </a:accent3>
      <a:accent4>
        <a:srgbClr val="9BA6D1"/>
      </a:accent4>
      <a:accent5>
        <a:srgbClr val="727CB1"/>
      </a:accent5>
      <a:accent6>
        <a:srgbClr val="4D557E"/>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trix Templates by Slidesgo">
  <a:themeElements>
    <a:clrScheme name="Simple Light">
      <a:dk1>
        <a:srgbClr val="000000"/>
      </a:dk1>
      <a:lt1>
        <a:srgbClr val="FFFFFF"/>
      </a:lt1>
      <a:dk2>
        <a:srgbClr val="595959"/>
      </a:dk2>
      <a:lt2>
        <a:srgbClr val="EEEEEE"/>
      </a:lt2>
      <a:accent1>
        <a:srgbClr val="2C6F3B"/>
      </a:accent1>
      <a:accent2>
        <a:srgbClr val="1CAD4F"/>
      </a:accent2>
      <a:accent3>
        <a:srgbClr val="83D18A"/>
      </a:accent3>
      <a:accent4>
        <a:srgbClr val="9BA6D1"/>
      </a:accent4>
      <a:accent5>
        <a:srgbClr val="727CB1"/>
      </a:accent5>
      <a:accent6>
        <a:srgbClr val="4D557E"/>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tatistics and Probability Lesson for High School by Slidesgo">
  <a:themeElements>
    <a:clrScheme name="Simple Light">
      <a:dk1>
        <a:srgbClr val="161616"/>
      </a:dk1>
      <a:lt1>
        <a:srgbClr val="FFFFFF"/>
      </a:lt1>
      <a:dk2>
        <a:srgbClr val="FFC466"/>
      </a:dk2>
      <a:lt2>
        <a:srgbClr val="F8623F"/>
      </a:lt2>
      <a:accent1>
        <a:srgbClr val="FF81A9"/>
      </a:accent1>
      <a:accent2>
        <a:srgbClr val="DAE8FD"/>
      </a:accent2>
      <a:accent3>
        <a:srgbClr val="8EB6FF"/>
      </a:accent3>
      <a:accent4>
        <a:srgbClr val="7FDFCB"/>
      </a:accent4>
      <a:accent5>
        <a:srgbClr val="3843D0"/>
      </a:accent5>
      <a:accent6>
        <a:srgbClr val="FFFFFF"/>
      </a:accent6>
      <a:hlink>
        <a:srgbClr val="16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Presentación en pantalla (16:9)</PresentationFormat>
  <Slides>38</Slides>
  <Notes>38</Notes>
  <HiddenSlides>0</HiddenSlides>
  <ScaleCrop>false</ScaleCrop>
  <HeadingPairs>
    <vt:vector size="4" baseType="variant">
      <vt:variant>
        <vt:lpstr>Tema</vt:lpstr>
      </vt:variant>
      <vt:variant>
        <vt:i4>3</vt:i4>
      </vt:variant>
      <vt:variant>
        <vt:lpstr>Títulos de diapositiva</vt:lpstr>
      </vt:variant>
      <vt:variant>
        <vt:i4>38</vt:i4>
      </vt:variant>
    </vt:vector>
  </HeadingPairs>
  <TitlesOfParts>
    <vt:vector size="41" baseType="lpstr">
      <vt:lpstr>Matrix Templates by Slidesgo</vt:lpstr>
      <vt:lpstr>1_Matrix Templates by Slidesgo</vt:lpstr>
      <vt:lpstr>Statistics and Probability Lesson for High School by Slidesgo</vt:lpstr>
      <vt:lpstr>Presentación de PowerPoint</vt:lpstr>
      <vt:lpstr>Didáctica de la Estadística</vt:lpstr>
      <vt:lpstr>¡Empecemos con un problema!</vt:lpstr>
      <vt:lpstr>Presentación de PowerPoint</vt:lpstr>
      <vt:lpstr>La Estadística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¡Resolvamos un problema!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Analicemos algunos gráficos</vt:lpstr>
      <vt:lpstr>Presentación de PowerPoint</vt:lpstr>
      <vt:lpstr>Presentación de PowerPoint</vt:lpstr>
      <vt:lpstr>Presentación de PowerPoint</vt:lpstr>
      <vt:lpstr>Presentación de PowerPoint</vt:lpstr>
      <vt:lpstr>Presentación de PowerPoint</vt:lpstr>
      <vt:lpstr>Presentación de PowerPoint</vt:lpstr>
      <vt:lpstr>Taller  Lectura de Gráficos  </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Práctica Profesional II</dc:title>
  <dc:creator>Valeria Randolph</dc:creator>
  <cp:revision>2</cp:revision>
  <dcterms:modified xsi:type="dcterms:W3CDTF">2024-10-23T19:05:10Z</dcterms:modified>
</cp:coreProperties>
</file>