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Lst>
  <p:notesMasterIdLst>
    <p:notesMasterId r:id="rId33"/>
  </p:notesMasterIdLst>
  <p:sldIdLst>
    <p:sldId id="418" r:id="rId2"/>
    <p:sldId id="325" r:id="rId3"/>
    <p:sldId id="455" r:id="rId4"/>
    <p:sldId id="428" r:id="rId5"/>
    <p:sldId id="431" r:id="rId6"/>
    <p:sldId id="257" r:id="rId7"/>
    <p:sldId id="258" r:id="rId8"/>
    <p:sldId id="259" r:id="rId9"/>
    <p:sldId id="434" r:id="rId10"/>
    <p:sldId id="437" r:id="rId11"/>
    <p:sldId id="438" r:id="rId12"/>
    <p:sldId id="439" r:id="rId13"/>
    <p:sldId id="430" r:id="rId14"/>
    <p:sldId id="440" r:id="rId15"/>
    <p:sldId id="441" r:id="rId16"/>
    <p:sldId id="456" r:id="rId17"/>
    <p:sldId id="457" r:id="rId18"/>
    <p:sldId id="458" r:id="rId19"/>
    <p:sldId id="459" r:id="rId20"/>
    <p:sldId id="460" r:id="rId21"/>
    <p:sldId id="461" r:id="rId22"/>
    <p:sldId id="443" r:id="rId23"/>
    <p:sldId id="462" r:id="rId24"/>
    <p:sldId id="444" r:id="rId25"/>
    <p:sldId id="445" r:id="rId26"/>
    <p:sldId id="446" r:id="rId27"/>
    <p:sldId id="451" r:id="rId28"/>
    <p:sldId id="452" r:id="rId29"/>
    <p:sldId id="453" r:id="rId30"/>
    <p:sldId id="454" r:id="rId31"/>
    <p:sldId id="463" r:id="rId32"/>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489"/>
    <a:srgbClr val="65F651"/>
    <a:srgbClr val="71D5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AF606853-7671-496A-8E4F-DF71F8EC918B}" styleName="Estilo oscuro 1 - Énfasis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29" autoAdjust="0"/>
    <p:restoredTop sz="91615" autoAdjust="0"/>
  </p:normalViewPr>
  <p:slideViewPr>
    <p:cSldViewPr snapToGrid="0">
      <p:cViewPr varScale="1">
        <p:scale>
          <a:sx n="101" d="100"/>
          <a:sy n="101" d="100"/>
        </p:scale>
        <p:origin x="224" y="20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6C7EDE-45E2-594C-A374-518BF07A1ADC}" type="doc">
      <dgm:prSet loTypeId="urn:microsoft.com/office/officeart/2005/8/layout/process1" loCatId="" qsTypeId="urn:microsoft.com/office/officeart/2005/8/quickstyle/simple1" qsCatId="simple" csTypeId="urn:microsoft.com/office/officeart/2005/8/colors/colorful5" csCatId="colorful" phldr="1"/>
      <dgm:spPr/>
    </dgm:pt>
    <dgm:pt modelId="{A50D08CC-E4C6-164E-BEE6-90F48AD10812}">
      <dgm:prSet phldrT="[Texto]"/>
      <dgm:spPr/>
      <dgm:t>
        <a:bodyPr/>
        <a:lstStyle/>
        <a:p>
          <a:r>
            <a:rPr lang="es-ES" dirty="0"/>
            <a:t>Procedimiento</a:t>
          </a:r>
        </a:p>
      </dgm:t>
    </dgm:pt>
    <dgm:pt modelId="{8F3A0356-35DD-704F-83F1-0A88F8CB739A}" type="parTrans" cxnId="{F682DD63-F520-B444-8B85-442493B0A394}">
      <dgm:prSet/>
      <dgm:spPr/>
      <dgm:t>
        <a:bodyPr/>
        <a:lstStyle/>
        <a:p>
          <a:endParaRPr lang="es-ES"/>
        </a:p>
      </dgm:t>
    </dgm:pt>
    <dgm:pt modelId="{5951AF3C-ED35-6A41-9B07-02B1CA88FA01}" type="sibTrans" cxnId="{F682DD63-F520-B444-8B85-442493B0A394}">
      <dgm:prSet/>
      <dgm:spPr/>
      <dgm:t>
        <a:bodyPr/>
        <a:lstStyle/>
        <a:p>
          <a:endParaRPr lang="es-ES"/>
        </a:p>
      </dgm:t>
    </dgm:pt>
    <dgm:pt modelId="{BCFE5C58-4492-3049-9CB6-5F56EE88BFBE}">
      <dgm:prSet phldrT="[Texto]"/>
      <dgm:spPr/>
      <dgm:t>
        <a:bodyPr/>
        <a:lstStyle/>
        <a:p>
          <a:r>
            <a:rPr lang="es-ES" dirty="0"/>
            <a:t>Sujeto que recoge</a:t>
          </a:r>
        </a:p>
      </dgm:t>
    </dgm:pt>
    <dgm:pt modelId="{DBBBC5F3-418C-9B44-B791-F3804E2CF946}" type="parTrans" cxnId="{8D96DB11-98F2-9F43-B02C-F513052987E6}">
      <dgm:prSet/>
      <dgm:spPr/>
      <dgm:t>
        <a:bodyPr/>
        <a:lstStyle/>
        <a:p>
          <a:endParaRPr lang="es-ES"/>
        </a:p>
      </dgm:t>
    </dgm:pt>
    <dgm:pt modelId="{FB345976-1BB6-CD4F-BAFA-41A786A54895}" type="sibTrans" cxnId="{8D96DB11-98F2-9F43-B02C-F513052987E6}">
      <dgm:prSet/>
      <dgm:spPr/>
      <dgm:t>
        <a:bodyPr/>
        <a:lstStyle/>
        <a:p>
          <a:endParaRPr lang="es-ES"/>
        </a:p>
      </dgm:t>
    </dgm:pt>
    <dgm:pt modelId="{BA085F1D-71D2-C345-B3E6-CD64939ECF14}">
      <dgm:prSet phldrT="[Texto]"/>
      <dgm:spPr/>
      <dgm:t>
        <a:bodyPr/>
        <a:lstStyle/>
        <a:p>
          <a:r>
            <a:rPr lang="es-ES" dirty="0"/>
            <a:t>Dato</a:t>
          </a:r>
        </a:p>
      </dgm:t>
    </dgm:pt>
    <dgm:pt modelId="{CB617375-AA86-154E-9415-4AF03A0BBD08}" type="parTrans" cxnId="{1200448B-CD82-8C4E-A2CD-C58F5F7DF432}">
      <dgm:prSet/>
      <dgm:spPr/>
      <dgm:t>
        <a:bodyPr/>
        <a:lstStyle/>
        <a:p>
          <a:endParaRPr lang="es-ES"/>
        </a:p>
      </dgm:t>
    </dgm:pt>
    <dgm:pt modelId="{B7D074F6-8F12-374D-BB31-A12DE1151F89}" type="sibTrans" cxnId="{1200448B-CD82-8C4E-A2CD-C58F5F7DF432}">
      <dgm:prSet/>
      <dgm:spPr/>
      <dgm:t>
        <a:bodyPr/>
        <a:lstStyle/>
        <a:p>
          <a:endParaRPr lang="es-ES"/>
        </a:p>
      </dgm:t>
    </dgm:pt>
    <dgm:pt modelId="{C7274193-A355-A34B-B395-A6D1DCD2F713}" type="pres">
      <dgm:prSet presAssocID="{2A6C7EDE-45E2-594C-A374-518BF07A1ADC}" presName="Name0" presStyleCnt="0">
        <dgm:presLayoutVars>
          <dgm:dir/>
          <dgm:resizeHandles val="exact"/>
        </dgm:presLayoutVars>
      </dgm:prSet>
      <dgm:spPr/>
    </dgm:pt>
    <dgm:pt modelId="{8B91D5E5-CA3C-EB42-9AD9-8ECEE0A4FE5B}" type="pres">
      <dgm:prSet presAssocID="{A50D08CC-E4C6-164E-BEE6-90F48AD10812}" presName="node" presStyleLbl="node1" presStyleIdx="0" presStyleCnt="3">
        <dgm:presLayoutVars>
          <dgm:bulletEnabled val="1"/>
        </dgm:presLayoutVars>
      </dgm:prSet>
      <dgm:spPr/>
    </dgm:pt>
    <dgm:pt modelId="{A9FBAEB0-7150-4B4D-9229-8AC00CD30E64}" type="pres">
      <dgm:prSet presAssocID="{5951AF3C-ED35-6A41-9B07-02B1CA88FA01}" presName="sibTrans" presStyleLbl="sibTrans2D1" presStyleIdx="0" presStyleCnt="2"/>
      <dgm:spPr>
        <a:prstGeom prst="mathPlus">
          <a:avLst/>
        </a:prstGeom>
      </dgm:spPr>
    </dgm:pt>
    <dgm:pt modelId="{2A093873-79D6-AC47-9CD3-21748870D8AB}" type="pres">
      <dgm:prSet presAssocID="{5951AF3C-ED35-6A41-9B07-02B1CA88FA01}" presName="connectorText" presStyleLbl="sibTrans2D1" presStyleIdx="0" presStyleCnt="2"/>
      <dgm:spPr/>
    </dgm:pt>
    <dgm:pt modelId="{6D10F336-6BEE-CD44-9F52-DC7CE159B6B5}" type="pres">
      <dgm:prSet presAssocID="{BCFE5C58-4492-3049-9CB6-5F56EE88BFBE}" presName="node" presStyleLbl="node1" presStyleIdx="1" presStyleCnt="3">
        <dgm:presLayoutVars>
          <dgm:bulletEnabled val="1"/>
        </dgm:presLayoutVars>
      </dgm:prSet>
      <dgm:spPr/>
    </dgm:pt>
    <dgm:pt modelId="{FA7720EE-73F7-B141-A3D5-A522BA17BB27}" type="pres">
      <dgm:prSet presAssocID="{FB345976-1BB6-CD4F-BAFA-41A786A54895}" presName="sibTrans" presStyleLbl="sibTrans2D1" presStyleIdx="1" presStyleCnt="2"/>
      <dgm:spPr/>
    </dgm:pt>
    <dgm:pt modelId="{2BA53EA3-9170-3841-AD1C-F6900175EE43}" type="pres">
      <dgm:prSet presAssocID="{FB345976-1BB6-CD4F-BAFA-41A786A54895}" presName="connectorText" presStyleLbl="sibTrans2D1" presStyleIdx="1" presStyleCnt="2"/>
      <dgm:spPr/>
    </dgm:pt>
    <dgm:pt modelId="{D2EF3280-8B94-1D48-9A57-06DB77560462}" type="pres">
      <dgm:prSet presAssocID="{BA085F1D-71D2-C345-B3E6-CD64939ECF14}" presName="node" presStyleLbl="node1" presStyleIdx="2" presStyleCnt="3">
        <dgm:presLayoutVars>
          <dgm:bulletEnabled val="1"/>
        </dgm:presLayoutVars>
      </dgm:prSet>
      <dgm:spPr/>
    </dgm:pt>
  </dgm:ptLst>
  <dgm:cxnLst>
    <dgm:cxn modelId="{8D96DB11-98F2-9F43-B02C-F513052987E6}" srcId="{2A6C7EDE-45E2-594C-A374-518BF07A1ADC}" destId="{BCFE5C58-4492-3049-9CB6-5F56EE88BFBE}" srcOrd="1" destOrd="0" parTransId="{DBBBC5F3-418C-9B44-B791-F3804E2CF946}" sibTransId="{FB345976-1BB6-CD4F-BAFA-41A786A54895}"/>
    <dgm:cxn modelId="{EE6B8712-3833-ED44-8803-21F801AB6791}" type="presOf" srcId="{FB345976-1BB6-CD4F-BAFA-41A786A54895}" destId="{FA7720EE-73F7-B141-A3D5-A522BA17BB27}" srcOrd="0" destOrd="0" presId="urn:microsoft.com/office/officeart/2005/8/layout/process1"/>
    <dgm:cxn modelId="{F682DD63-F520-B444-8B85-442493B0A394}" srcId="{2A6C7EDE-45E2-594C-A374-518BF07A1ADC}" destId="{A50D08CC-E4C6-164E-BEE6-90F48AD10812}" srcOrd="0" destOrd="0" parTransId="{8F3A0356-35DD-704F-83F1-0A88F8CB739A}" sibTransId="{5951AF3C-ED35-6A41-9B07-02B1CA88FA01}"/>
    <dgm:cxn modelId="{CEDC9F74-BA3E-E943-9773-6AD036207594}" type="presOf" srcId="{BA085F1D-71D2-C345-B3E6-CD64939ECF14}" destId="{D2EF3280-8B94-1D48-9A57-06DB77560462}" srcOrd="0" destOrd="0" presId="urn:microsoft.com/office/officeart/2005/8/layout/process1"/>
    <dgm:cxn modelId="{8F65BA75-8566-3141-9E1D-3AC9023A54AA}" type="presOf" srcId="{A50D08CC-E4C6-164E-BEE6-90F48AD10812}" destId="{8B91D5E5-CA3C-EB42-9AD9-8ECEE0A4FE5B}" srcOrd="0" destOrd="0" presId="urn:microsoft.com/office/officeart/2005/8/layout/process1"/>
    <dgm:cxn modelId="{73DC297A-BAC4-FB47-ACEA-BFC2915F4BC9}" type="presOf" srcId="{5951AF3C-ED35-6A41-9B07-02B1CA88FA01}" destId="{A9FBAEB0-7150-4B4D-9229-8AC00CD30E64}" srcOrd="0" destOrd="0" presId="urn:microsoft.com/office/officeart/2005/8/layout/process1"/>
    <dgm:cxn modelId="{1200448B-CD82-8C4E-A2CD-C58F5F7DF432}" srcId="{2A6C7EDE-45E2-594C-A374-518BF07A1ADC}" destId="{BA085F1D-71D2-C345-B3E6-CD64939ECF14}" srcOrd="2" destOrd="0" parTransId="{CB617375-AA86-154E-9415-4AF03A0BBD08}" sibTransId="{B7D074F6-8F12-374D-BB31-A12DE1151F89}"/>
    <dgm:cxn modelId="{DDF6B392-1F84-F549-8971-29F12E1C4B2F}" type="presOf" srcId="{FB345976-1BB6-CD4F-BAFA-41A786A54895}" destId="{2BA53EA3-9170-3841-AD1C-F6900175EE43}" srcOrd="1" destOrd="0" presId="urn:microsoft.com/office/officeart/2005/8/layout/process1"/>
    <dgm:cxn modelId="{471807AC-F86B-EC4E-AE63-80D125058505}" type="presOf" srcId="{2A6C7EDE-45E2-594C-A374-518BF07A1ADC}" destId="{C7274193-A355-A34B-B395-A6D1DCD2F713}" srcOrd="0" destOrd="0" presId="urn:microsoft.com/office/officeart/2005/8/layout/process1"/>
    <dgm:cxn modelId="{281194D7-105F-DF4C-BC2A-96D92CE462A1}" type="presOf" srcId="{5951AF3C-ED35-6A41-9B07-02B1CA88FA01}" destId="{2A093873-79D6-AC47-9CD3-21748870D8AB}" srcOrd="1" destOrd="0" presId="urn:microsoft.com/office/officeart/2005/8/layout/process1"/>
    <dgm:cxn modelId="{C1CEFBE7-A349-A842-9F5B-272C06DC6FBA}" type="presOf" srcId="{BCFE5C58-4492-3049-9CB6-5F56EE88BFBE}" destId="{6D10F336-6BEE-CD44-9F52-DC7CE159B6B5}" srcOrd="0" destOrd="0" presId="urn:microsoft.com/office/officeart/2005/8/layout/process1"/>
    <dgm:cxn modelId="{71EF419D-A04D-DF44-B58D-F0390E104129}" type="presParOf" srcId="{C7274193-A355-A34B-B395-A6D1DCD2F713}" destId="{8B91D5E5-CA3C-EB42-9AD9-8ECEE0A4FE5B}" srcOrd="0" destOrd="0" presId="urn:microsoft.com/office/officeart/2005/8/layout/process1"/>
    <dgm:cxn modelId="{61AEB666-BAC2-C74E-974D-66E54FE0B217}" type="presParOf" srcId="{C7274193-A355-A34B-B395-A6D1DCD2F713}" destId="{A9FBAEB0-7150-4B4D-9229-8AC00CD30E64}" srcOrd="1" destOrd="0" presId="urn:microsoft.com/office/officeart/2005/8/layout/process1"/>
    <dgm:cxn modelId="{BA65AB53-4EA6-2D43-BEE9-5E21CD907D22}" type="presParOf" srcId="{A9FBAEB0-7150-4B4D-9229-8AC00CD30E64}" destId="{2A093873-79D6-AC47-9CD3-21748870D8AB}" srcOrd="0" destOrd="0" presId="urn:microsoft.com/office/officeart/2005/8/layout/process1"/>
    <dgm:cxn modelId="{B86E5C95-706D-F044-8805-677BCBD8B27A}" type="presParOf" srcId="{C7274193-A355-A34B-B395-A6D1DCD2F713}" destId="{6D10F336-6BEE-CD44-9F52-DC7CE159B6B5}" srcOrd="2" destOrd="0" presId="urn:microsoft.com/office/officeart/2005/8/layout/process1"/>
    <dgm:cxn modelId="{785ADFB9-C4C8-D04D-B7F2-3487FB5AE981}" type="presParOf" srcId="{C7274193-A355-A34B-B395-A6D1DCD2F713}" destId="{FA7720EE-73F7-B141-A3D5-A522BA17BB27}" srcOrd="3" destOrd="0" presId="urn:microsoft.com/office/officeart/2005/8/layout/process1"/>
    <dgm:cxn modelId="{DA90644B-AC3F-7445-99EA-83467EA4FB7D}" type="presParOf" srcId="{FA7720EE-73F7-B141-A3D5-A522BA17BB27}" destId="{2BA53EA3-9170-3841-AD1C-F6900175EE43}" srcOrd="0" destOrd="0" presId="urn:microsoft.com/office/officeart/2005/8/layout/process1"/>
    <dgm:cxn modelId="{141D63A1-DC7A-7844-BBCF-46E4471C72C4}" type="presParOf" srcId="{C7274193-A355-A34B-B395-A6D1DCD2F713}" destId="{D2EF3280-8B94-1D48-9A57-06DB77560462}"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6C7EDE-45E2-594C-A374-518BF07A1ADC}" type="doc">
      <dgm:prSet loTypeId="urn:microsoft.com/office/officeart/2005/8/layout/process1" loCatId="" qsTypeId="urn:microsoft.com/office/officeart/2005/8/quickstyle/simple1" qsCatId="simple" csTypeId="urn:microsoft.com/office/officeart/2005/8/colors/colorful5" csCatId="colorful" phldr="1"/>
      <dgm:spPr/>
    </dgm:pt>
    <dgm:pt modelId="{A50D08CC-E4C6-164E-BEE6-90F48AD10812}">
      <dgm:prSet phldrT="[Texto]"/>
      <dgm:spPr/>
      <dgm:t>
        <a:bodyPr/>
        <a:lstStyle/>
        <a:p>
          <a:r>
            <a:rPr lang="es-ES" dirty="0"/>
            <a:t>Observación</a:t>
          </a:r>
        </a:p>
      </dgm:t>
    </dgm:pt>
    <dgm:pt modelId="{8F3A0356-35DD-704F-83F1-0A88F8CB739A}" type="parTrans" cxnId="{F682DD63-F520-B444-8B85-442493B0A394}">
      <dgm:prSet/>
      <dgm:spPr/>
      <dgm:t>
        <a:bodyPr/>
        <a:lstStyle/>
        <a:p>
          <a:endParaRPr lang="es-ES"/>
        </a:p>
      </dgm:t>
    </dgm:pt>
    <dgm:pt modelId="{5951AF3C-ED35-6A41-9B07-02B1CA88FA01}" type="sibTrans" cxnId="{F682DD63-F520-B444-8B85-442493B0A394}">
      <dgm:prSet/>
      <dgm:spPr/>
      <dgm:t>
        <a:bodyPr/>
        <a:lstStyle/>
        <a:p>
          <a:endParaRPr lang="es-ES"/>
        </a:p>
      </dgm:t>
    </dgm:pt>
    <dgm:pt modelId="{BCFE5C58-4492-3049-9CB6-5F56EE88BFBE}">
      <dgm:prSet phldrT="[Texto]"/>
      <dgm:spPr/>
      <dgm:t>
        <a:bodyPr/>
        <a:lstStyle/>
        <a:p>
          <a:r>
            <a:rPr lang="es-ES" dirty="0"/>
            <a:t>Interpretación</a:t>
          </a:r>
        </a:p>
      </dgm:t>
    </dgm:pt>
    <dgm:pt modelId="{DBBBC5F3-418C-9B44-B791-F3804E2CF946}" type="parTrans" cxnId="{8D96DB11-98F2-9F43-B02C-F513052987E6}">
      <dgm:prSet/>
      <dgm:spPr/>
      <dgm:t>
        <a:bodyPr/>
        <a:lstStyle/>
        <a:p>
          <a:endParaRPr lang="es-ES"/>
        </a:p>
      </dgm:t>
    </dgm:pt>
    <dgm:pt modelId="{FB345976-1BB6-CD4F-BAFA-41A786A54895}" type="sibTrans" cxnId="{8D96DB11-98F2-9F43-B02C-F513052987E6}">
      <dgm:prSet/>
      <dgm:spPr/>
      <dgm:t>
        <a:bodyPr/>
        <a:lstStyle/>
        <a:p>
          <a:endParaRPr lang="es-ES"/>
        </a:p>
      </dgm:t>
    </dgm:pt>
    <dgm:pt modelId="{EFDBC4A8-D268-D943-8468-71F8D8D604FA}">
      <dgm:prSet/>
      <dgm:spPr/>
      <dgm:t>
        <a:bodyPr/>
        <a:lstStyle/>
        <a:p>
          <a:r>
            <a:rPr lang="es-ES"/>
            <a:t>Sistema perceptivo del observador</a:t>
          </a:r>
          <a:endParaRPr lang="es-ES" dirty="0"/>
        </a:p>
      </dgm:t>
    </dgm:pt>
    <dgm:pt modelId="{E40816E6-4309-F64A-8556-12257F6955E6}" type="parTrans" cxnId="{65D9BB82-77EF-954F-8D1D-CF89DD22F7A4}">
      <dgm:prSet/>
      <dgm:spPr/>
      <dgm:t>
        <a:bodyPr/>
        <a:lstStyle/>
        <a:p>
          <a:endParaRPr lang="es-ES"/>
        </a:p>
      </dgm:t>
    </dgm:pt>
    <dgm:pt modelId="{39C5FF27-E9E5-F142-B75F-61BFEC83D498}" type="sibTrans" cxnId="{65D9BB82-77EF-954F-8D1D-CF89DD22F7A4}">
      <dgm:prSet/>
      <dgm:spPr/>
      <dgm:t>
        <a:bodyPr/>
        <a:lstStyle/>
        <a:p>
          <a:endParaRPr lang="es-ES"/>
        </a:p>
      </dgm:t>
    </dgm:pt>
    <dgm:pt modelId="{C7274193-A355-A34B-B395-A6D1DCD2F713}" type="pres">
      <dgm:prSet presAssocID="{2A6C7EDE-45E2-594C-A374-518BF07A1ADC}" presName="Name0" presStyleCnt="0">
        <dgm:presLayoutVars>
          <dgm:dir/>
          <dgm:resizeHandles val="exact"/>
        </dgm:presLayoutVars>
      </dgm:prSet>
      <dgm:spPr/>
    </dgm:pt>
    <dgm:pt modelId="{8B91D5E5-CA3C-EB42-9AD9-8ECEE0A4FE5B}" type="pres">
      <dgm:prSet presAssocID="{A50D08CC-E4C6-164E-BEE6-90F48AD10812}" presName="node" presStyleLbl="node1" presStyleIdx="0" presStyleCnt="3">
        <dgm:presLayoutVars>
          <dgm:bulletEnabled val="1"/>
        </dgm:presLayoutVars>
      </dgm:prSet>
      <dgm:spPr/>
    </dgm:pt>
    <dgm:pt modelId="{A9FBAEB0-7150-4B4D-9229-8AC00CD30E64}" type="pres">
      <dgm:prSet presAssocID="{5951AF3C-ED35-6A41-9B07-02B1CA88FA01}" presName="sibTrans" presStyleLbl="sibTrans2D1" presStyleIdx="0" presStyleCnt="2"/>
      <dgm:spPr>
        <a:prstGeom prst="mathEqual">
          <a:avLst/>
        </a:prstGeom>
      </dgm:spPr>
    </dgm:pt>
    <dgm:pt modelId="{2A093873-79D6-AC47-9CD3-21748870D8AB}" type="pres">
      <dgm:prSet presAssocID="{5951AF3C-ED35-6A41-9B07-02B1CA88FA01}" presName="connectorText" presStyleLbl="sibTrans2D1" presStyleIdx="0" presStyleCnt="2"/>
      <dgm:spPr/>
    </dgm:pt>
    <dgm:pt modelId="{6D10F336-6BEE-CD44-9F52-DC7CE159B6B5}" type="pres">
      <dgm:prSet presAssocID="{BCFE5C58-4492-3049-9CB6-5F56EE88BFBE}" presName="node" presStyleLbl="node1" presStyleIdx="1" presStyleCnt="3">
        <dgm:presLayoutVars>
          <dgm:bulletEnabled val="1"/>
        </dgm:presLayoutVars>
      </dgm:prSet>
      <dgm:spPr/>
    </dgm:pt>
    <dgm:pt modelId="{FA7720EE-73F7-B141-A3D5-A522BA17BB27}" type="pres">
      <dgm:prSet presAssocID="{FB345976-1BB6-CD4F-BAFA-41A786A54895}" presName="sibTrans" presStyleLbl="sibTrans2D1" presStyleIdx="1" presStyleCnt="2"/>
      <dgm:spPr>
        <a:prstGeom prst="mathPlus">
          <a:avLst/>
        </a:prstGeom>
      </dgm:spPr>
    </dgm:pt>
    <dgm:pt modelId="{2BA53EA3-9170-3841-AD1C-F6900175EE43}" type="pres">
      <dgm:prSet presAssocID="{FB345976-1BB6-CD4F-BAFA-41A786A54895}" presName="connectorText" presStyleLbl="sibTrans2D1" presStyleIdx="1" presStyleCnt="2"/>
      <dgm:spPr/>
    </dgm:pt>
    <dgm:pt modelId="{0DBEFF0A-8764-1949-94A4-7AB15A2A49DF}" type="pres">
      <dgm:prSet presAssocID="{EFDBC4A8-D268-D943-8468-71F8D8D604FA}" presName="node" presStyleLbl="node1" presStyleIdx="2" presStyleCnt="3">
        <dgm:presLayoutVars>
          <dgm:bulletEnabled val="1"/>
        </dgm:presLayoutVars>
      </dgm:prSet>
      <dgm:spPr/>
    </dgm:pt>
  </dgm:ptLst>
  <dgm:cxnLst>
    <dgm:cxn modelId="{8D96DB11-98F2-9F43-B02C-F513052987E6}" srcId="{2A6C7EDE-45E2-594C-A374-518BF07A1ADC}" destId="{BCFE5C58-4492-3049-9CB6-5F56EE88BFBE}" srcOrd="1" destOrd="0" parTransId="{DBBBC5F3-418C-9B44-B791-F3804E2CF946}" sibTransId="{FB345976-1BB6-CD4F-BAFA-41A786A54895}"/>
    <dgm:cxn modelId="{EE6B8712-3833-ED44-8803-21F801AB6791}" type="presOf" srcId="{FB345976-1BB6-CD4F-BAFA-41A786A54895}" destId="{FA7720EE-73F7-B141-A3D5-A522BA17BB27}" srcOrd="0" destOrd="0" presId="urn:microsoft.com/office/officeart/2005/8/layout/process1"/>
    <dgm:cxn modelId="{F682DD63-F520-B444-8B85-442493B0A394}" srcId="{2A6C7EDE-45E2-594C-A374-518BF07A1ADC}" destId="{A50D08CC-E4C6-164E-BEE6-90F48AD10812}" srcOrd="0" destOrd="0" parTransId="{8F3A0356-35DD-704F-83F1-0A88F8CB739A}" sibTransId="{5951AF3C-ED35-6A41-9B07-02B1CA88FA01}"/>
    <dgm:cxn modelId="{BF30FC68-0150-574A-9F7F-7B3576874C1E}" type="presOf" srcId="{EFDBC4A8-D268-D943-8468-71F8D8D604FA}" destId="{0DBEFF0A-8764-1949-94A4-7AB15A2A49DF}" srcOrd="0" destOrd="0" presId="urn:microsoft.com/office/officeart/2005/8/layout/process1"/>
    <dgm:cxn modelId="{8F65BA75-8566-3141-9E1D-3AC9023A54AA}" type="presOf" srcId="{A50D08CC-E4C6-164E-BEE6-90F48AD10812}" destId="{8B91D5E5-CA3C-EB42-9AD9-8ECEE0A4FE5B}" srcOrd="0" destOrd="0" presId="urn:microsoft.com/office/officeart/2005/8/layout/process1"/>
    <dgm:cxn modelId="{73DC297A-BAC4-FB47-ACEA-BFC2915F4BC9}" type="presOf" srcId="{5951AF3C-ED35-6A41-9B07-02B1CA88FA01}" destId="{A9FBAEB0-7150-4B4D-9229-8AC00CD30E64}" srcOrd="0" destOrd="0" presId="urn:microsoft.com/office/officeart/2005/8/layout/process1"/>
    <dgm:cxn modelId="{65D9BB82-77EF-954F-8D1D-CF89DD22F7A4}" srcId="{2A6C7EDE-45E2-594C-A374-518BF07A1ADC}" destId="{EFDBC4A8-D268-D943-8468-71F8D8D604FA}" srcOrd="2" destOrd="0" parTransId="{E40816E6-4309-F64A-8556-12257F6955E6}" sibTransId="{39C5FF27-E9E5-F142-B75F-61BFEC83D498}"/>
    <dgm:cxn modelId="{DDF6B392-1F84-F549-8971-29F12E1C4B2F}" type="presOf" srcId="{FB345976-1BB6-CD4F-BAFA-41A786A54895}" destId="{2BA53EA3-9170-3841-AD1C-F6900175EE43}" srcOrd="1" destOrd="0" presId="urn:microsoft.com/office/officeart/2005/8/layout/process1"/>
    <dgm:cxn modelId="{471807AC-F86B-EC4E-AE63-80D125058505}" type="presOf" srcId="{2A6C7EDE-45E2-594C-A374-518BF07A1ADC}" destId="{C7274193-A355-A34B-B395-A6D1DCD2F713}" srcOrd="0" destOrd="0" presId="urn:microsoft.com/office/officeart/2005/8/layout/process1"/>
    <dgm:cxn modelId="{281194D7-105F-DF4C-BC2A-96D92CE462A1}" type="presOf" srcId="{5951AF3C-ED35-6A41-9B07-02B1CA88FA01}" destId="{2A093873-79D6-AC47-9CD3-21748870D8AB}" srcOrd="1" destOrd="0" presId="urn:microsoft.com/office/officeart/2005/8/layout/process1"/>
    <dgm:cxn modelId="{C1CEFBE7-A349-A842-9F5B-272C06DC6FBA}" type="presOf" srcId="{BCFE5C58-4492-3049-9CB6-5F56EE88BFBE}" destId="{6D10F336-6BEE-CD44-9F52-DC7CE159B6B5}" srcOrd="0" destOrd="0" presId="urn:microsoft.com/office/officeart/2005/8/layout/process1"/>
    <dgm:cxn modelId="{71EF419D-A04D-DF44-B58D-F0390E104129}" type="presParOf" srcId="{C7274193-A355-A34B-B395-A6D1DCD2F713}" destId="{8B91D5E5-CA3C-EB42-9AD9-8ECEE0A4FE5B}" srcOrd="0" destOrd="0" presId="urn:microsoft.com/office/officeart/2005/8/layout/process1"/>
    <dgm:cxn modelId="{61AEB666-BAC2-C74E-974D-66E54FE0B217}" type="presParOf" srcId="{C7274193-A355-A34B-B395-A6D1DCD2F713}" destId="{A9FBAEB0-7150-4B4D-9229-8AC00CD30E64}" srcOrd="1" destOrd="0" presId="urn:microsoft.com/office/officeart/2005/8/layout/process1"/>
    <dgm:cxn modelId="{BA65AB53-4EA6-2D43-BEE9-5E21CD907D22}" type="presParOf" srcId="{A9FBAEB0-7150-4B4D-9229-8AC00CD30E64}" destId="{2A093873-79D6-AC47-9CD3-21748870D8AB}" srcOrd="0" destOrd="0" presId="urn:microsoft.com/office/officeart/2005/8/layout/process1"/>
    <dgm:cxn modelId="{B86E5C95-706D-F044-8805-677BCBD8B27A}" type="presParOf" srcId="{C7274193-A355-A34B-B395-A6D1DCD2F713}" destId="{6D10F336-6BEE-CD44-9F52-DC7CE159B6B5}" srcOrd="2" destOrd="0" presId="urn:microsoft.com/office/officeart/2005/8/layout/process1"/>
    <dgm:cxn modelId="{785ADFB9-C4C8-D04D-B7F2-3487FB5AE981}" type="presParOf" srcId="{C7274193-A355-A34B-B395-A6D1DCD2F713}" destId="{FA7720EE-73F7-B141-A3D5-A522BA17BB27}" srcOrd="3" destOrd="0" presId="urn:microsoft.com/office/officeart/2005/8/layout/process1"/>
    <dgm:cxn modelId="{DA90644B-AC3F-7445-99EA-83467EA4FB7D}" type="presParOf" srcId="{FA7720EE-73F7-B141-A3D5-A522BA17BB27}" destId="{2BA53EA3-9170-3841-AD1C-F6900175EE43}" srcOrd="0" destOrd="0" presId="urn:microsoft.com/office/officeart/2005/8/layout/process1"/>
    <dgm:cxn modelId="{25D8CBF3-9539-0E43-997F-813CE87A2B48}" type="presParOf" srcId="{C7274193-A355-A34B-B395-A6D1DCD2F713}" destId="{0DBEFF0A-8764-1949-94A4-7AB15A2A49DF}"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91D5E5-CA3C-EB42-9AD9-8ECEE0A4FE5B}">
      <dsp:nvSpPr>
        <dsp:cNvPr id="0" name=""/>
        <dsp:cNvSpPr/>
      </dsp:nvSpPr>
      <dsp:spPr>
        <a:xfrm>
          <a:off x="7143" y="1416"/>
          <a:ext cx="2135187" cy="128111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t>Procedimiento</a:t>
          </a:r>
        </a:p>
      </dsp:txBody>
      <dsp:txXfrm>
        <a:off x="44665" y="38938"/>
        <a:ext cx="2060143" cy="1206068"/>
      </dsp:txXfrm>
    </dsp:sp>
    <dsp:sp modelId="{A9FBAEB0-7150-4B4D-9229-8AC00CD30E64}">
      <dsp:nvSpPr>
        <dsp:cNvPr id="0" name=""/>
        <dsp:cNvSpPr/>
      </dsp:nvSpPr>
      <dsp:spPr>
        <a:xfrm>
          <a:off x="2355850" y="377209"/>
          <a:ext cx="452659" cy="529526"/>
        </a:xfrm>
        <a:prstGeom prst="mathPlus">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s-ES" sz="1900" kern="1200"/>
        </a:p>
      </dsp:txBody>
      <dsp:txXfrm>
        <a:off x="2355850" y="483114"/>
        <a:ext cx="316861" cy="317716"/>
      </dsp:txXfrm>
    </dsp:sp>
    <dsp:sp modelId="{6D10F336-6BEE-CD44-9F52-DC7CE159B6B5}">
      <dsp:nvSpPr>
        <dsp:cNvPr id="0" name=""/>
        <dsp:cNvSpPr/>
      </dsp:nvSpPr>
      <dsp:spPr>
        <a:xfrm>
          <a:off x="2996406" y="1416"/>
          <a:ext cx="2135187" cy="1281112"/>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t>Sujeto que recoge</a:t>
          </a:r>
        </a:p>
      </dsp:txBody>
      <dsp:txXfrm>
        <a:off x="3033928" y="38938"/>
        <a:ext cx="2060143" cy="1206068"/>
      </dsp:txXfrm>
    </dsp:sp>
    <dsp:sp modelId="{FA7720EE-73F7-B141-A3D5-A522BA17BB27}">
      <dsp:nvSpPr>
        <dsp:cNvPr id="0" name=""/>
        <dsp:cNvSpPr/>
      </dsp:nvSpPr>
      <dsp:spPr>
        <a:xfrm>
          <a:off x="5345112" y="377209"/>
          <a:ext cx="452659" cy="529526"/>
        </a:xfrm>
        <a:prstGeom prst="righ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s-ES" sz="1900" kern="1200"/>
        </a:p>
      </dsp:txBody>
      <dsp:txXfrm>
        <a:off x="5345112" y="483114"/>
        <a:ext cx="316861" cy="317716"/>
      </dsp:txXfrm>
    </dsp:sp>
    <dsp:sp modelId="{D2EF3280-8B94-1D48-9A57-06DB77560462}">
      <dsp:nvSpPr>
        <dsp:cNvPr id="0" name=""/>
        <dsp:cNvSpPr/>
      </dsp:nvSpPr>
      <dsp:spPr>
        <a:xfrm>
          <a:off x="5985668" y="1416"/>
          <a:ext cx="2135187" cy="1281112"/>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t>Dato</a:t>
          </a:r>
        </a:p>
      </dsp:txBody>
      <dsp:txXfrm>
        <a:off x="6023190" y="38938"/>
        <a:ext cx="2060143" cy="12060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91D5E5-CA3C-EB42-9AD9-8ECEE0A4FE5B}">
      <dsp:nvSpPr>
        <dsp:cNvPr id="0" name=""/>
        <dsp:cNvSpPr/>
      </dsp:nvSpPr>
      <dsp:spPr>
        <a:xfrm>
          <a:off x="7143" y="1416"/>
          <a:ext cx="2135187" cy="128111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t>Observación</a:t>
          </a:r>
        </a:p>
      </dsp:txBody>
      <dsp:txXfrm>
        <a:off x="44665" y="38938"/>
        <a:ext cx="2060143" cy="1206068"/>
      </dsp:txXfrm>
    </dsp:sp>
    <dsp:sp modelId="{A9FBAEB0-7150-4B4D-9229-8AC00CD30E64}">
      <dsp:nvSpPr>
        <dsp:cNvPr id="0" name=""/>
        <dsp:cNvSpPr/>
      </dsp:nvSpPr>
      <dsp:spPr>
        <a:xfrm>
          <a:off x="2355850" y="377209"/>
          <a:ext cx="452659" cy="529526"/>
        </a:xfrm>
        <a:prstGeom prst="mathEqual">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s-ES" sz="1900" kern="1200"/>
        </a:p>
      </dsp:txBody>
      <dsp:txXfrm>
        <a:off x="2355850" y="483114"/>
        <a:ext cx="316861" cy="317716"/>
      </dsp:txXfrm>
    </dsp:sp>
    <dsp:sp modelId="{6D10F336-6BEE-CD44-9F52-DC7CE159B6B5}">
      <dsp:nvSpPr>
        <dsp:cNvPr id="0" name=""/>
        <dsp:cNvSpPr/>
      </dsp:nvSpPr>
      <dsp:spPr>
        <a:xfrm>
          <a:off x="2996406" y="1416"/>
          <a:ext cx="2135187" cy="1281112"/>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t>Interpretación</a:t>
          </a:r>
        </a:p>
      </dsp:txBody>
      <dsp:txXfrm>
        <a:off x="3033928" y="38938"/>
        <a:ext cx="2060143" cy="1206068"/>
      </dsp:txXfrm>
    </dsp:sp>
    <dsp:sp modelId="{FA7720EE-73F7-B141-A3D5-A522BA17BB27}">
      <dsp:nvSpPr>
        <dsp:cNvPr id="0" name=""/>
        <dsp:cNvSpPr/>
      </dsp:nvSpPr>
      <dsp:spPr>
        <a:xfrm>
          <a:off x="5345112" y="377209"/>
          <a:ext cx="452659" cy="529526"/>
        </a:xfrm>
        <a:prstGeom prst="mathPlus">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s-ES" sz="1900" kern="1200"/>
        </a:p>
      </dsp:txBody>
      <dsp:txXfrm>
        <a:off x="5345112" y="483114"/>
        <a:ext cx="316861" cy="317716"/>
      </dsp:txXfrm>
    </dsp:sp>
    <dsp:sp modelId="{0DBEFF0A-8764-1949-94A4-7AB15A2A49DF}">
      <dsp:nvSpPr>
        <dsp:cNvPr id="0" name=""/>
        <dsp:cNvSpPr/>
      </dsp:nvSpPr>
      <dsp:spPr>
        <a:xfrm>
          <a:off x="5985668" y="1416"/>
          <a:ext cx="2135187" cy="1281112"/>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a:t>Sistema perceptivo del observador</a:t>
          </a:r>
          <a:endParaRPr lang="es-ES" sz="2400" kern="1200" dirty="0"/>
        </a:p>
      </dsp:txBody>
      <dsp:txXfrm>
        <a:off x="6023190" y="38938"/>
        <a:ext cx="2060143" cy="1206068"/>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231433-350E-487B-8F35-BA8CFCC91A2F}" type="datetimeFigureOut">
              <a:rPr lang="es-CL" smtClean="0"/>
              <a:t>04-08-24</a:t>
            </a:fld>
            <a:endParaRPr lang="es-C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3AC8D1-51BD-490A-8DAF-C69EFE0D0B1A}" type="slidenum">
              <a:rPr lang="es-CL" smtClean="0"/>
              <a:t>‹Nº›</a:t>
            </a:fld>
            <a:endParaRPr lang="es-CL"/>
          </a:p>
        </p:txBody>
      </p:sp>
    </p:spTree>
    <p:extLst>
      <p:ext uri="{BB962C8B-B14F-4D97-AF65-F5344CB8AC3E}">
        <p14:creationId xmlns:p14="http://schemas.microsoft.com/office/powerpoint/2010/main" val="3952784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Sistema perceptivo = metas, prejuicios, marcos de referencia y aptitudes.</a:t>
            </a:r>
          </a:p>
          <a:p>
            <a:endParaRPr lang="es-CL" dirty="0"/>
          </a:p>
          <a:p>
            <a:endParaRPr lang="es-CL" dirty="0"/>
          </a:p>
        </p:txBody>
      </p:sp>
      <p:sp>
        <p:nvSpPr>
          <p:cNvPr id="4" name="Marcador de número de diapositiva 3"/>
          <p:cNvSpPr>
            <a:spLocks noGrp="1"/>
          </p:cNvSpPr>
          <p:nvPr>
            <p:ph type="sldNum" sz="quarter" idx="5"/>
          </p:nvPr>
        </p:nvSpPr>
        <p:spPr/>
        <p:txBody>
          <a:bodyPr/>
          <a:lstStyle/>
          <a:p>
            <a:fld id="{753AC8D1-51BD-490A-8DAF-C69EFE0D0B1A}" type="slidenum">
              <a:rPr lang="es-CL" smtClean="0"/>
              <a:t>10</a:t>
            </a:fld>
            <a:endParaRPr lang="es-CL"/>
          </a:p>
        </p:txBody>
      </p:sp>
    </p:spTree>
    <p:extLst>
      <p:ext uri="{BB962C8B-B14F-4D97-AF65-F5344CB8AC3E}">
        <p14:creationId xmlns:p14="http://schemas.microsoft.com/office/powerpoint/2010/main" val="365572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753AC8D1-51BD-490A-8DAF-C69EFE0D0B1A}" type="slidenum">
              <a:rPr lang="es-CL" smtClean="0"/>
              <a:t>30</a:t>
            </a:fld>
            <a:endParaRPr lang="es-CL"/>
          </a:p>
        </p:txBody>
      </p:sp>
    </p:spTree>
    <p:extLst>
      <p:ext uri="{BB962C8B-B14F-4D97-AF65-F5344CB8AC3E}">
        <p14:creationId xmlns:p14="http://schemas.microsoft.com/office/powerpoint/2010/main" val="1494567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E9D1C5-FAA1-1645-ABF0-DFEF5ECA342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5B2D5FDB-6B06-A94F-8E1A-849D5B6E86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1A4749A9-7F79-1F45-B8C3-3314DD40B773}"/>
              </a:ext>
            </a:extLst>
          </p:cNvPr>
          <p:cNvSpPr>
            <a:spLocks noGrp="1"/>
          </p:cNvSpPr>
          <p:nvPr>
            <p:ph type="dt" sz="half" idx="10"/>
          </p:nvPr>
        </p:nvSpPr>
        <p:spPr/>
        <p:txBody>
          <a:bodyPr/>
          <a:lstStyle/>
          <a:p>
            <a:fld id="{BF58FA8A-CDA2-475F-9658-ED2345228041}" type="datetimeFigureOut">
              <a:rPr lang="es-CL" smtClean="0"/>
              <a:t>04-08-24</a:t>
            </a:fld>
            <a:endParaRPr lang="es-CL"/>
          </a:p>
        </p:txBody>
      </p:sp>
      <p:sp>
        <p:nvSpPr>
          <p:cNvPr id="5" name="Marcador de pie de página 4">
            <a:extLst>
              <a:ext uri="{FF2B5EF4-FFF2-40B4-BE49-F238E27FC236}">
                <a16:creationId xmlns:a16="http://schemas.microsoft.com/office/drawing/2014/main" id="{B7418C26-5AA9-6D4A-860F-53B7F4B34036}"/>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B4B0B87C-A06C-A545-94A7-C71D93A858B5}"/>
              </a:ext>
            </a:extLst>
          </p:cNvPr>
          <p:cNvSpPr>
            <a:spLocks noGrp="1"/>
          </p:cNvSpPr>
          <p:nvPr>
            <p:ph type="sldNum" sz="quarter" idx="12"/>
          </p:nvPr>
        </p:nvSpPr>
        <p:spPr/>
        <p:txBody>
          <a:bodyPr/>
          <a:lstStyle/>
          <a:p>
            <a:fld id="{92AB7E3D-B849-4EE2-B1DF-A03766765B53}" type="slidenum">
              <a:rPr lang="es-CL" smtClean="0"/>
              <a:t>‹Nº›</a:t>
            </a:fld>
            <a:endParaRPr lang="es-CL"/>
          </a:p>
        </p:txBody>
      </p:sp>
    </p:spTree>
    <p:extLst>
      <p:ext uri="{BB962C8B-B14F-4D97-AF65-F5344CB8AC3E}">
        <p14:creationId xmlns:p14="http://schemas.microsoft.com/office/powerpoint/2010/main" val="2647652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4FA09D-0A62-DA4B-B9D0-89647377C45E}"/>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BA0BC601-A7B1-F540-8014-F834317336E9}"/>
              </a:ext>
            </a:extLst>
          </p:cNvPr>
          <p:cNvSpPr>
            <a:spLocks noGrp="1"/>
          </p:cNvSpPr>
          <p:nvPr>
            <p:ph type="body" orient="vert" idx="1"/>
          </p:nvPr>
        </p:nvSpPr>
        <p:spPr/>
        <p:txBody>
          <a:bodyPr vert="eaVert"/>
          <a:lstStyle/>
          <a:p>
            <a:r>
              <a:rPr lang="es-ES"/>
              <a:t>Editar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id="{CFF0B029-8B24-3347-9D26-EAB1E1D47CBC}"/>
              </a:ext>
            </a:extLst>
          </p:cNvPr>
          <p:cNvSpPr>
            <a:spLocks noGrp="1"/>
          </p:cNvSpPr>
          <p:nvPr>
            <p:ph type="dt" sz="half" idx="10"/>
          </p:nvPr>
        </p:nvSpPr>
        <p:spPr/>
        <p:txBody>
          <a:bodyPr/>
          <a:lstStyle/>
          <a:p>
            <a:fld id="{BF58FA8A-CDA2-475F-9658-ED2345228041}" type="datetimeFigureOut">
              <a:rPr lang="es-CL" smtClean="0"/>
              <a:t>04-08-24</a:t>
            </a:fld>
            <a:endParaRPr lang="es-CL"/>
          </a:p>
        </p:txBody>
      </p:sp>
      <p:sp>
        <p:nvSpPr>
          <p:cNvPr id="5" name="Marcador de pie de página 4">
            <a:extLst>
              <a:ext uri="{FF2B5EF4-FFF2-40B4-BE49-F238E27FC236}">
                <a16:creationId xmlns:a16="http://schemas.microsoft.com/office/drawing/2014/main" id="{15ED4BF8-16AB-1C40-8D8A-4102E180AE9E}"/>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E5F03ADE-A56D-DE45-B808-EA1136EE7D84}"/>
              </a:ext>
            </a:extLst>
          </p:cNvPr>
          <p:cNvSpPr>
            <a:spLocks noGrp="1"/>
          </p:cNvSpPr>
          <p:nvPr>
            <p:ph type="sldNum" sz="quarter" idx="12"/>
          </p:nvPr>
        </p:nvSpPr>
        <p:spPr/>
        <p:txBody>
          <a:bodyPr/>
          <a:lstStyle/>
          <a:p>
            <a:fld id="{92AB7E3D-B849-4EE2-B1DF-A03766765B53}" type="slidenum">
              <a:rPr lang="es-CL" smtClean="0"/>
              <a:t>‹Nº›</a:t>
            </a:fld>
            <a:endParaRPr lang="es-CL"/>
          </a:p>
        </p:txBody>
      </p:sp>
    </p:spTree>
    <p:extLst>
      <p:ext uri="{BB962C8B-B14F-4D97-AF65-F5344CB8AC3E}">
        <p14:creationId xmlns:p14="http://schemas.microsoft.com/office/powerpoint/2010/main" val="648631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2271F66-C8F5-0642-93E3-36CEA682F0E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6691761A-E360-E541-86FB-D6E6465AD6A2}"/>
              </a:ext>
            </a:extLst>
          </p:cNvPr>
          <p:cNvSpPr>
            <a:spLocks noGrp="1"/>
          </p:cNvSpPr>
          <p:nvPr>
            <p:ph type="body" orient="vert" idx="1"/>
          </p:nvPr>
        </p:nvSpPr>
        <p:spPr>
          <a:xfrm>
            <a:off x="838200" y="365125"/>
            <a:ext cx="7734300" cy="5811838"/>
          </a:xfrm>
        </p:spPr>
        <p:txBody>
          <a:bodyPr vert="eaVert"/>
          <a:lstStyle/>
          <a:p>
            <a:r>
              <a:rPr lang="es-ES"/>
              <a:t>Editar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id="{747C38DB-CCA6-EC49-B66D-C630379B5051}"/>
              </a:ext>
            </a:extLst>
          </p:cNvPr>
          <p:cNvSpPr>
            <a:spLocks noGrp="1"/>
          </p:cNvSpPr>
          <p:nvPr>
            <p:ph type="dt" sz="half" idx="10"/>
          </p:nvPr>
        </p:nvSpPr>
        <p:spPr/>
        <p:txBody>
          <a:bodyPr/>
          <a:lstStyle/>
          <a:p>
            <a:fld id="{BF58FA8A-CDA2-475F-9658-ED2345228041}" type="datetimeFigureOut">
              <a:rPr lang="es-CL" smtClean="0"/>
              <a:t>04-08-24</a:t>
            </a:fld>
            <a:endParaRPr lang="es-CL"/>
          </a:p>
        </p:txBody>
      </p:sp>
      <p:sp>
        <p:nvSpPr>
          <p:cNvPr id="5" name="Marcador de pie de página 4">
            <a:extLst>
              <a:ext uri="{FF2B5EF4-FFF2-40B4-BE49-F238E27FC236}">
                <a16:creationId xmlns:a16="http://schemas.microsoft.com/office/drawing/2014/main" id="{5F880E44-5D79-B449-924D-F33AB74F2F9F}"/>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641B82B5-7725-6C41-9C01-7C232527A9BB}"/>
              </a:ext>
            </a:extLst>
          </p:cNvPr>
          <p:cNvSpPr>
            <a:spLocks noGrp="1"/>
          </p:cNvSpPr>
          <p:nvPr>
            <p:ph type="sldNum" sz="quarter" idx="12"/>
          </p:nvPr>
        </p:nvSpPr>
        <p:spPr/>
        <p:txBody>
          <a:bodyPr/>
          <a:lstStyle/>
          <a:p>
            <a:fld id="{92AB7E3D-B849-4EE2-B1DF-A03766765B53}" type="slidenum">
              <a:rPr lang="es-CL" smtClean="0"/>
              <a:t>‹Nº›</a:t>
            </a:fld>
            <a:endParaRPr lang="es-CL"/>
          </a:p>
        </p:txBody>
      </p:sp>
    </p:spTree>
    <p:extLst>
      <p:ext uri="{BB962C8B-B14F-4D97-AF65-F5344CB8AC3E}">
        <p14:creationId xmlns:p14="http://schemas.microsoft.com/office/powerpoint/2010/main" val="28325940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p>
            <a:r>
              <a:rPr lang="es-ES"/>
              <a:t>Haga clic para modificar el estilo de título del patrón</a:t>
            </a:r>
          </a:p>
        </p:txBody>
      </p:sp>
      <p:sp>
        <p:nvSpPr>
          <p:cNvPr id="3" name="2 Marcador de texto"/>
          <p:cNvSpPr>
            <a:spLocks noGrp="1"/>
          </p:cNvSpPr>
          <p:nvPr>
            <p:ph type="body" sz="half" idx="1"/>
          </p:nvPr>
        </p:nvSpPr>
        <p:spPr>
          <a:xfrm>
            <a:off x="609600" y="1600201"/>
            <a:ext cx="5384800" cy="452596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lvl1pPr>
              <a:defRPr>
                <a:solidFill>
                  <a:schemeClr val="tx1">
                    <a:tint val="75000"/>
                  </a:schemeClr>
                </a:solidFill>
              </a:defRPr>
            </a:lvl1pPr>
          </a:lstStyle>
          <a:p>
            <a:pPr>
              <a:defRPr/>
            </a:pPr>
            <a:endParaRPr lang="es-ES"/>
          </a:p>
        </p:txBody>
      </p:sp>
      <p:sp>
        <p:nvSpPr>
          <p:cNvPr id="6" name="5 Marcador de pie de página"/>
          <p:cNvSpPr>
            <a:spLocks noGrp="1"/>
          </p:cNvSpPr>
          <p:nvPr>
            <p:ph type="ftr" sz="quarter" idx="11"/>
          </p:nvPr>
        </p:nvSpPr>
        <p:spPr/>
        <p:txBody>
          <a:bodyPr/>
          <a:lstStyle>
            <a:lvl1pPr>
              <a:defRPr>
                <a:solidFill>
                  <a:schemeClr val="tx1">
                    <a:tint val="75000"/>
                  </a:schemeClr>
                </a:solidFill>
              </a:defRPr>
            </a:lvl1pPr>
          </a:lstStyle>
          <a:p>
            <a:pPr>
              <a:defRPr/>
            </a:pPr>
            <a:endParaRPr lang="es-ES"/>
          </a:p>
        </p:txBody>
      </p:sp>
      <p:sp>
        <p:nvSpPr>
          <p:cNvPr id="7" name="6 Marcador de número de diapositiva"/>
          <p:cNvSpPr>
            <a:spLocks noGrp="1"/>
          </p:cNvSpPr>
          <p:nvPr>
            <p:ph type="sldNum" sz="quarter" idx="12"/>
          </p:nvPr>
        </p:nvSpPr>
        <p:spPr/>
        <p:txBody>
          <a:bodyPr/>
          <a:lstStyle>
            <a:lvl1pPr>
              <a:defRPr>
                <a:solidFill>
                  <a:schemeClr val="tx1">
                    <a:tint val="75000"/>
                  </a:schemeClr>
                </a:solidFill>
              </a:defRPr>
            </a:lvl1pPr>
          </a:lstStyle>
          <a:p>
            <a:pPr>
              <a:defRPr/>
            </a:pPr>
            <a:fld id="{7CA6D4CE-14C5-40D7-A0D3-596C4A2289E9}" type="slidenum">
              <a:rPr lang="es-ES"/>
              <a:pPr>
                <a:defRPr/>
              </a:pPr>
              <a:t>‹Nº›</a:t>
            </a:fld>
            <a:endParaRPr lang="es-ES"/>
          </a:p>
        </p:txBody>
      </p:sp>
    </p:spTree>
    <p:extLst>
      <p:ext uri="{BB962C8B-B14F-4D97-AF65-F5344CB8AC3E}">
        <p14:creationId xmlns:p14="http://schemas.microsoft.com/office/powerpoint/2010/main" val="2920474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B5E07-BF44-9E4B-A097-7CF549427F78}"/>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DBB1C82E-372F-6544-947E-2988B46F5E6F}"/>
              </a:ext>
            </a:extLst>
          </p:cNvPr>
          <p:cNvSpPr>
            <a:spLocks noGrp="1"/>
          </p:cNvSpPr>
          <p:nvPr>
            <p:ph idx="1"/>
          </p:nvPr>
        </p:nvSpPr>
        <p:spPr/>
        <p:txBody>
          <a:bodyPr/>
          <a:lstStyle/>
          <a:p>
            <a:r>
              <a:rPr lang="es-ES"/>
              <a:t>Editar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id="{178C98C2-9E30-5E46-938D-AECC974EE15D}"/>
              </a:ext>
            </a:extLst>
          </p:cNvPr>
          <p:cNvSpPr>
            <a:spLocks noGrp="1"/>
          </p:cNvSpPr>
          <p:nvPr>
            <p:ph type="dt" sz="half" idx="10"/>
          </p:nvPr>
        </p:nvSpPr>
        <p:spPr/>
        <p:txBody>
          <a:bodyPr/>
          <a:lstStyle/>
          <a:p>
            <a:fld id="{87A69CA6-9459-420E-A4C7-B27194E9AF71}" type="datetimeFigureOut">
              <a:rPr lang="es-CL" smtClean="0"/>
              <a:pPr/>
              <a:t>04-08-24</a:t>
            </a:fld>
            <a:endParaRPr lang="es-CL"/>
          </a:p>
        </p:txBody>
      </p:sp>
      <p:sp>
        <p:nvSpPr>
          <p:cNvPr id="5" name="Marcador de pie de página 4">
            <a:extLst>
              <a:ext uri="{FF2B5EF4-FFF2-40B4-BE49-F238E27FC236}">
                <a16:creationId xmlns:a16="http://schemas.microsoft.com/office/drawing/2014/main" id="{4987902F-89CA-7E4B-B07D-8809CEF2BED9}"/>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F4EC36F9-9E2E-7F4A-B274-792673C57FCE}"/>
              </a:ext>
            </a:extLst>
          </p:cNvPr>
          <p:cNvSpPr>
            <a:spLocks noGrp="1"/>
          </p:cNvSpPr>
          <p:nvPr>
            <p:ph type="sldNum" sz="quarter" idx="12"/>
          </p:nvPr>
        </p:nvSpPr>
        <p:spPr/>
        <p:txBody>
          <a:bodyPr/>
          <a:lstStyle/>
          <a:p>
            <a:fld id="{EFDE8EB7-FB42-4C70-978F-7C224D34467E}" type="slidenum">
              <a:rPr lang="es-CL" smtClean="0"/>
              <a:pPr/>
              <a:t>‹Nº›</a:t>
            </a:fld>
            <a:endParaRPr lang="es-CL"/>
          </a:p>
        </p:txBody>
      </p:sp>
    </p:spTree>
    <p:extLst>
      <p:ext uri="{BB962C8B-B14F-4D97-AF65-F5344CB8AC3E}">
        <p14:creationId xmlns:p14="http://schemas.microsoft.com/office/powerpoint/2010/main" val="2351536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3D752C-46EC-0746-B8F5-F4F896C903D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26769C42-7980-164A-98CF-3DC93327E2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s-ES"/>
              <a:t>Editar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id="{859C17A3-4849-AC42-9A86-BF6478ABDBEA}"/>
              </a:ext>
            </a:extLst>
          </p:cNvPr>
          <p:cNvSpPr>
            <a:spLocks noGrp="1"/>
          </p:cNvSpPr>
          <p:nvPr>
            <p:ph type="dt" sz="half" idx="10"/>
          </p:nvPr>
        </p:nvSpPr>
        <p:spPr/>
        <p:txBody>
          <a:bodyPr/>
          <a:lstStyle/>
          <a:p>
            <a:fld id="{BF58FA8A-CDA2-475F-9658-ED2345228041}" type="datetimeFigureOut">
              <a:rPr lang="es-CL" smtClean="0"/>
              <a:t>04-08-24</a:t>
            </a:fld>
            <a:endParaRPr lang="es-CL"/>
          </a:p>
        </p:txBody>
      </p:sp>
      <p:sp>
        <p:nvSpPr>
          <p:cNvPr id="5" name="Marcador de pie de página 4">
            <a:extLst>
              <a:ext uri="{FF2B5EF4-FFF2-40B4-BE49-F238E27FC236}">
                <a16:creationId xmlns:a16="http://schemas.microsoft.com/office/drawing/2014/main" id="{1F8EC9F6-CD36-944B-8DE5-AD6263B26F6F}"/>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39859F51-B7DB-C54D-90EC-CC81A90D1314}"/>
              </a:ext>
            </a:extLst>
          </p:cNvPr>
          <p:cNvSpPr>
            <a:spLocks noGrp="1"/>
          </p:cNvSpPr>
          <p:nvPr>
            <p:ph type="sldNum" sz="quarter" idx="12"/>
          </p:nvPr>
        </p:nvSpPr>
        <p:spPr/>
        <p:txBody>
          <a:bodyPr/>
          <a:lstStyle/>
          <a:p>
            <a:fld id="{92AB7E3D-B849-4EE2-B1DF-A03766765B53}" type="slidenum">
              <a:rPr lang="es-CL" smtClean="0"/>
              <a:t>‹Nº›</a:t>
            </a:fld>
            <a:endParaRPr lang="es-CL"/>
          </a:p>
        </p:txBody>
      </p:sp>
    </p:spTree>
    <p:extLst>
      <p:ext uri="{BB962C8B-B14F-4D97-AF65-F5344CB8AC3E}">
        <p14:creationId xmlns:p14="http://schemas.microsoft.com/office/powerpoint/2010/main" val="572707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A15378-C6FA-C740-B17A-55330E068AFF}"/>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C0B91845-B14A-734A-9E55-D4BE836C445B}"/>
              </a:ext>
            </a:extLst>
          </p:cNvPr>
          <p:cNvSpPr>
            <a:spLocks noGrp="1"/>
          </p:cNvSpPr>
          <p:nvPr>
            <p:ph sz="half" idx="1"/>
          </p:nvPr>
        </p:nvSpPr>
        <p:spPr>
          <a:xfrm>
            <a:off x="838200" y="1825625"/>
            <a:ext cx="5181600" cy="4351338"/>
          </a:xfrm>
        </p:spPr>
        <p:txBody>
          <a:bodyPr/>
          <a:lstStyle/>
          <a:p>
            <a:r>
              <a:rPr lang="es-ES"/>
              <a:t>Editar los estilos de texto del patrón
Segundo nivel
Tercer nivel
Cuarto nivel
Quinto nivel</a:t>
            </a:r>
            <a:endParaRPr lang="es-CL"/>
          </a:p>
        </p:txBody>
      </p:sp>
      <p:sp>
        <p:nvSpPr>
          <p:cNvPr id="4" name="Marcador de contenido 3">
            <a:extLst>
              <a:ext uri="{FF2B5EF4-FFF2-40B4-BE49-F238E27FC236}">
                <a16:creationId xmlns:a16="http://schemas.microsoft.com/office/drawing/2014/main" id="{A93A8921-CE42-B04A-BF08-1ACF4D59BADE}"/>
              </a:ext>
            </a:extLst>
          </p:cNvPr>
          <p:cNvSpPr>
            <a:spLocks noGrp="1"/>
          </p:cNvSpPr>
          <p:nvPr>
            <p:ph sz="half" idx="2"/>
          </p:nvPr>
        </p:nvSpPr>
        <p:spPr>
          <a:xfrm>
            <a:off x="6172200" y="1825625"/>
            <a:ext cx="5181600" cy="4351338"/>
          </a:xfrm>
        </p:spPr>
        <p:txBody>
          <a:bodyPr/>
          <a:lstStyle/>
          <a:p>
            <a:r>
              <a:rPr lang="es-ES"/>
              <a:t>Editar los estilos de texto del patrón
Segundo nivel
Tercer nivel
Cuarto nivel
Quinto nivel</a:t>
            </a:r>
            <a:endParaRPr lang="es-CL"/>
          </a:p>
        </p:txBody>
      </p:sp>
      <p:sp>
        <p:nvSpPr>
          <p:cNvPr id="5" name="Marcador de fecha 4">
            <a:extLst>
              <a:ext uri="{FF2B5EF4-FFF2-40B4-BE49-F238E27FC236}">
                <a16:creationId xmlns:a16="http://schemas.microsoft.com/office/drawing/2014/main" id="{5D6EADA1-F672-404F-9A4D-87AF5685DA8B}"/>
              </a:ext>
            </a:extLst>
          </p:cNvPr>
          <p:cNvSpPr>
            <a:spLocks noGrp="1"/>
          </p:cNvSpPr>
          <p:nvPr>
            <p:ph type="dt" sz="half" idx="10"/>
          </p:nvPr>
        </p:nvSpPr>
        <p:spPr/>
        <p:txBody>
          <a:bodyPr/>
          <a:lstStyle/>
          <a:p>
            <a:fld id="{BF58FA8A-CDA2-475F-9658-ED2345228041}" type="datetimeFigureOut">
              <a:rPr lang="es-CL" smtClean="0"/>
              <a:t>04-08-24</a:t>
            </a:fld>
            <a:endParaRPr lang="es-CL"/>
          </a:p>
        </p:txBody>
      </p:sp>
      <p:sp>
        <p:nvSpPr>
          <p:cNvPr id="6" name="Marcador de pie de página 5">
            <a:extLst>
              <a:ext uri="{FF2B5EF4-FFF2-40B4-BE49-F238E27FC236}">
                <a16:creationId xmlns:a16="http://schemas.microsoft.com/office/drawing/2014/main" id="{6EAE4B5A-154B-9C46-97B9-AE15CADCA3CE}"/>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B76F0594-EE3C-3F48-9A8A-82F0F7335EFA}"/>
              </a:ext>
            </a:extLst>
          </p:cNvPr>
          <p:cNvSpPr>
            <a:spLocks noGrp="1"/>
          </p:cNvSpPr>
          <p:nvPr>
            <p:ph type="sldNum" sz="quarter" idx="12"/>
          </p:nvPr>
        </p:nvSpPr>
        <p:spPr/>
        <p:txBody>
          <a:bodyPr/>
          <a:lstStyle/>
          <a:p>
            <a:fld id="{92AB7E3D-B849-4EE2-B1DF-A03766765B53}" type="slidenum">
              <a:rPr lang="es-CL" smtClean="0"/>
              <a:t>‹Nº›</a:t>
            </a:fld>
            <a:endParaRPr lang="es-CL"/>
          </a:p>
        </p:txBody>
      </p:sp>
    </p:spTree>
    <p:extLst>
      <p:ext uri="{BB962C8B-B14F-4D97-AF65-F5344CB8AC3E}">
        <p14:creationId xmlns:p14="http://schemas.microsoft.com/office/powerpoint/2010/main" val="125978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3D3F1F-3ACC-184A-81A3-B01AE2C66FB6}"/>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4D2C4702-5027-C84D-BAB1-6CFA2CA56C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CL"/>
          </a:p>
        </p:txBody>
      </p:sp>
      <p:sp>
        <p:nvSpPr>
          <p:cNvPr id="4" name="Marcador de contenido 3">
            <a:extLst>
              <a:ext uri="{FF2B5EF4-FFF2-40B4-BE49-F238E27FC236}">
                <a16:creationId xmlns:a16="http://schemas.microsoft.com/office/drawing/2014/main" id="{0887B59D-E7AE-144E-9051-AC9693154855}"/>
              </a:ext>
            </a:extLst>
          </p:cNvPr>
          <p:cNvSpPr>
            <a:spLocks noGrp="1"/>
          </p:cNvSpPr>
          <p:nvPr>
            <p:ph sz="half" idx="2"/>
          </p:nvPr>
        </p:nvSpPr>
        <p:spPr>
          <a:xfrm>
            <a:off x="839788" y="2505075"/>
            <a:ext cx="5157787" cy="3684588"/>
          </a:xfrm>
        </p:spPr>
        <p:txBody>
          <a:bodyPr/>
          <a:lstStyle/>
          <a:p>
            <a:r>
              <a:rPr lang="es-ES"/>
              <a:t>Editar los estilos de texto del patrón
Segundo nivel
Tercer nivel
Cuarto nivel
Quinto nivel</a:t>
            </a:r>
            <a:endParaRPr lang="es-CL"/>
          </a:p>
        </p:txBody>
      </p:sp>
      <p:sp>
        <p:nvSpPr>
          <p:cNvPr id="5" name="Marcador de texto 4">
            <a:extLst>
              <a:ext uri="{FF2B5EF4-FFF2-40B4-BE49-F238E27FC236}">
                <a16:creationId xmlns:a16="http://schemas.microsoft.com/office/drawing/2014/main" id="{6A8DA428-1F7E-0C47-AFB7-C6C46F2968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CL"/>
          </a:p>
        </p:txBody>
      </p:sp>
      <p:sp>
        <p:nvSpPr>
          <p:cNvPr id="6" name="Marcador de contenido 5">
            <a:extLst>
              <a:ext uri="{FF2B5EF4-FFF2-40B4-BE49-F238E27FC236}">
                <a16:creationId xmlns:a16="http://schemas.microsoft.com/office/drawing/2014/main" id="{59A1AD6F-5E8A-8E41-BC34-2A5E978AF426}"/>
              </a:ext>
            </a:extLst>
          </p:cNvPr>
          <p:cNvSpPr>
            <a:spLocks noGrp="1"/>
          </p:cNvSpPr>
          <p:nvPr>
            <p:ph sz="quarter" idx="4"/>
          </p:nvPr>
        </p:nvSpPr>
        <p:spPr>
          <a:xfrm>
            <a:off x="6172200" y="2505075"/>
            <a:ext cx="5183188" cy="3684588"/>
          </a:xfrm>
        </p:spPr>
        <p:txBody>
          <a:bodyPr/>
          <a:lstStyle/>
          <a:p>
            <a:r>
              <a:rPr lang="es-ES"/>
              <a:t>Editar los estilos de texto del patrón
Segundo nivel
Tercer nivel
Cuarto nivel
Quinto nivel</a:t>
            </a:r>
            <a:endParaRPr lang="es-CL"/>
          </a:p>
        </p:txBody>
      </p:sp>
      <p:sp>
        <p:nvSpPr>
          <p:cNvPr id="7" name="Marcador de fecha 6">
            <a:extLst>
              <a:ext uri="{FF2B5EF4-FFF2-40B4-BE49-F238E27FC236}">
                <a16:creationId xmlns:a16="http://schemas.microsoft.com/office/drawing/2014/main" id="{EFB09963-C5CC-DA43-8BF3-1C88790D5F2C}"/>
              </a:ext>
            </a:extLst>
          </p:cNvPr>
          <p:cNvSpPr>
            <a:spLocks noGrp="1"/>
          </p:cNvSpPr>
          <p:nvPr>
            <p:ph type="dt" sz="half" idx="10"/>
          </p:nvPr>
        </p:nvSpPr>
        <p:spPr/>
        <p:txBody>
          <a:bodyPr/>
          <a:lstStyle/>
          <a:p>
            <a:fld id="{BF58FA8A-CDA2-475F-9658-ED2345228041}" type="datetimeFigureOut">
              <a:rPr lang="es-CL" smtClean="0"/>
              <a:t>04-08-24</a:t>
            </a:fld>
            <a:endParaRPr lang="es-CL"/>
          </a:p>
        </p:txBody>
      </p:sp>
      <p:sp>
        <p:nvSpPr>
          <p:cNvPr id="8" name="Marcador de pie de página 7">
            <a:extLst>
              <a:ext uri="{FF2B5EF4-FFF2-40B4-BE49-F238E27FC236}">
                <a16:creationId xmlns:a16="http://schemas.microsoft.com/office/drawing/2014/main" id="{09B02F60-B74C-D249-A6C8-C1063897F035}"/>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8D5C5C92-FDBE-D64C-B1CB-7ACAD5D1ECEC}"/>
              </a:ext>
            </a:extLst>
          </p:cNvPr>
          <p:cNvSpPr>
            <a:spLocks noGrp="1"/>
          </p:cNvSpPr>
          <p:nvPr>
            <p:ph type="sldNum" sz="quarter" idx="12"/>
          </p:nvPr>
        </p:nvSpPr>
        <p:spPr/>
        <p:txBody>
          <a:bodyPr/>
          <a:lstStyle/>
          <a:p>
            <a:fld id="{92AB7E3D-B849-4EE2-B1DF-A03766765B53}" type="slidenum">
              <a:rPr lang="es-CL" smtClean="0"/>
              <a:t>‹Nº›</a:t>
            </a:fld>
            <a:endParaRPr lang="es-CL"/>
          </a:p>
        </p:txBody>
      </p:sp>
    </p:spTree>
    <p:extLst>
      <p:ext uri="{BB962C8B-B14F-4D97-AF65-F5344CB8AC3E}">
        <p14:creationId xmlns:p14="http://schemas.microsoft.com/office/powerpoint/2010/main" val="3004072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2053EE-9572-3443-9F9E-375D7B4485D3}"/>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C9FD1C99-E3DB-7446-96FF-4EF4F42152B2}"/>
              </a:ext>
            </a:extLst>
          </p:cNvPr>
          <p:cNvSpPr>
            <a:spLocks noGrp="1"/>
          </p:cNvSpPr>
          <p:nvPr>
            <p:ph type="dt" sz="half" idx="10"/>
          </p:nvPr>
        </p:nvSpPr>
        <p:spPr/>
        <p:txBody>
          <a:bodyPr/>
          <a:lstStyle/>
          <a:p>
            <a:fld id="{BF58FA8A-CDA2-475F-9658-ED2345228041}" type="datetimeFigureOut">
              <a:rPr lang="es-CL" smtClean="0"/>
              <a:t>04-08-24</a:t>
            </a:fld>
            <a:endParaRPr lang="es-CL"/>
          </a:p>
        </p:txBody>
      </p:sp>
      <p:sp>
        <p:nvSpPr>
          <p:cNvPr id="4" name="Marcador de pie de página 3">
            <a:extLst>
              <a:ext uri="{FF2B5EF4-FFF2-40B4-BE49-F238E27FC236}">
                <a16:creationId xmlns:a16="http://schemas.microsoft.com/office/drawing/2014/main" id="{AA1B16FB-5545-754E-A841-5BD559D71CBA}"/>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19984810-F2B3-764C-A83A-2D23916E63C9}"/>
              </a:ext>
            </a:extLst>
          </p:cNvPr>
          <p:cNvSpPr>
            <a:spLocks noGrp="1"/>
          </p:cNvSpPr>
          <p:nvPr>
            <p:ph type="sldNum" sz="quarter" idx="12"/>
          </p:nvPr>
        </p:nvSpPr>
        <p:spPr/>
        <p:txBody>
          <a:bodyPr/>
          <a:lstStyle/>
          <a:p>
            <a:fld id="{92AB7E3D-B849-4EE2-B1DF-A03766765B53}" type="slidenum">
              <a:rPr lang="es-CL" smtClean="0"/>
              <a:t>‹Nº›</a:t>
            </a:fld>
            <a:endParaRPr lang="es-CL"/>
          </a:p>
        </p:txBody>
      </p:sp>
    </p:spTree>
    <p:extLst>
      <p:ext uri="{BB962C8B-B14F-4D97-AF65-F5344CB8AC3E}">
        <p14:creationId xmlns:p14="http://schemas.microsoft.com/office/powerpoint/2010/main" val="2640763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8EE7AF7-C627-6640-AB05-C1B32199D7AC}"/>
              </a:ext>
            </a:extLst>
          </p:cNvPr>
          <p:cNvSpPr>
            <a:spLocks noGrp="1"/>
          </p:cNvSpPr>
          <p:nvPr>
            <p:ph type="dt" sz="half" idx="10"/>
          </p:nvPr>
        </p:nvSpPr>
        <p:spPr/>
        <p:txBody>
          <a:bodyPr/>
          <a:lstStyle/>
          <a:p>
            <a:fld id="{8FBCECD1-55D6-4475-95A9-7EDFC6FEA010}" type="datetimeFigureOut">
              <a:rPr lang="es-CL" smtClean="0"/>
              <a:t>04-08-24</a:t>
            </a:fld>
            <a:endParaRPr lang="es-CL"/>
          </a:p>
        </p:txBody>
      </p:sp>
      <p:sp>
        <p:nvSpPr>
          <p:cNvPr id="3" name="Marcador de pie de página 2">
            <a:extLst>
              <a:ext uri="{FF2B5EF4-FFF2-40B4-BE49-F238E27FC236}">
                <a16:creationId xmlns:a16="http://schemas.microsoft.com/office/drawing/2014/main" id="{D7E0B880-6CCC-3946-99E6-27AA59CE18F3}"/>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EA84D4DB-A92E-EF44-8624-A1E6AEA1EF04}"/>
              </a:ext>
            </a:extLst>
          </p:cNvPr>
          <p:cNvSpPr>
            <a:spLocks noGrp="1"/>
          </p:cNvSpPr>
          <p:nvPr>
            <p:ph type="sldNum" sz="quarter" idx="12"/>
          </p:nvPr>
        </p:nvSpPr>
        <p:spPr/>
        <p:txBody>
          <a:bodyPr/>
          <a:lstStyle/>
          <a:p>
            <a:fld id="{DA6875F4-B7A8-4847-84E5-881B3B32A0FA}" type="slidenum">
              <a:rPr lang="es-CL" smtClean="0"/>
              <a:t>‹Nº›</a:t>
            </a:fld>
            <a:endParaRPr lang="es-CL"/>
          </a:p>
        </p:txBody>
      </p:sp>
    </p:spTree>
    <p:extLst>
      <p:ext uri="{BB962C8B-B14F-4D97-AF65-F5344CB8AC3E}">
        <p14:creationId xmlns:p14="http://schemas.microsoft.com/office/powerpoint/2010/main" val="2496948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EA5C06-7215-1742-973A-4250A2D6A53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1D072194-527C-244C-82DA-19BC1C4E11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s-ES"/>
              <a:t>Editar los estilos de texto del patrón
Segundo nivel
Tercer nivel
Cuarto nivel
Quinto nivel</a:t>
            </a:r>
            <a:endParaRPr lang="es-CL"/>
          </a:p>
        </p:txBody>
      </p:sp>
      <p:sp>
        <p:nvSpPr>
          <p:cNvPr id="4" name="Marcador de texto 3">
            <a:extLst>
              <a:ext uri="{FF2B5EF4-FFF2-40B4-BE49-F238E27FC236}">
                <a16:creationId xmlns:a16="http://schemas.microsoft.com/office/drawing/2014/main" id="{153FF05D-655C-AC4A-B622-1A8ACCF6B2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CL"/>
          </a:p>
        </p:txBody>
      </p:sp>
      <p:sp>
        <p:nvSpPr>
          <p:cNvPr id="5" name="Marcador de fecha 4">
            <a:extLst>
              <a:ext uri="{FF2B5EF4-FFF2-40B4-BE49-F238E27FC236}">
                <a16:creationId xmlns:a16="http://schemas.microsoft.com/office/drawing/2014/main" id="{04289825-B663-2E46-A83B-350639FCF273}"/>
              </a:ext>
            </a:extLst>
          </p:cNvPr>
          <p:cNvSpPr>
            <a:spLocks noGrp="1"/>
          </p:cNvSpPr>
          <p:nvPr>
            <p:ph type="dt" sz="half" idx="10"/>
          </p:nvPr>
        </p:nvSpPr>
        <p:spPr/>
        <p:txBody>
          <a:bodyPr/>
          <a:lstStyle/>
          <a:p>
            <a:fld id="{BF58FA8A-CDA2-475F-9658-ED2345228041}" type="datetimeFigureOut">
              <a:rPr lang="es-CL" smtClean="0"/>
              <a:t>04-08-24</a:t>
            </a:fld>
            <a:endParaRPr lang="es-CL"/>
          </a:p>
        </p:txBody>
      </p:sp>
      <p:sp>
        <p:nvSpPr>
          <p:cNvPr id="6" name="Marcador de pie de página 5">
            <a:extLst>
              <a:ext uri="{FF2B5EF4-FFF2-40B4-BE49-F238E27FC236}">
                <a16:creationId xmlns:a16="http://schemas.microsoft.com/office/drawing/2014/main" id="{A137027C-D385-E842-A5B2-79E144D5D5A5}"/>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C0B49849-B4EB-FB4E-9663-DF6A363EE102}"/>
              </a:ext>
            </a:extLst>
          </p:cNvPr>
          <p:cNvSpPr>
            <a:spLocks noGrp="1"/>
          </p:cNvSpPr>
          <p:nvPr>
            <p:ph type="sldNum" sz="quarter" idx="12"/>
          </p:nvPr>
        </p:nvSpPr>
        <p:spPr/>
        <p:txBody>
          <a:bodyPr/>
          <a:lstStyle/>
          <a:p>
            <a:fld id="{92AB7E3D-B849-4EE2-B1DF-A03766765B53}" type="slidenum">
              <a:rPr lang="es-CL" smtClean="0"/>
              <a:t>‹Nº›</a:t>
            </a:fld>
            <a:endParaRPr lang="es-CL"/>
          </a:p>
        </p:txBody>
      </p:sp>
    </p:spTree>
    <p:extLst>
      <p:ext uri="{BB962C8B-B14F-4D97-AF65-F5344CB8AC3E}">
        <p14:creationId xmlns:p14="http://schemas.microsoft.com/office/powerpoint/2010/main" val="746289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5F49FF-472D-DE4A-970D-AD2590A149A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0751B4E7-4EE8-6544-86BF-BA98A0D75E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AC5D76C2-1236-2C46-BFC5-2B7E129891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CL"/>
          </a:p>
        </p:txBody>
      </p:sp>
      <p:sp>
        <p:nvSpPr>
          <p:cNvPr id="5" name="Marcador de fecha 4">
            <a:extLst>
              <a:ext uri="{FF2B5EF4-FFF2-40B4-BE49-F238E27FC236}">
                <a16:creationId xmlns:a16="http://schemas.microsoft.com/office/drawing/2014/main" id="{AD38321F-FFC3-0243-ADA6-858E189835F9}"/>
              </a:ext>
            </a:extLst>
          </p:cNvPr>
          <p:cNvSpPr>
            <a:spLocks noGrp="1"/>
          </p:cNvSpPr>
          <p:nvPr>
            <p:ph type="dt" sz="half" idx="10"/>
          </p:nvPr>
        </p:nvSpPr>
        <p:spPr/>
        <p:txBody>
          <a:bodyPr/>
          <a:lstStyle/>
          <a:p>
            <a:fld id="{BF58FA8A-CDA2-475F-9658-ED2345228041}" type="datetimeFigureOut">
              <a:rPr lang="es-CL" smtClean="0"/>
              <a:t>04-08-24</a:t>
            </a:fld>
            <a:endParaRPr lang="es-CL"/>
          </a:p>
        </p:txBody>
      </p:sp>
      <p:sp>
        <p:nvSpPr>
          <p:cNvPr id="6" name="Marcador de pie de página 5">
            <a:extLst>
              <a:ext uri="{FF2B5EF4-FFF2-40B4-BE49-F238E27FC236}">
                <a16:creationId xmlns:a16="http://schemas.microsoft.com/office/drawing/2014/main" id="{2E7F28E1-DA06-E046-87F6-D7723C35EC43}"/>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5E418A46-D566-B242-812F-65621EBAF435}"/>
              </a:ext>
            </a:extLst>
          </p:cNvPr>
          <p:cNvSpPr>
            <a:spLocks noGrp="1"/>
          </p:cNvSpPr>
          <p:nvPr>
            <p:ph type="sldNum" sz="quarter" idx="12"/>
          </p:nvPr>
        </p:nvSpPr>
        <p:spPr/>
        <p:txBody>
          <a:bodyPr/>
          <a:lstStyle/>
          <a:p>
            <a:fld id="{92AB7E3D-B849-4EE2-B1DF-A03766765B53}" type="slidenum">
              <a:rPr lang="es-CL" smtClean="0"/>
              <a:t>‹Nº›</a:t>
            </a:fld>
            <a:endParaRPr lang="es-CL"/>
          </a:p>
        </p:txBody>
      </p:sp>
    </p:spTree>
    <p:extLst>
      <p:ext uri="{BB962C8B-B14F-4D97-AF65-F5344CB8AC3E}">
        <p14:creationId xmlns:p14="http://schemas.microsoft.com/office/powerpoint/2010/main" val="3917364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C191AE0-339A-B643-8ECF-8956E31886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10A2EE91-7BFD-894F-85C2-6ACD5F0CEB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es-ES"/>
              <a:t>Editar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id="{28FEBD52-9644-4740-A95C-23264B3E35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58FA8A-CDA2-475F-9658-ED2345228041}" type="datetimeFigureOut">
              <a:rPr lang="es-CL" smtClean="0"/>
              <a:t>04-08-24</a:t>
            </a:fld>
            <a:endParaRPr lang="es-CL"/>
          </a:p>
        </p:txBody>
      </p:sp>
      <p:sp>
        <p:nvSpPr>
          <p:cNvPr id="5" name="Marcador de pie de página 4">
            <a:extLst>
              <a:ext uri="{FF2B5EF4-FFF2-40B4-BE49-F238E27FC236}">
                <a16:creationId xmlns:a16="http://schemas.microsoft.com/office/drawing/2014/main" id="{403B06E2-D37D-EB4A-ADEB-9A515AF57B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7C43507C-A2A8-694C-B624-0937C1C7F1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AB7E3D-B849-4EE2-B1DF-A03766765B53}" type="slidenum">
              <a:rPr lang="es-CL" smtClean="0"/>
              <a:t>‹Nº›</a:t>
            </a:fld>
            <a:endParaRPr lang="es-CL"/>
          </a:p>
        </p:txBody>
      </p:sp>
    </p:spTree>
    <p:extLst>
      <p:ext uri="{BB962C8B-B14F-4D97-AF65-F5344CB8AC3E}">
        <p14:creationId xmlns:p14="http://schemas.microsoft.com/office/powerpoint/2010/main" val="313979714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Día del Profesor - Wikiwand">
            <a:extLst>
              <a:ext uri="{FF2B5EF4-FFF2-40B4-BE49-F238E27FC236}">
                <a16:creationId xmlns:a16="http://schemas.microsoft.com/office/drawing/2014/main" id="{26F74BEB-0C54-734D-8EC3-BFBC06A68E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882" b="-1"/>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ubtítulo 2">
            <a:extLst>
              <a:ext uri="{FF2B5EF4-FFF2-40B4-BE49-F238E27FC236}">
                <a16:creationId xmlns:a16="http://schemas.microsoft.com/office/drawing/2014/main" id="{4224F34F-AA07-D24A-B409-F65D9986375B}"/>
              </a:ext>
            </a:extLst>
          </p:cNvPr>
          <p:cNvSpPr txBox="1">
            <a:spLocks/>
          </p:cNvSpPr>
          <p:nvPr/>
        </p:nvSpPr>
        <p:spPr>
          <a:xfrm>
            <a:off x="8238192" y="1852310"/>
            <a:ext cx="3822189" cy="3742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t>Taller de </a:t>
            </a:r>
            <a:r>
              <a:rPr lang="en-US" sz="2000" dirty="0" err="1"/>
              <a:t>Reflexión</a:t>
            </a:r>
            <a:r>
              <a:rPr lang="en-US" sz="2000" dirty="0"/>
              <a:t> e </a:t>
            </a:r>
            <a:r>
              <a:rPr lang="en-US" sz="2000" dirty="0" err="1"/>
              <a:t>Investigación</a:t>
            </a:r>
            <a:r>
              <a:rPr lang="en-US" sz="2000" dirty="0"/>
              <a:t> de la </a:t>
            </a:r>
            <a:r>
              <a:rPr lang="en-US" sz="2000" dirty="0" err="1"/>
              <a:t>Práctica</a:t>
            </a:r>
            <a:r>
              <a:rPr lang="en-US" sz="2000" dirty="0"/>
              <a:t> </a:t>
            </a:r>
            <a:r>
              <a:rPr lang="en-US" sz="2000" dirty="0" err="1"/>
              <a:t>mención</a:t>
            </a:r>
            <a:r>
              <a:rPr lang="en-US" sz="2000" dirty="0"/>
              <a:t> </a:t>
            </a:r>
            <a:r>
              <a:rPr lang="en-US" sz="2000" dirty="0" err="1"/>
              <a:t>Lenguaje</a:t>
            </a:r>
            <a:r>
              <a:rPr lang="en-US" sz="2000" dirty="0"/>
              <a:t> y </a:t>
            </a:r>
            <a:r>
              <a:rPr lang="en-US" sz="2000" dirty="0" err="1"/>
              <a:t>Comunicación</a:t>
            </a:r>
            <a:r>
              <a:rPr lang="en-US" sz="2000" dirty="0"/>
              <a:t>.</a:t>
            </a:r>
          </a:p>
          <a:p>
            <a:pPr marL="0" indent="0" algn="ctr">
              <a:buNone/>
            </a:pPr>
            <a:endParaRPr lang="en-US" dirty="0"/>
          </a:p>
          <a:p>
            <a:pPr marL="0" indent="0" algn="ctr">
              <a:buNone/>
            </a:pPr>
            <a:r>
              <a:rPr lang="en-US" dirty="0" err="1">
                <a:solidFill>
                  <a:srgbClr val="001489"/>
                </a:solidFill>
              </a:rPr>
              <a:t>Investigacion</a:t>
            </a:r>
            <a:r>
              <a:rPr lang="en-US" dirty="0">
                <a:solidFill>
                  <a:srgbClr val="001489"/>
                </a:solidFill>
              </a:rPr>
              <a:t> </a:t>
            </a:r>
            <a:r>
              <a:rPr lang="en-US" dirty="0" err="1">
                <a:solidFill>
                  <a:srgbClr val="001489"/>
                </a:solidFill>
              </a:rPr>
              <a:t>Acción</a:t>
            </a:r>
            <a:r>
              <a:rPr lang="en-US" dirty="0">
                <a:solidFill>
                  <a:srgbClr val="001489"/>
                </a:solidFill>
              </a:rPr>
              <a:t> - </a:t>
            </a:r>
            <a:r>
              <a:rPr lang="en-US" dirty="0" err="1">
                <a:solidFill>
                  <a:srgbClr val="001489"/>
                </a:solidFill>
              </a:rPr>
              <a:t>Lenguaje</a:t>
            </a:r>
            <a:endParaRPr lang="en-US" dirty="0">
              <a:solidFill>
                <a:srgbClr val="001489"/>
              </a:solidFill>
            </a:endParaRPr>
          </a:p>
          <a:p>
            <a:pPr marL="0" indent="0" algn="ctr">
              <a:buNone/>
            </a:pPr>
            <a:endParaRPr lang="en-US" dirty="0"/>
          </a:p>
          <a:p>
            <a:pPr marL="0" indent="0" algn="ctr">
              <a:buNone/>
            </a:pPr>
            <a:r>
              <a:rPr lang="en-US" sz="1800" dirty="0" err="1"/>
              <a:t>Profesor</a:t>
            </a:r>
            <a:r>
              <a:rPr lang="en-US" sz="1800" dirty="0"/>
              <a:t> Felipe Clavo.</a:t>
            </a:r>
          </a:p>
          <a:p>
            <a:endParaRPr lang="en-US" sz="2000" dirty="0"/>
          </a:p>
          <a:p>
            <a:endParaRPr lang="en-US" sz="2000" dirty="0"/>
          </a:p>
          <a:p>
            <a:endParaRPr lang="en-US" sz="2000" dirty="0"/>
          </a:p>
          <a:p>
            <a:pPr marL="0"/>
            <a:endParaRPr lang="en-US" sz="2000" dirty="0"/>
          </a:p>
          <a:p>
            <a:pPr marL="0"/>
            <a:endParaRPr lang="en-US" sz="2000" dirty="0"/>
          </a:p>
          <a:p>
            <a:endParaRPr lang="en-US" sz="2000" dirty="0"/>
          </a:p>
          <a:p>
            <a:endParaRPr lang="en-US" sz="2000" dirty="0"/>
          </a:p>
          <a:p>
            <a:endParaRPr lang="en-US" sz="2000" dirty="0"/>
          </a:p>
          <a:p>
            <a:endParaRPr lang="en-US" sz="2000" dirty="0"/>
          </a:p>
        </p:txBody>
      </p:sp>
    </p:spTree>
    <p:extLst>
      <p:ext uri="{BB962C8B-B14F-4D97-AF65-F5344CB8AC3E}">
        <p14:creationId xmlns:p14="http://schemas.microsoft.com/office/powerpoint/2010/main" val="2000973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31FD34-A0F8-9C42-8436-49F6798D9B75}"/>
              </a:ext>
            </a:extLst>
          </p:cNvPr>
          <p:cNvSpPr>
            <a:spLocks noGrp="1"/>
          </p:cNvSpPr>
          <p:nvPr>
            <p:ph type="title"/>
          </p:nvPr>
        </p:nvSpPr>
        <p:spPr>
          <a:xfrm>
            <a:off x="838200" y="112135"/>
            <a:ext cx="10515600" cy="1325563"/>
          </a:xfrm>
        </p:spPr>
        <p:txBody>
          <a:bodyPr/>
          <a:lstStyle/>
          <a:p>
            <a:r>
              <a:rPr lang="es-CL" dirty="0"/>
              <a:t>La Observación</a:t>
            </a:r>
          </a:p>
        </p:txBody>
      </p:sp>
      <p:sp>
        <p:nvSpPr>
          <p:cNvPr id="3" name="Marcador de contenido 2">
            <a:extLst>
              <a:ext uri="{FF2B5EF4-FFF2-40B4-BE49-F238E27FC236}">
                <a16:creationId xmlns:a16="http://schemas.microsoft.com/office/drawing/2014/main" id="{D19323E5-A19A-4F49-BEFF-04B1A58E8B96}"/>
              </a:ext>
            </a:extLst>
          </p:cNvPr>
          <p:cNvSpPr>
            <a:spLocks noGrp="1"/>
          </p:cNvSpPr>
          <p:nvPr>
            <p:ph idx="1"/>
          </p:nvPr>
        </p:nvSpPr>
        <p:spPr>
          <a:xfrm>
            <a:off x="838200" y="1437698"/>
            <a:ext cx="10515600" cy="2898775"/>
          </a:xfrm>
        </p:spPr>
        <p:txBody>
          <a:bodyPr>
            <a:normAutofit fontScale="92500" lnSpcReduction="20000"/>
          </a:bodyPr>
          <a:lstStyle/>
          <a:p>
            <a:r>
              <a:rPr lang="es-CL" dirty="0"/>
              <a:t>Se entiende como un proceso sistemático por el que un especialista recoge por sí mismo información relacionada con cierto problema.</a:t>
            </a:r>
          </a:p>
          <a:p>
            <a:pPr marL="0" indent="0">
              <a:buNone/>
            </a:pPr>
            <a:endParaRPr lang="es-CL" dirty="0"/>
          </a:p>
          <a:p>
            <a:r>
              <a:rPr lang="es-CL" dirty="0"/>
              <a:t>Este procedimiento permite obtener información sobre un fenómeno, tal y como este se produce.</a:t>
            </a:r>
          </a:p>
          <a:p>
            <a:endParaRPr lang="es-CL" dirty="0"/>
          </a:p>
          <a:p>
            <a:r>
              <a:rPr lang="es-CL" dirty="0"/>
              <a:t>En este proceso intervienen las percepciones del sujeto que observa y sus interpretaciones sobre lo observado</a:t>
            </a:r>
          </a:p>
        </p:txBody>
      </p:sp>
      <p:graphicFrame>
        <p:nvGraphicFramePr>
          <p:cNvPr id="4" name="Diagrama 3">
            <a:extLst>
              <a:ext uri="{FF2B5EF4-FFF2-40B4-BE49-F238E27FC236}">
                <a16:creationId xmlns:a16="http://schemas.microsoft.com/office/drawing/2014/main" id="{2FAC7EDF-03EE-F844-87E6-C9B57D742CA3}"/>
              </a:ext>
            </a:extLst>
          </p:cNvPr>
          <p:cNvGraphicFramePr/>
          <p:nvPr/>
        </p:nvGraphicFramePr>
        <p:xfrm>
          <a:off x="2142837" y="4603293"/>
          <a:ext cx="8128000" cy="12839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66923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graphicEl>
                                              <a:dgm id="{8B91D5E5-CA3C-EB42-9AD9-8ECEE0A4FE5B}"/>
                                            </p:graphicEl>
                                          </p:spTgt>
                                        </p:tgtEl>
                                        <p:attrNameLst>
                                          <p:attrName>style.visibility</p:attrName>
                                        </p:attrNameLst>
                                      </p:cBhvr>
                                      <p:to>
                                        <p:strVal val="visible"/>
                                      </p:to>
                                    </p:set>
                                    <p:animEffect transition="in" filter="fade">
                                      <p:cBhvr>
                                        <p:cTn id="25" dur="1000"/>
                                        <p:tgtEl>
                                          <p:spTgt spid="4">
                                            <p:graphicEl>
                                              <a:dgm id="{8B91D5E5-CA3C-EB42-9AD9-8ECEE0A4FE5B}"/>
                                            </p:graphicEl>
                                          </p:spTgt>
                                        </p:tgtEl>
                                      </p:cBhvr>
                                    </p:animEffect>
                                    <p:anim calcmode="lin" valueType="num">
                                      <p:cBhvr>
                                        <p:cTn id="26" dur="1000" fill="hold"/>
                                        <p:tgtEl>
                                          <p:spTgt spid="4">
                                            <p:graphicEl>
                                              <a:dgm id="{8B91D5E5-CA3C-EB42-9AD9-8ECEE0A4FE5B}"/>
                                            </p:graphicEl>
                                          </p:spTgt>
                                        </p:tgtEl>
                                        <p:attrNameLst>
                                          <p:attrName>ppt_x</p:attrName>
                                        </p:attrNameLst>
                                      </p:cBhvr>
                                      <p:tavLst>
                                        <p:tav tm="0">
                                          <p:val>
                                            <p:strVal val="#ppt_x"/>
                                          </p:val>
                                        </p:tav>
                                        <p:tav tm="100000">
                                          <p:val>
                                            <p:strVal val="#ppt_x"/>
                                          </p:val>
                                        </p:tav>
                                      </p:tavLst>
                                    </p:anim>
                                    <p:anim calcmode="lin" valueType="num">
                                      <p:cBhvr>
                                        <p:cTn id="27" dur="1000" fill="hold"/>
                                        <p:tgtEl>
                                          <p:spTgt spid="4">
                                            <p:graphicEl>
                                              <a:dgm id="{8B91D5E5-CA3C-EB42-9AD9-8ECEE0A4FE5B}"/>
                                            </p:graphic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grpId="0" nodeType="afterEffect">
                                  <p:stCondLst>
                                    <p:cond delay="0"/>
                                  </p:stCondLst>
                                  <p:childTnLst>
                                    <p:set>
                                      <p:cBhvr>
                                        <p:cTn id="30" dur="1" fill="hold">
                                          <p:stCondLst>
                                            <p:cond delay="0"/>
                                          </p:stCondLst>
                                        </p:cTn>
                                        <p:tgtEl>
                                          <p:spTgt spid="4">
                                            <p:graphicEl>
                                              <a:dgm id="{A9FBAEB0-7150-4B4D-9229-8AC00CD30E64}"/>
                                            </p:graphicEl>
                                          </p:spTgt>
                                        </p:tgtEl>
                                        <p:attrNameLst>
                                          <p:attrName>style.visibility</p:attrName>
                                        </p:attrNameLst>
                                      </p:cBhvr>
                                      <p:to>
                                        <p:strVal val="visible"/>
                                      </p:to>
                                    </p:set>
                                    <p:animEffect transition="in" filter="fade">
                                      <p:cBhvr>
                                        <p:cTn id="31" dur="1000"/>
                                        <p:tgtEl>
                                          <p:spTgt spid="4">
                                            <p:graphicEl>
                                              <a:dgm id="{A9FBAEB0-7150-4B4D-9229-8AC00CD30E64}"/>
                                            </p:graphicEl>
                                          </p:spTgt>
                                        </p:tgtEl>
                                      </p:cBhvr>
                                    </p:animEffect>
                                    <p:anim calcmode="lin" valueType="num">
                                      <p:cBhvr>
                                        <p:cTn id="32" dur="1000" fill="hold"/>
                                        <p:tgtEl>
                                          <p:spTgt spid="4">
                                            <p:graphicEl>
                                              <a:dgm id="{A9FBAEB0-7150-4B4D-9229-8AC00CD30E64}"/>
                                            </p:graphicEl>
                                          </p:spTgt>
                                        </p:tgtEl>
                                        <p:attrNameLst>
                                          <p:attrName>ppt_x</p:attrName>
                                        </p:attrNameLst>
                                      </p:cBhvr>
                                      <p:tavLst>
                                        <p:tav tm="0">
                                          <p:val>
                                            <p:strVal val="#ppt_x"/>
                                          </p:val>
                                        </p:tav>
                                        <p:tav tm="100000">
                                          <p:val>
                                            <p:strVal val="#ppt_x"/>
                                          </p:val>
                                        </p:tav>
                                      </p:tavLst>
                                    </p:anim>
                                    <p:anim calcmode="lin" valueType="num">
                                      <p:cBhvr>
                                        <p:cTn id="33" dur="1000" fill="hold"/>
                                        <p:tgtEl>
                                          <p:spTgt spid="4">
                                            <p:graphicEl>
                                              <a:dgm id="{A9FBAEB0-7150-4B4D-9229-8AC00CD30E64}"/>
                                            </p:graphicEl>
                                          </p:spTgt>
                                        </p:tgtEl>
                                        <p:attrNameLst>
                                          <p:attrName>ppt_y</p:attrName>
                                        </p:attrNameLst>
                                      </p:cBhvr>
                                      <p:tavLst>
                                        <p:tav tm="0">
                                          <p:val>
                                            <p:strVal val="#ppt_y+.1"/>
                                          </p:val>
                                        </p:tav>
                                        <p:tav tm="100000">
                                          <p:val>
                                            <p:strVal val="#ppt_y"/>
                                          </p:val>
                                        </p:tav>
                                      </p:tavLst>
                                    </p:anim>
                                  </p:childTnLst>
                                </p:cTn>
                              </p:par>
                            </p:childTnLst>
                          </p:cTn>
                        </p:par>
                        <p:par>
                          <p:cTn id="34" fill="hold">
                            <p:stCondLst>
                              <p:cond delay="2000"/>
                            </p:stCondLst>
                            <p:childTnLst>
                              <p:par>
                                <p:cTn id="35" presetID="42" presetClass="entr" presetSubtype="0" fill="hold" grpId="0" nodeType="afterEffect">
                                  <p:stCondLst>
                                    <p:cond delay="0"/>
                                  </p:stCondLst>
                                  <p:childTnLst>
                                    <p:set>
                                      <p:cBhvr>
                                        <p:cTn id="36" dur="1" fill="hold">
                                          <p:stCondLst>
                                            <p:cond delay="0"/>
                                          </p:stCondLst>
                                        </p:cTn>
                                        <p:tgtEl>
                                          <p:spTgt spid="4">
                                            <p:graphicEl>
                                              <a:dgm id="{6D10F336-6BEE-CD44-9F52-DC7CE159B6B5}"/>
                                            </p:graphicEl>
                                          </p:spTgt>
                                        </p:tgtEl>
                                        <p:attrNameLst>
                                          <p:attrName>style.visibility</p:attrName>
                                        </p:attrNameLst>
                                      </p:cBhvr>
                                      <p:to>
                                        <p:strVal val="visible"/>
                                      </p:to>
                                    </p:set>
                                    <p:animEffect transition="in" filter="fade">
                                      <p:cBhvr>
                                        <p:cTn id="37" dur="1000"/>
                                        <p:tgtEl>
                                          <p:spTgt spid="4">
                                            <p:graphicEl>
                                              <a:dgm id="{6D10F336-6BEE-CD44-9F52-DC7CE159B6B5}"/>
                                            </p:graphicEl>
                                          </p:spTgt>
                                        </p:tgtEl>
                                      </p:cBhvr>
                                    </p:animEffect>
                                    <p:anim calcmode="lin" valueType="num">
                                      <p:cBhvr>
                                        <p:cTn id="38" dur="1000" fill="hold"/>
                                        <p:tgtEl>
                                          <p:spTgt spid="4">
                                            <p:graphicEl>
                                              <a:dgm id="{6D10F336-6BEE-CD44-9F52-DC7CE159B6B5}"/>
                                            </p:graphicEl>
                                          </p:spTgt>
                                        </p:tgtEl>
                                        <p:attrNameLst>
                                          <p:attrName>ppt_x</p:attrName>
                                        </p:attrNameLst>
                                      </p:cBhvr>
                                      <p:tavLst>
                                        <p:tav tm="0">
                                          <p:val>
                                            <p:strVal val="#ppt_x"/>
                                          </p:val>
                                        </p:tav>
                                        <p:tav tm="100000">
                                          <p:val>
                                            <p:strVal val="#ppt_x"/>
                                          </p:val>
                                        </p:tav>
                                      </p:tavLst>
                                    </p:anim>
                                    <p:anim calcmode="lin" valueType="num">
                                      <p:cBhvr>
                                        <p:cTn id="39" dur="1000" fill="hold"/>
                                        <p:tgtEl>
                                          <p:spTgt spid="4">
                                            <p:graphicEl>
                                              <a:dgm id="{6D10F336-6BEE-CD44-9F52-DC7CE159B6B5}"/>
                                            </p:graphicEl>
                                          </p:spTgt>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2" presetClass="entr" presetSubtype="0" fill="hold" grpId="0" nodeType="afterEffect">
                                  <p:stCondLst>
                                    <p:cond delay="0"/>
                                  </p:stCondLst>
                                  <p:childTnLst>
                                    <p:set>
                                      <p:cBhvr>
                                        <p:cTn id="42" dur="1" fill="hold">
                                          <p:stCondLst>
                                            <p:cond delay="0"/>
                                          </p:stCondLst>
                                        </p:cTn>
                                        <p:tgtEl>
                                          <p:spTgt spid="4">
                                            <p:graphicEl>
                                              <a:dgm id="{FA7720EE-73F7-B141-A3D5-A522BA17BB27}"/>
                                            </p:graphicEl>
                                          </p:spTgt>
                                        </p:tgtEl>
                                        <p:attrNameLst>
                                          <p:attrName>style.visibility</p:attrName>
                                        </p:attrNameLst>
                                      </p:cBhvr>
                                      <p:to>
                                        <p:strVal val="visible"/>
                                      </p:to>
                                    </p:set>
                                    <p:animEffect transition="in" filter="fade">
                                      <p:cBhvr>
                                        <p:cTn id="43" dur="1000"/>
                                        <p:tgtEl>
                                          <p:spTgt spid="4">
                                            <p:graphicEl>
                                              <a:dgm id="{FA7720EE-73F7-B141-A3D5-A522BA17BB27}"/>
                                            </p:graphicEl>
                                          </p:spTgt>
                                        </p:tgtEl>
                                      </p:cBhvr>
                                    </p:animEffect>
                                    <p:anim calcmode="lin" valueType="num">
                                      <p:cBhvr>
                                        <p:cTn id="44" dur="1000" fill="hold"/>
                                        <p:tgtEl>
                                          <p:spTgt spid="4">
                                            <p:graphicEl>
                                              <a:dgm id="{FA7720EE-73F7-B141-A3D5-A522BA17BB27}"/>
                                            </p:graphicEl>
                                          </p:spTgt>
                                        </p:tgtEl>
                                        <p:attrNameLst>
                                          <p:attrName>ppt_x</p:attrName>
                                        </p:attrNameLst>
                                      </p:cBhvr>
                                      <p:tavLst>
                                        <p:tav tm="0">
                                          <p:val>
                                            <p:strVal val="#ppt_x"/>
                                          </p:val>
                                        </p:tav>
                                        <p:tav tm="100000">
                                          <p:val>
                                            <p:strVal val="#ppt_x"/>
                                          </p:val>
                                        </p:tav>
                                      </p:tavLst>
                                    </p:anim>
                                    <p:anim calcmode="lin" valueType="num">
                                      <p:cBhvr>
                                        <p:cTn id="45" dur="1000" fill="hold"/>
                                        <p:tgtEl>
                                          <p:spTgt spid="4">
                                            <p:graphicEl>
                                              <a:dgm id="{FA7720EE-73F7-B141-A3D5-A522BA17BB27}"/>
                                            </p:graphicEl>
                                          </p:spTgt>
                                        </p:tgtEl>
                                        <p:attrNameLst>
                                          <p:attrName>ppt_y</p:attrName>
                                        </p:attrNameLst>
                                      </p:cBhvr>
                                      <p:tavLst>
                                        <p:tav tm="0">
                                          <p:val>
                                            <p:strVal val="#ppt_y+.1"/>
                                          </p:val>
                                        </p:tav>
                                        <p:tav tm="100000">
                                          <p:val>
                                            <p:strVal val="#ppt_y"/>
                                          </p:val>
                                        </p:tav>
                                      </p:tavLst>
                                    </p:anim>
                                  </p:childTnLst>
                                </p:cTn>
                              </p:par>
                            </p:childTnLst>
                          </p:cTn>
                        </p:par>
                        <p:par>
                          <p:cTn id="46" fill="hold">
                            <p:stCondLst>
                              <p:cond delay="4000"/>
                            </p:stCondLst>
                            <p:childTnLst>
                              <p:par>
                                <p:cTn id="47" presetID="42" presetClass="entr" presetSubtype="0" fill="hold" grpId="0" nodeType="afterEffect">
                                  <p:stCondLst>
                                    <p:cond delay="0"/>
                                  </p:stCondLst>
                                  <p:childTnLst>
                                    <p:set>
                                      <p:cBhvr>
                                        <p:cTn id="48" dur="1" fill="hold">
                                          <p:stCondLst>
                                            <p:cond delay="0"/>
                                          </p:stCondLst>
                                        </p:cTn>
                                        <p:tgtEl>
                                          <p:spTgt spid="4">
                                            <p:graphicEl>
                                              <a:dgm id="{0DBEFF0A-8764-1949-94A4-7AB15A2A49DF}"/>
                                            </p:graphicEl>
                                          </p:spTgt>
                                        </p:tgtEl>
                                        <p:attrNameLst>
                                          <p:attrName>style.visibility</p:attrName>
                                        </p:attrNameLst>
                                      </p:cBhvr>
                                      <p:to>
                                        <p:strVal val="visible"/>
                                      </p:to>
                                    </p:set>
                                    <p:animEffect transition="in" filter="fade">
                                      <p:cBhvr>
                                        <p:cTn id="49" dur="1000"/>
                                        <p:tgtEl>
                                          <p:spTgt spid="4">
                                            <p:graphicEl>
                                              <a:dgm id="{0DBEFF0A-8764-1949-94A4-7AB15A2A49DF}"/>
                                            </p:graphicEl>
                                          </p:spTgt>
                                        </p:tgtEl>
                                      </p:cBhvr>
                                    </p:animEffect>
                                    <p:anim calcmode="lin" valueType="num">
                                      <p:cBhvr>
                                        <p:cTn id="50" dur="1000" fill="hold"/>
                                        <p:tgtEl>
                                          <p:spTgt spid="4">
                                            <p:graphicEl>
                                              <a:dgm id="{0DBEFF0A-8764-1949-94A4-7AB15A2A49DF}"/>
                                            </p:graphicEl>
                                          </p:spTgt>
                                        </p:tgtEl>
                                        <p:attrNameLst>
                                          <p:attrName>ppt_x</p:attrName>
                                        </p:attrNameLst>
                                      </p:cBhvr>
                                      <p:tavLst>
                                        <p:tav tm="0">
                                          <p:val>
                                            <p:strVal val="#ppt_x"/>
                                          </p:val>
                                        </p:tav>
                                        <p:tav tm="100000">
                                          <p:val>
                                            <p:strVal val="#ppt_x"/>
                                          </p:val>
                                        </p:tav>
                                      </p:tavLst>
                                    </p:anim>
                                    <p:anim calcmode="lin" valueType="num">
                                      <p:cBhvr>
                                        <p:cTn id="51" dur="1000" fill="hold"/>
                                        <p:tgtEl>
                                          <p:spTgt spid="4">
                                            <p:graphicEl>
                                              <a:dgm id="{0DBEFF0A-8764-1949-94A4-7AB15A2A49DF}"/>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Graphic spid="4" grpId="0" uiExpand="1">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20C516-8352-1B4B-BD87-79FC091CD402}"/>
              </a:ext>
            </a:extLst>
          </p:cNvPr>
          <p:cNvSpPr>
            <a:spLocks noGrp="1"/>
          </p:cNvSpPr>
          <p:nvPr>
            <p:ph type="title"/>
          </p:nvPr>
        </p:nvSpPr>
        <p:spPr/>
        <p:txBody>
          <a:bodyPr/>
          <a:lstStyle/>
          <a:p>
            <a:r>
              <a:rPr lang="es-CL" dirty="0"/>
              <a:t>La cuestión o problema de observación.</a:t>
            </a:r>
          </a:p>
        </p:txBody>
      </p:sp>
      <p:sp>
        <p:nvSpPr>
          <p:cNvPr id="3" name="Marcador de contenido 2">
            <a:extLst>
              <a:ext uri="{FF2B5EF4-FFF2-40B4-BE49-F238E27FC236}">
                <a16:creationId xmlns:a16="http://schemas.microsoft.com/office/drawing/2014/main" id="{3D035A17-A632-3342-8E2A-F168105FB86E}"/>
              </a:ext>
            </a:extLst>
          </p:cNvPr>
          <p:cNvSpPr>
            <a:spLocks noGrp="1"/>
          </p:cNvSpPr>
          <p:nvPr>
            <p:ph idx="1"/>
          </p:nvPr>
        </p:nvSpPr>
        <p:spPr/>
        <p:txBody>
          <a:bodyPr/>
          <a:lstStyle/>
          <a:p>
            <a:r>
              <a:rPr lang="es-CL" dirty="0"/>
              <a:t>Toda información sistemática tiene por finalidad obtener información sobre un asunto concreto.</a:t>
            </a:r>
          </a:p>
          <a:p>
            <a:endParaRPr lang="es-CL" dirty="0"/>
          </a:p>
          <a:p>
            <a:r>
              <a:rPr lang="es-CL" dirty="0"/>
              <a:t>Si bien se puede efectuar una observación de forma exploratoria, sin un objetivo absolutamente definido, el tener definido el problema o asunto a observar ayuda a focalizar nuestra atención, seleccionando ciertos fenómenos frente a otros.</a:t>
            </a:r>
          </a:p>
          <a:p>
            <a:endParaRPr lang="es-CL" dirty="0"/>
          </a:p>
          <a:p>
            <a:endParaRPr lang="es-CL" dirty="0"/>
          </a:p>
        </p:txBody>
      </p:sp>
    </p:spTree>
    <p:extLst>
      <p:ext uri="{BB962C8B-B14F-4D97-AF65-F5344CB8AC3E}">
        <p14:creationId xmlns:p14="http://schemas.microsoft.com/office/powerpoint/2010/main" val="3962672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p:cTn id="13"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E2C9F86-70BA-3446-A195-AC74B8B8AA0C}"/>
              </a:ext>
            </a:extLst>
          </p:cNvPr>
          <p:cNvPicPr>
            <a:picLocks noChangeAspect="1"/>
          </p:cNvPicPr>
          <p:nvPr/>
        </p:nvPicPr>
        <p:blipFill rotWithShape="1">
          <a:blip r:embed="rId2"/>
          <a:srcRect t="19975" b="911"/>
          <a:stretch/>
        </p:blipFill>
        <p:spPr>
          <a:xfrm>
            <a:off x="3523488" y="10"/>
            <a:ext cx="8668512" cy="6857990"/>
          </a:xfrm>
          <a:prstGeom prst="rect">
            <a:avLst/>
          </a:prstGeom>
        </p:spPr>
      </p:pic>
      <p:sp>
        <p:nvSpPr>
          <p:cNvPr id="2" name="Título 1">
            <a:extLst>
              <a:ext uri="{FF2B5EF4-FFF2-40B4-BE49-F238E27FC236}">
                <a16:creationId xmlns:a16="http://schemas.microsoft.com/office/drawing/2014/main" id="{F28028A9-B6F1-0942-BDE7-A00C68E1BC59}"/>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Sistemas categoriales de registro de información.</a:t>
            </a:r>
          </a:p>
        </p:txBody>
      </p:sp>
    </p:spTree>
    <p:extLst>
      <p:ext uri="{BB962C8B-B14F-4D97-AF65-F5344CB8AC3E}">
        <p14:creationId xmlns:p14="http://schemas.microsoft.com/office/powerpoint/2010/main" val="3735315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4E94A7-BE1D-F64A-9D9D-98E3E9C497FE}"/>
              </a:ext>
            </a:extLst>
          </p:cNvPr>
          <p:cNvSpPr>
            <a:spLocks noGrp="1"/>
          </p:cNvSpPr>
          <p:nvPr>
            <p:ph type="title"/>
          </p:nvPr>
        </p:nvSpPr>
        <p:spPr/>
        <p:txBody>
          <a:bodyPr/>
          <a:lstStyle/>
          <a:p>
            <a:r>
              <a:rPr lang="es-CL" dirty="0"/>
              <a:t>Estrategias de recogida de información.</a:t>
            </a:r>
          </a:p>
        </p:txBody>
      </p:sp>
      <p:sp>
        <p:nvSpPr>
          <p:cNvPr id="3" name="Marcador de contenido 2">
            <a:extLst>
              <a:ext uri="{FF2B5EF4-FFF2-40B4-BE49-F238E27FC236}">
                <a16:creationId xmlns:a16="http://schemas.microsoft.com/office/drawing/2014/main" id="{D70F7086-CCBF-5C4B-89B3-5F1603F24155}"/>
              </a:ext>
            </a:extLst>
          </p:cNvPr>
          <p:cNvSpPr>
            <a:spLocks noGrp="1"/>
          </p:cNvSpPr>
          <p:nvPr>
            <p:ph idx="1"/>
          </p:nvPr>
        </p:nvSpPr>
        <p:spPr/>
        <p:txBody>
          <a:bodyPr/>
          <a:lstStyle/>
          <a:p>
            <a:r>
              <a:rPr lang="es-CL" dirty="0"/>
              <a:t>Lista de control o de cotejo:</a:t>
            </a:r>
          </a:p>
          <a:p>
            <a:pPr lvl="1"/>
            <a:r>
              <a:rPr lang="es-CL" dirty="0"/>
              <a:t>La presencia o ausencia de una conducta.</a:t>
            </a:r>
          </a:p>
          <a:p>
            <a:pPr lvl="1"/>
            <a:r>
              <a:rPr lang="es-CL" dirty="0"/>
              <a:t>Su aplicación descansa en el conocimiento profundo del rasgo a observar</a:t>
            </a:r>
          </a:p>
          <a:p>
            <a:r>
              <a:rPr lang="es-CL" dirty="0"/>
              <a:t>La escala estimativa o escala Likerd</a:t>
            </a:r>
          </a:p>
          <a:p>
            <a:pPr lvl="1"/>
            <a:r>
              <a:rPr lang="es-CL" dirty="0"/>
              <a:t>Instrumento de medición que requere que el evaluador u observador asigne el objetivo medido a categorías o continuos a los que se han dado numerales.</a:t>
            </a:r>
          </a:p>
          <a:p>
            <a:pPr lvl="1"/>
            <a:r>
              <a:rPr lang="es-CL" dirty="0"/>
              <a:t>El observador realiza mediciones sobre los individuos y sus reacciones, sus características o conductas.</a:t>
            </a:r>
          </a:p>
          <a:p>
            <a:pPr lvl="1"/>
            <a:r>
              <a:rPr lang="es-CL" dirty="0"/>
              <a:t>Resulta fundamental el poseer un conocimiento profundo del hecho a observar y alguna experiencia sobre el mismo.</a:t>
            </a:r>
          </a:p>
          <a:p>
            <a:endParaRPr lang="es-CL" dirty="0"/>
          </a:p>
          <a:p>
            <a:endParaRPr lang="es-CL" dirty="0"/>
          </a:p>
        </p:txBody>
      </p:sp>
    </p:spTree>
    <p:extLst>
      <p:ext uri="{BB962C8B-B14F-4D97-AF65-F5344CB8AC3E}">
        <p14:creationId xmlns:p14="http://schemas.microsoft.com/office/powerpoint/2010/main" val="2233985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aptura de pantalla de un celular&#10;&#10;Descripción generada automáticamente">
            <a:extLst>
              <a:ext uri="{FF2B5EF4-FFF2-40B4-BE49-F238E27FC236}">
                <a16:creationId xmlns:a16="http://schemas.microsoft.com/office/drawing/2014/main" id="{744151D4-9568-434A-B1D6-03A363E4B6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040" y="0"/>
            <a:ext cx="10479920" cy="6858000"/>
          </a:xfrm>
          <a:prstGeom prst="rect">
            <a:avLst/>
          </a:prstGeom>
        </p:spPr>
      </p:pic>
    </p:spTree>
    <p:extLst>
      <p:ext uri="{BB962C8B-B14F-4D97-AF65-F5344CB8AC3E}">
        <p14:creationId xmlns:p14="http://schemas.microsoft.com/office/powerpoint/2010/main" val="2720821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CDA7097-6E96-F64F-BA7F-50418AA0AA63}"/>
              </a:ext>
            </a:extLst>
          </p:cNvPr>
          <p:cNvPicPr>
            <a:picLocks noChangeAspect="1"/>
          </p:cNvPicPr>
          <p:nvPr/>
        </p:nvPicPr>
        <p:blipFill rotWithShape="1">
          <a:blip r:embed="rId2"/>
          <a:srcRect b="44956"/>
          <a:stretch/>
        </p:blipFill>
        <p:spPr>
          <a:xfrm>
            <a:off x="586146" y="840168"/>
            <a:ext cx="11019707" cy="4503819"/>
          </a:xfrm>
          <a:prstGeom prst="rect">
            <a:avLst/>
          </a:prstGeom>
        </p:spPr>
      </p:pic>
      <p:sp>
        <p:nvSpPr>
          <p:cNvPr id="5" name="CuadroTexto 4">
            <a:extLst>
              <a:ext uri="{FF2B5EF4-FFF2-40B4-BE49-F238E27FC236}">
                <a16:creationId xmlns:a16="http://schemas.microsoft.com/office/drawing/2014/main" id="{B260D9E6-F203-174F-8AD7-BA534249745B}"/>
              </a:ext>
            </a:extLst>
          </p:cNvPr>
          <p:cNvSpPr txBox="1"/>
          <p:nvPr/>
        </p:nvSpPr>
        <p:spPr>
          <a:xfrm>
            <a:off x="7812422" y="5356112"/>
            <a:ext cx="2594975" cy="1323439"/>
          </a:xfrm>
          <a:prstGeom prst="rect">
            <a:avLst/>
          </a:prstGeom>
          <a:noFill/>
        </p:spPr>
        <p:txBody>
          <a:bodyPr wrap="square" rtlCol="0">
            <a:spAutoFit/>
          </a:bodyPr>
          <a:lstStyle/>
          <a:p>
            <a:pPr algn="ctr"/>
            <a:r>
              <a:rPr lang="es-CL" sz="4000" dirty="0"/>
              <a:t>Escala Estimativa</a:t>
            </a:r>
          </a:p>
        </p:txBody>
      </p:sp>
    </p:spTree>
    <p:extLst>
      <p:ext uri="{BB962C8B-B14F-4D97-AF65-F5344CB8AC3E}">
        <p14:creationId xmlns:p14="http://schemas.microsoft.com/office/powerpoint/2010/main" val="108972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B200BF4-4FB0-0B4C-B528-ABCD7EE84373}"/>
              </a:ext>
            </a:extLst>
          </p:cNvPr>
          <p:cNvPicPr>
            <a:picLocks noChangeAspect="1"/>
          </p:cNvPicPr>
          <p:nvPr/>
        </p:nvPicPr>
        <p:blipFill rotWithShape="1">
          <a:blip r:embed="rId2"/>
          <a:srcRect l="2485"/>
          <a:stretch/>
        </p:blipFill>
        <p:spPr>
          <a:xfrm>
            <a:off x="914399" y="2368404"/>
            <a:ext cx="10634133" cy="2208274"/>
          </a:xfrm>
          <a:prstGeom prst="rect">
            <a:avLst/>
          </a:prstGeom>
          <a:ln>
            <a:noFill/>
          </a:ln>
        </p:spPr>
      </p:pic>
    </p:spTree>
    <p:extLst>
      <p:ext uri="{BB962C8B-B14F-4D97-AF65-F5344CB8AC3E}">
        <p14:creationId xmlns:p14="http://schemas.microsoft.com/office/powerpoint/2010/main" val="69441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2122834-6E02-704E-B28E-D6FF171D4212}"/>
              </a:ext>
            </a:extLst>
          </p:cNvPr>
          <p:cNvPicPr>
            <a:picLocks noChangeAspect="1"/>
          </p:cNvPicPr>
          <p:nvPr/>
        </p:nvPicPr>
        <p:blipFill rotWithShape="1">
          <a:blip r:embed="rId2"/>
          <a:srcRect t="9091" r="23010" b="-2"/>
          <a:stretch/>
        </p:blipFill>
        <p:spPr>
          <a:xfrm>
            <a:off x="3523488" y="10"/>
            <a:ext cx="8668512" cy="6857990"/>
          </a:xfrm>
          <a:prstGeom prst="rect">
            <a:avLst/>
          </a:prstGeom>
        </p:spPr>
      </p:pic>
      <p:sp>
        <p:nvSpPr>
          <p:cNvPr id="2" name="Título 1">
            <a:extLst>
              <a:ext uri="{FF2B5EF4-FFF2-40B4-BE49-F238E27FC236}">
                <a16:creationId xmlns:a16="http://schemas.microsoft.com/office/drawing/2014/main" id="{1585283C-6140-2D45-9955-F5581FEBA213}"/>
              </a:ext>
            </a:extLst>
          </p:cNvPr>
          <p:cNvSpPr>
            <a:spLocks noGrp="1"/>
          </p:cNvSpPr>
          <p:nvPr>
            <p:ph type="title"/>
          </p:nvPr>
        </p:nvSpPr>
        <p:spPr>
          <a:xfrm>
            <a:off x="117763" y="1122363"/>
            <a:ext cx="4023360" cy="3204134"/>
          </a:xfrm>
        </p:spPr>
        <p:txBody>
          <a:bodyPr vert="horz" lIns="91440" tIns="45720" rIns="91440" bIns="45720" rtlCol="0" anchor="b">
            <a:normAutofit/>
          </a:bodyPr>
          <a:lstStyle/>
          <a:p>
            <a:r>
              <a:rPr lang="en-US" sz="4800" dirty="0" err="1"/>
              <a:t>Sistemas</a:t>
            </a:r>
            <a:r>
              <a:rPr lang="en-US" sz="4800" dirty="0"/>
              <a:t> </a:t>
            </a:r>
            <a:r>
              <a:rPr lang="en-US" sz="4800" dirty="0" err="1"/>
              <a:t>narrativos</a:t>
            </a:r>
            <a:r>
              <a:rPr lang="en-US" sz="4800" dirty="0"/>
              <a:t> de </a:t>
            </a:r>
            <a:r>
              <a:rPr lang="en-US" sz="4800" dirty="0" err="1"/>
              <a:t>recogida</a:t>
            </a:r>
            <a:r>
              <a:rPr lang="en-US" sz="4800" dirty="0"/>
              <a:t> de </a:t>
            </a:r>
            <a:r>
              <a:rPr lang="en-US" sz="4800" dirty="0" err="1"/>
              <a:t>información</a:t>
            </a:r>
            <a:endParaRPr lang="en-US" sz="4800" dirty="0"/>
          </a:p>
        </p:txBody>
      </p:sp>
    </p:spTree>
    <p:extLst>
      <p:ext uri="{BB962C8B-B14F-4D97-AF65-F5344CB8AC3E}">
        <p14:creationId xmlns:p14="http://schemas.microsoft.com/office/powerpoint/2010/main" val="2038548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91D08D-01EA-1941-AD4A-D1AC84DC2EB5}"/>
              </a:ext>
            </a:extLst>
          </p:cNvPr>
          <p:cNvSpPr>
            <a:spLocks noGrp="1"/>
          </p:cNvSpPr>
          <p:nvPr>
            <p:ph type="title"/>
          </p:nvPr>
        </p:nvSpPr>
        <p:spPr/>
        <p:txBody>
          <a:bodyPr/>
          <a:lstStyle/>
          <a:p>
            <a:pPr algn="ctr"/>
            <a:r>
              <a:rPr lang="es-CL" dirty="0"/>
              <a:t>Sistemas narrativos</a:t>
            </a:r>
          </a:p>
        </p:txBody>
      </p:sp>
      <p:sp>
        <p:nvSpPr>
          <p:cNvPr id="3" name="Marcador de contenido 2">
            <a:extLst>
              <a:ext uri="{FF2B5EF4-FFF2-40B4-BE49-F238E27FC236}">
                <a16:creationId xmlns:a16="http://schemas.microsoft.com/office/drawing/2014/main" id="{0152399A-DBE8-CA42-AC9D-E9F26DC7739F}"/>
              </a:ext>
            </a:extLst>
          </p:cNvPr>
          <p:cNvSpPr>
            <a:spLocks noGrp="1"/>
          </p:cNvSpPr>
          <p:nvPr>
            <p:ph idx="1"/>
          </p:nvPr>
        </p:nvSpPr>
        <p:spPr/>
        <p:txBody>
          <a:bodyPr>
            <a:normAutofit lnSpcReduction="10000"/>
          </a:bodyPr>
          <a:lstStyle/>
          <a:p>
            <a:r>
              <a:rPr lang="es-CL" dirty="0"/>
              <a:t>Permiten obtener información acerca de una práctica o evento determinado o bien un tipo concreto de conducta, de la forma más detallada posible todo el flujo de una conducta (“como si se tratara de una novela”).</a:t>
            </a:r>
          </a:p>
          <a:p>
            <a:endParaRPr lang="es-CL" dirty="0"/>
          </a:p>
          <a:p>
            <a:pPr lvl="1"/>
            <a:r>
              <a:rPr lang="es-CL" dirty="0"/>
              <a:t>Registrando segmentos específicos de dichas prácticas (incidentes críticos)</a:t>
            </a:r>
          </a:p>
          <a:p>
            <a:pPr lvl="1"/>
            <a:r>
              <a:rPr lang="es-CL" dirty="0"/>
              <a:t>Recogiendo todo el proceso de conducta sin interrupción y con el mayor detalle posible (descripción de muestras).</a:t>
            </a:r>
          </a:p>
          <a:p>
            <a:pPr lvl="1"/>
            <a:r>
              <a:rPr lang="es-CL" dirty="0"/>
              <a:t>Considerando diferentes puntos de vista (notas de campo).</a:t>
            </a:r>
          </a:p>
          <a:p>
            <a:pPr lvl="1"/>
            <a:r>
              <a:rPr lang="es-CL" dirty="0"/>
              <a:t>Señalando las particularidades de la vida exterior así como la subjetividad del observador (diario).</a:t>
            </a:r>
          </a:p>
        </p:txBody>
      </p:sp>
    </p:spTree>
    <p:extLst>
      <p:ext uri="{BB962C8B-B14F-4D97-AF65-F5344CB8AC3E}">
        <p14:creationId xmlns:p14="http://schemas.microsoft.com/office/powerpoint/2010/main" val="564144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p:cTn id="1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2" end="2"/>
                                            </p:txEl>
                                          </p:spTgt>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p:cTn id="1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6" dur="500" fill="hold"/>
                                        <p:tgtEl>
                                          <p:spTgt spid="3">
                                            <p:txEl>
                                              <p:pRg st="3" end="3"/>
                                            </p:txEl>
                                          </p:spTgt>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p:cTn id="19"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4" end="4"/>
                                            </p:txEl>
                                          </p:spTgt>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p:cTn id="23"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9C52B7-033D-D446-A246-D053C9A95F37}"/>
              </a:ext>
            </a:extLst>
          </p:cNvPr>
          <p:cNvSpPr>
            <a:spLocks noGrp="1"/>
          </p:cNvSpPr>
          <p:nvPr>
            <p:ph type="title"/>
          </p:nvPr>
        </p:nvSpPr>
        <p:spPr/>
        <p:txBody>
          <a:bodyPr/>
          <a:lstStyle/>
          <a:p>
            <a:r>
              <a:rPr lang="es-CL" dirty="0"/>
              <a:t>Sistemas Narrativos -  Incidentes críticos.</a:t>
            </a:r>
          </a:p>
        </p:txBody>
      </p:sp>
      <p:sp>
        <p:nvSpPr>
          <p:cNvPr id="3" name="Marcador de contenido 2">
            <a:extLst>
              <a:ext uri="{FF2B5EF4-FFF2-40B4-BE49-F238E27FC236}">
                <a16:creationId xmlns:a16="http://schemas.microsoft.com/office/drawing/2014/main" id="{C6799B7B-4BCD-A946-8347-462C0DD2F16B}"/>
              </a:ext>
            </a:extLst>
          </p:cNvPr>
          <p:cNvSpPr>
            <a:spLocks noGrp="1"/>
          </p:cNvSpPr>
          <p:nvPr>
            <p:ph idx="1"/>
          </p:nvPr>
        </p:nvSpPr>
        <p:spPr/>
        <p:txBody>
          <a:bodyPr/>
          <a:lstStyle/>
          <a:p>
            <a:r>
              <a:rPr lang="es-CL" dirty="0"/>
              <a:t>Se utiliza para recoger información concreta y específica respecto a una cuestion en interés. </a:t>
            </a:r>
          </a:p>
          <a:p>
            <a:r>
              <a:rPr lang="es-CL" dirty="0"/>
              <a:t>El incidente:</a:t>
            </a:r>
          </a:p>
          <a:p>
            <a:pPr lvl="1"/>
            <a:r>
              <a:rPr lang="es-CL" dirty="0"/>
              <a:t>Suficiente nivel de complejidad y significación para que se pueda predecir y analizar algo sobre una persona o grupo.</a:t>
            </a:r>
          </a:p>
          <a:p>
            <a:pPr lvl="1"/>
            <a:r>
              <a:rPr lang="es-CL" dirty="0"/>
              <a:t>Que el fin y la intención del comportamiento aparezca de forma clara al observador. </a:t>
            </a:r>
          </a:p>
        </p:txBody>
      </p:sp>
    </p:spTree>
    <p:extLst>
      <p:ext uri="{BB962C8B-B14F-4D97-AF65-F5344CB8AC3E}">
        <p14:creationId xmlns:p14="http://schemas.microsoft.com/office/powerpoint/2010/main" val="3826926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2" end="2"/>
                                            </p:txEl>
                                          </p:spTgt>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0000"/>
                <a:lumMod val="110000"/>
              </a:schemeClr>
            </a:gs>
            <a:gs pos="100000">
              <a:schemeClr val="accent1">
                <a:lumMod val="60000"/>
                <a:lumOff val="40000"/>
              </a:schemeClr>
            </a:gs>
          </a:gsLst>
          <a:lin ang="0" scaled="0"/>
        </a:gradFill>
        <a:effectLst/>
      </p:bgPr>
    </p:bg>
    <p:spTree>
      <p:nvGrpSpPr>
        <p:cNvPr id="1" name=""/>
        <p:cNvGrpSpPr/>
        <p:nvPr/>
      </p:nvGrpSpPr>
      <p:grpSpPr>
        <a:xfrm>
          <a:off x="0" y="0"/>
          <a:ext cx="0" cy="0"/>
          <a:chOff x="0" y="0"/>
          <a:chExt cx="0" cy="0"/>
        </a:xfrm>
      </p:grpSpPr>
      <p:sp>
        <p:nvSpPr>
          <p:cNvPr id="21506" name="Rectangle 3"/>
          <p:cNvSpPr>
            <a:spLocks noGrp="1" noChangeArrowheads="1"/>
          </p:cNvSpPr>
          <p:nvPr>
            <p:ph type="title"/>
          </p:nvPr>
        </p:nvSpPr>
        <p:spPr/>
        <p:txBody>
          <a:bodyPr/>
          <a:lstStyle/>
          <a:p>
            <a:pPr eaLnBrk="1" hangingPunct="1"/>
            <a:r>
              <a:rPr lang="es-ES" b="1" dirty="0"/>
              <a:t>Objetivos </a:t>
            </a:r>
          </a:p>
        </p:txBody>
      </p:sp>
      <p:pic>
        <p:nvPicPr>
          <p:cNvPr id="8" name="Imagen 7">
            <a:extLst>
              <a:ext uri="{FF2B5EF4-FFF2-40B4-BE49-F238E27FC236}">
                <a16:creationId xmlns:a16="http://schemas.microsoft.com/office/drawing/2014/main" id="{965CB8CA-632A-744F-82B8-A1B120A6B60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4222409"/>
            <a:ext cx="1953861" cy="1569661"/>
          </a:xfrm>
          <a:prstGeom prst="rect">
            <a:avLst/>
          </a:prstGeom>
        </p:spPr>
      </p:pic>
      <p:sp>
        <p:nvSpPr>
          <p:cNvPr id="6" name="4 Rectángulo">
            <a:extLst>
              <a:ext uri="{FF2B5EF4-FFF2-40B4-BE49-F238E27FC236}">
                <a16:creationId xmlns:a16="http://schemas.microsoft.com/office/drawing/2014/main" id="{C3BC08BF-5681-844B-A4E5-55EC5B694B31}"/>
              </a:ext>
            </a:extLst>
          </p:cNvPr>
          <p:cNvSpPr>
            <a:spLocks noChangeArrowheads="1"/>
          </p:cNvSpPr>
          <p:nvPr/>
        </p:nvSpPr>
        <p:spPr bwMode="auto">
          <a:xfrm>
            <a:off x="1953861" y="1778077"/>
            <a:ext cx="9146583" cy="1077218"/>
          </a:xfrm>
          <a:prstGeom prst="rect">
            <a:avLst/>
          </a:prstGeom>
          <a:noFill/>
          <a:ln w="9525">
            <a:noFill/>
            <a:miter lim="800000"/>
            <a:headEnd/>
            <a:tailEnd/>
          </a:ln>
        </p:spPr>
        <p:txBody>
          <a:bodyPr wrap="square">
            <a:spAutoFit/>
          </a:bodyPr>
          <a:lstStyle/>
          <a:p>
            <a:pPr algn="just">
              <a:buFont typeface="Wingdings" pitchFamily="2" charset="2"/>
              <a:buChar char="ü"/>
            </a:pPr>
            <a:r>
              <a:rPr lang="es-ES_tradnl" sz="3200" dirty="0">
                <a:latin typeface="Verdana" pitchFamily="34" charset="0"/>
              </a:rPr>
              <a:t> Comprender las etapas y componentes de la Investigación - Acción.</a:t>
            </a:r>
          </a:p>
        </p:txBody>
      </p:sp>
      <p:sp>
        <p:nvSpPr>
          <p:cNvPr id="7" name="4 Rectángulo">
            <a:extLst>
              <a:ext uri="{FF2B5EF4-FFF2-40B4-BE49-F238E27FC236}">
                <a16:creationId xmlns:a16="http://schemas.microsoft.com/office/drawing/2014/main" id="{2D0B952F-D824-754E-A326-5BD19A036D2E}"/>
              </a:ext>
            </a:extLst>
          </p:cNvPr>
          <p:cNvSpPr>
            <a:spLocks noChangeArrowheads="1"/>
          </p:cNvSpPr>
          <p:nvPr/>
        </p:nvSpPr>
        <p:spPr bwMode="auto">
          <a:xfrm>
            <a:off x="1953861" y="4129902"/>
            <a:ext cx="9146583" cy="1077218"/>
          </a:xfrm>
          <a:prstGeom prst="rect">
            <a:avLst/>
          </a:prstGeom>
          <a:noFill/>
          <a:ln w="9525">
            <a:noFill/>
            <a:miter lim="800000"/>
            <a:headEnd/>
            <a:tailEnd/>
          </a:ln>
        </p:spPr>
        <p:txBody>
          <a:bodyPr wrap="square">
            <a:spAutoFit/>
          </a:bodyPr>
          <a:lstStyle/>
          <a:p>
            <a:pPr algn="just">
              <a:buFont typeface="Wingdings" pitchFamily="2" charset="2"/>
              <a:buChar char="ü"/>
            </a:pPr>
            <a:r>
              <a:rPr lang="es-ES_tradnl" sz="3200" dirty="0">
                <a:latin typeface="Verdana" pitchFamily="34" charset="0"/>
              </a:rPr>
              <a:t> Comprender estrategias de recabo de información en la investigación cualitativa.</a:t>
            </a:r>
          </a:p>
        </p:txBody>
      </p:sp>
    </p:spTree>
    <p:extLst>
      <p:ext uri="{BB962C8B-B14F-4D97-AF65-F5344CB8AC3E}">
        <p14:creationId xmlns:p14="http://schemas.microsoft.com/office/powerpoint/2010/main" val="4082354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70FDE9-3DD4-8244-8301-B8497E0D2F6A}"/>
              </a:ext>
            </a:extLst>
          </p:cNvPr>
          <p:cNvSpPr>
            <a:spLocks noGrp="1"/>
          </p:cNvSpPr>
          <p:nvPr>
            <p:ph type="title"/>
          </p:nvPr>
        </p:nvSpPr>
        <p:spPr/>
        <p:txBody>
          <a:bodyPr/>
          <a:lstStyle/>
          <a:p>
            <a:r>
              <a:rPr lang="es-CL" dirty="0"/>
              <a:t>Sistemas narrativos - Registro de muestra</a:t>
            </a:r>
          </a:p>
        </p:txBody>
      </p:sp>
      <p:sp>
        <p:nvSpPr>
          <p:cNvPr id="3" name="Marcador de contenido 2">
            <a:extLst>
              <a:ext uri="{FF2B5EF4-FFF2-40B4-BE49-F238E27FC236}">
                <a16:creationId xmlns:a16="http://schemas.microsoft.com/office/drawing/2014/main" id="{6BC8F90C-76C8-0841-A627-227929AF40FD}"/>
              </a:ext>
            </a:extLst>
          </p:cNvPr>
          <p:cNvSpPr>
            <a:spLocks noGrp="1"/>
          </p:cNvSpPr>
          <p:nvPr>
            <p:ph idx="1"/>
          </p:nvPr>
        </p:nvSpPr>
        <p:spPr>
          <a:xfrm>
            <a:off x="838200" y="1825625"/>
            <a:ext cx="10515600" cy="2767640"/>
          </a:xfrm>
        </p:spPr>
        <p:txBody>
          <a:bodyPr/>
          <a:lstStyle/>
          <a:p>
            <a:r>
              <a:rPr lang="es-CL" dirty="0"/>
              <a:t>Supone el registro de los acontecimientos en el acto, recogiendo toda la conducta que se manifiesta durante el período establecido y de una manera ininterrumpida y detallada. </a:t>
            </a:r>
          </a:p>
          <a:p>
            <a:endParaRPr lang="es-CL" dirty="0"/>
          </a:p>
          <a:p>
            <a:pPr lvl="1"/>
            <a:r>
              <a:rPr lang="es-CL" dirty="0"/>
              <a:t>Su utiliza para regisrar en forma de secuencia “todo”.</a:t>
            </a:r>
          </a:p>
        </p:txBody>
      </p:sp>
    </p:spTree>
    <p:extLst>
      <p:ext uri="{BB962C8B-B14F-4D97-AF65-F5344CB8AC3E}">
        <p14:creationId xmlns:p14="http://schemas.microsoft.com/office/powerpoint/2010/main" val="2579432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A8D5F2-7805-4F4E-883A-D6E4328EFFF5}"/>
              </a:ext>
            </a:extLst>
          </p:cNvPr>
          <p:cNvSpPr>
            <a:spLocks noGrp="1"/>
          </p:cNvSpPr>
          <p:nvPr>
            <p:ph type="title"/>
          </p:nvPr>
        </p:nvSpPr>
        <p:spPr/>
        <p:txBody>
          <a:bodyPr/>
          <a:lstStyle/>
          <a:p>
            <a:r>
              <a:rPr lang="es-CL" dirty="0"/>
              <a:t>Sistemas narrativos - notas de campo</a:t>
            </a:r>
          </a:p>
        </p:txBody>
      </p:sp>
      <p:sp>
        <p:nvSpPr>
          <p:cNvPr id="3" name="Marcador de contenido 2">
            <a:extLst>
              <a:ext uri="{FF2B5EF4-FFF2-40B4-BE49-F238E27FC236}">
                <a16:creationId xmlns:a16="http://schemas.microsoft.com/office/drawing/2014/main" id="{56C7FEA7-D04D-3742-9C20-9DD64BDA462F}"/>
              </a:ext>
            </a:extLst>
          </p:cNvPr>
          <p:cNvSpPr>
            <a:spLocks noGrp="1"/>
          </p:cNvSpPr>
          <p:nvPr>
            <p:ph idx="1"/>
          </p:nvPr>
        </p:nvSpPr>
        <p:spPr/>
        <p:txBody>
          <a:bodyPr/>
          <a:lstStyle/>
          <a:p>
            <a:r>
              <a:rPr lang="es-CL" dirty="0"/>
              <a:t>Aluden a todas las informaciones, datos, fuentes de información, referencias, expresiones, opiniones, hechos, etc. Que puede ser de interés para la evaluación o el diagnósticos, es decir, son todos lo datos que recoge el observador en el campo durante le transcurso del estudio. </a:t>
            </a:r>
          </a:p>
          <a:p>
            <a:endParaRPr lang="es-CL" dirty="0"/>
          </a:p>
          <a:p>
            <a:r>
              <a:rPr lang="es-CL" dirty="0"/>
              <a:t>Se caracteriza por tener una visión objetivo de los acontecimientos y, además, señalar el punto de vista del(a) observador(a).</a:t>
            </a:r>
          </a:p>
        </p:txBody>
      </p:sp>
    </p:spTree>
    <p:extLst>
      <p:ext uri="{BB962C8B-B14F-4D97-AF65-F5344CB8AC3E}">
        <p14:creationId xmlns:p14="http://schemas.microsoft.com/office/powerpoint/2010/main" val="817330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716086-1AF7-7F41-962E-3192A95B2CF7}"/>
              </a:ext>
            </a:extLst>
          </p:cNvPr>
          <p:cNvSpPr>
            <a:spLocks noGrp="1"/>
          </p:cNvSpPr>
          <p:nvPr>
            <p:ph type="title"/>
          </p:nvPr>
        </p:nvSpPr>
        <p:spPr>
          <a:xfrm>
            <a:off x="589560" y="856180"/>
            <a:ext cx="4560584" cy="1128068"/>
          </a:xfrm>
        </p:spPr>
        <p:txBody>
          <a:bodyPr anchor="ctr">
            <a:normAutofit/>
          </a:bodyPr>
          <a:lstStyle/>
          <a:p>
            <a:r>
              <a:rPr lang="es-CL" sz="3700" dirty="0"/>
              <a:t>Observación participante.</a:t>
            </a:r>
          </a:p>
        </p:txBody>
      </p:sp>
      <p:sp>
        <p:nvSpPr>
          <p:cNvPr id="3" name="Marcador de contenido 2">
            <a:extLst>
              <a:ext uri="{FF2B5EF4-FFF2-40B4-BE49-F238E27FC236}">
                <a16:creationId xmlns:a16="http://schemas.microsoft.com/office/drawing/2014/main" id="{BC636811-1710-2E40-B28E-F46EF3E54179}"/>
              </a:ext>
            </a:extLst>
          </p:cNvPr>
          <p:cNvSpPr>
            <a:spLocks noGrp="1"/>
          </p:cNvSpPr>
          <p:nvPr>
            <p:ph idx="1"/>
          </p:nvPr>
        </p:nvSpPr>
        <p:spPr>
          <a:xfrm>
            <a:off x="496824" y="2090569"/>
            <a:ext cx="5061622" cy="4425872"/>
          </a:xfrm>
        </p:spPr>
        <p:txBody>
          <a:bodyPr anchor="ctr">
            <a:normAutofit/>
          </a:bodyPr>
          <a:lstStyle/>
          <a:p>
            <a:pPr algn="just"/>
            <a:r>
              <a:rPr lang="es-CL" sz="1800" dirty="0"/>
              <a:t>Se caracteriza por utilizar todos las estrategias anteriormente dichas, pero el investigador asume un rol dentro de aquello que es observado.</a:t>
            </a:r>
          </a:p>
          <a:p>
            <a:pPr algn="just"/>
            <a:endParaRPr lang="es-CL" sz="1800" dirty="0"/>
          </a:p>
          <a:p>
            <a:pPr algn="just"/>
            <a:r>
              <a:rPr lang="es-CL" sz="1800" dirty="0"/>
              <a:t>Es un método interactivo de recogida de información que requiere una implicación del observador en los acontecimientos ofenómenso que está observando.</a:t>
            </a:r>
          </a:p>
          <a:p>
            <a:pPr algn="just"/>
            <a:endParaRPr lang="es-CL" sz="1800" dirty="0"/>
          </a:p>
          <a:p>
            <a:pPr algn="just"/>
            <a:r>
              <a:rPr lang="es-CL" sz="1800" dirty="0"/>
              <a:t>Este acercamiento que sitúa al investigador en el papel de los participantes, permite obtener percepciones de la realidad estudiada que difícilmente podrían lograrse sin implicarse en ella de una manera efectiva.</a:t>
            </a:r>
          </a:p>
        </p:txBody>
      </p:sp>
      <p:pic>
        <p:nvPicPr>
          <p:cNvPr id="4" name="Imagen 3">
            <a:extLst>
              <a:ext uri="{FF2B5EF4-FFF2-40B4-BE49-F238E27FC236}">
                <a16:creationId xmlns:a16="http://schemas.microsoft.com/office/drawing/2014/main" id="{161C5ACA-CABB-D448-BFAB-7C3925F2FEF9}"/>
              </a:ext>
            </a:extLst>
          </p:cNvPr>
          <p:cNvPicPr>
            <a:picLocks noChangeAspect="1"/>
          </p:cNvPicPr>
          <p:nvPr/>
        </p:nvPicPr>
        <p:blipFill rotWithShape="1">
          <a:blip r:embed="rId2"/>
          <a:srcRect l="2201" r="2578" b="2"/>
          <a:stretch/>
        </p:blipFill>
        <p:spPr>
          <a:xfrm>
            <a:off x="5977788" y="799352"/>
            <a:ext cx="5425410" cy="5259296"/>
          </a:xfrm>
          <a:prstGeom prst="rect">
            <a:avLst/>
          </a:prstGeom>
        </p:spPr>
      </p:pic>
    </p:spTree>
    <p:extLst>
      <p:ext uri="{BB962C8B-B14F-4D97-AF65-F5344CB8AC3E}">
        <p14:creationId xmlns:p14="http://schemas.microsoft.com/office/powerpoint/2010/main" val="724794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p:cTn id="20"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1"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2"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30"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31"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AC1E5125-54D0-A27F-AF61-7D1AF5A95C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7434" y="-12381"/>
            <a:ext cx="6269446" cy="6882761"/>
          </a:xfrm>
          <a:prstGeom prst="rect">
            <a:avLst/>
          </a:prstGeom>
        </p:spPr>
      </p:pic>
    </p:spTree>
    <p:extLst>
      <p:ext uri="{BB962C8B-B14F-4D97-AF65-F5344CB8AC3E}">
        <p14:creationId xmlns:p14="http://schemas.microsoft.com/office/powerpoint/2010/main" val="9588441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7F2122D6-2A9F-D841-948A-9FF66281C0A6}"/>
              </a:ext>
            </a:extLst>
          </p:cNvPr>
          <p:cNvPicPr>
            <a:picLocks noGrp="1" noChangeAspect="1"/>
          </p:cNvPicPr>
          <p:nvPr>
            <p:ph idx="1"/>
          </p:nvPr>
        </p:nvPicPr>
        <p:blipFill rotWithShape="1">
          <a:blip r:embed="rId2"/>
          <a:srcRect l="1925" t="6484" r="9422"/>
          <a:stretch/>
        </p:blipFill>
        <p:spPr>
          <a:xfrm>
            <a:off x="3523488" y="10"/>
            <a:ext cx="8668512" cy="6857990"/>
          </a:xfrm>
          <a:prstGeom prst="rect">
            <a:avLst/>
          </a:prstGeom>
        </p:spPr>
      </p:pic>
      <p:sp>
        <p:nvSpPr>
          <p:cNvPr id="2" name="Título 1">
            <a:extLst>
              <a:ext uri="{FF2B5EF4-FFF2-40B4-BE49-F238E27FC236}">
                <a16:creationId xmlns:a16="http://schemas.microsoft.com/office/drawing/2014/main" id="{0D13D939-19DA-DD49-BC68-DCF2428DB911}"/>
              </a:ext>
            </a:extLst>
          </p:cNvPr>
          <p:cNvSpPr>
            <a:spLocks noGrp="1"/>
          </p:cNvSpPr>
          <p:nvPr>
            <p:ph type="title"/>
          </p:nvPr>
        </p:nvSpPr>
        <p:spPr>
          <a:xfrm>
            <a:off x="0" y="1094654"/>
            <a:ext cx="4023360" cy="3204134"/>
          </a:xfrm>
        </p:spPr>
        <p:txBody>
          <a:bodyPr vert="horz" lIns="91440" tIns="45720" rIns="91440" bIns="45720" rtlCol="0" anchor="b">
            <a:normAutofit/>
          </a:bodyPr>
          <a:lstStyle/>
          <a:p>
            <a:r>
              <a:rPr lang="en-US" sz="4800" dirty="0" err="1"/>
              <a:t>Otras</a:t>
            </a:r>
            <a:r>
              <a:rPr lang="en-US" sz="4800" dirty="0"/>
              <a:t> </a:t>
            </a:r>
            <a:r>
              <a:rPr lang="en-US" sz="4800" dirty="0" err="1"/>
              <a:t>estrategias</a:t>
            </a:r>
            <a:r>
              <a:rPr lang="en-US" sz="4800" dirty="0"/>
              <a:t> – </a:t>
            </a:r>
            <a:br>
              <a:rPr lang="en-US" sz="4800" dirty="0"/>
            </a:br>
            <a:r>
              <a:rPr lang="en-US" sz="4800" dirty="0"/>
              <a:t>La </a:t>
            </a:r>
            <a:r>
              <a:rPr lang="en-US" sz="4800" dirty="0" err="1"/>
              <a:t>entrevista</a:t>
            </a:r>
            <a:endParaRPr lang="en-US" sz="4800" dirty="0"/>
          </a:p>
        </p:txBody>
      </p:sp>
    </p:spTree>
    <p:extLst>
      <p:ext uri="{BB962C8B-B14F-4D97-AF65-F5344CB8AC3E}">
        <p14:creationId xmlns:p14="http://schemas.microsoft.com/office/powerpoint/2010/main" val="1034379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705F05-197B-7646-9F0D-9EC657A93A1D}"/>
              </a:ext>
            </a:extLst>
          </p:cNvPr>
          <p:cNvSpPr>
            <a:spLocks noGrp="1"/>
          </p:cNvSpPr>
          <p:nvPr>
            <p:ph type="title"/>
          </p:nvPr>
        </p:nvSpPr>
        <p:spPr/>
        <p:txBody>
          <a:bodyPr/>
          <a:lstStyle/>
          <a:p>
            <a:pPr algn="ctr"/>
            <a:r>
              <a:rPr lang="es-CL" dirty="0"/>
              <a:t>La entrevista</a:t>
            </a:r>
          </a:p>
        </p:txBody>
      </p:sp>
      <p:sp>
        <p:nvSpPr>
          <p:cNvPr id="3" name="Marcador de contenido 2">
            <a:extLst>
              <a:ext uri="{FF2B5EF4-FFF2-40B4-BE49-F238E27FC236}">
                <a16:creationId xmlns:a16="http://schemas.microsoft.com/office/drawing/2014/main" id="{41CD7CB0-E978-B743-912F-7AD6A259EFA1}"/>
              </a:ext>
            </a:extLst>
          </p:cNvPr>
          <p:cNvSpPr>
            <a:spLocks noGrp="1"/>
          </p:cNvSpPr>
          <p:nvPr>
            <p:ph idx="1"/>
          </p:nvPr>
        </p:nvSpPr>
        <p:spPr/>
        <p:txBody>
          <a:bodyPr>
            <a:normAutofit fontScale="92500" lnSpcReduction="10000"/>
          </a:bodyPr>
          <a:lstStyle/>
          <a:p>
            <a:pPr algn="just"/>
            <a:r>
              <a:rPr lang="es-CL" dirty="0"/>
              <a:t>Es una técnica en la que una persona (entrevistador) solicita información de otra o de un grupo (entrevistados, informantes), para obtener datos sobre un problema determinado. Presupone, pues, la existencia al menos de dos personas y la posiblidad de la interacción verbal.</a:t>
            </a:r>
          </a:p>
          <a:p>
            <a:pPr algn="just"/>
            <a:r>
              <a:rPr lang="es-CL" dirty="0"/>
              <a:t>Propósitos:</a:t>
            </a:r>
          </a:p>
          <a:p>
            <a:pPr lvl="1" algn="just"/>
            <a:r>
              <a:rPr lang="es-CL" dirty="0"/>
              <a:t>Obtener información de individuos o grupos.</a:t>
            </a:r>
          </a:p>
          <a:p>
            <a:pPr lvl="1" algn="just"/>
            <a:r>
              <a:rPr lang="es-CL" dirty="0"/>
              <a:t>Influir sobre ciertos aspectos de la conducta (opiniones, sentimientos, comportamientos).</a:t>
            </a:r>
          </a:p>
          <a:p>
            <a:pPr lvl="1" algn="just"/>
            <a:r>
              <a:rPr lang="es-CL" dirty="0"/>
              <a:t>Ejercer un efecto terapéutico.</a:t>
            </a:r>
          </a:p>
          <a:p>
            <a:pPr algn="just"/>
            <a:r>
              <a:rPr lang="es-CL" dirty="0"/>
              <a:t>Con el análisis e interpretación de los resultados, el entrevistador sistematiza, ordena, relaciona y extrae conclusiones relativas al problema estudiado.</a:t>
            </a:r>
          </a:p>
        </p:txBody>
      </p:sp>
    </p:spTree>
    <p:extLst>
      <p:ext uri="{BB962C8B-B14F-4D97-AF65-F5344CB8AC3E}">
        <p14:creationId xmlns:p14="http://schemas.microsoft.com/office/powerpoint/2010/main" val="3955483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5" dur="500"/>
                                        <p:tgtEl>
                                          <p:spTgt spid="3">
                                            <p:txEl>
                                              <p:pRg st="2" end="2"/>
                                            </p:txEl>
                                          </p:spTgt>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8" dur="500"/>
                                        <p:tgtEl>
                                          <p:spTgt spid="3">
                                            <p:txEl>
                                              <p:pRg st="3" end="3"/>
                                            </p:txEl>
                                          </p:spTgt>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C5D33F-DE68-0546-8A9B-604EDC330641}"/>
              </a:ext>
            </a:extLst>
          </p:cNvPr>
          <p:cNvSpPr>
            <a:spLocks noGrp="1"/>
          </p:cNvSpPr>
          <p:nvPr>
            <p:ph type="title"/>
          </p:nvPr>
        </p:nvSpPr>
        <p:spPr/>
        <p:txBody>
          <a:bodyPr/>
          <a:lstStyle/>
          <a:p>
            <a:pPr algn="ctr"/>
            <a:r>
              <a:rPr lang="es-CL" dirty="0"/>
              <a:t>1.- La entrevista en profundidad.</a:t>
            </a:r>
          </a:p>
        </p:txBody>
      </p:sp>
      <p:sp>
        <p:nvSpPr>
          <p:cNvPr id="3" name="Marcador de contenido 2">
            <a:extLst>
              <a:ext uri="{FF2B5EF4-FFF2-40B4-BE49-F238E27FC236}">
                <a16:creationId xmlns:a16="http://schemas.microsoft.com/office/drawing/2014/main" id="{9E8E669A-C030-D94F-8043-6D929A47E044}"/>
              </a:ext>
            </a:extLst>
          </p:cNvPr>
          <p:cNvSpPr>
            <a:spLocks noGrp="1"/>
          </p:cNvSpPr>
          <p:nvPr>
            <p:ph idx="1"/>
          </p:nvPr>
        </p:nvSpPr>
        <p:spPr/>
        <p:txBody>
          <a:bodyPr>
            <a:normAutofit fontScale="85000" lnSpcReduction="10000"/>
          </a:bodyPr>
          <a:lstStyle/>
          <a:p>
            <a:pPr algn="just"/>
            <a:r>
              <a:rPr lang="es-CL" dirty="0"/>
              <a:t>Aquí el entrevistador desea obtener información sobre un determinado problema y a partir de él establece una lista de temas, en relación con los que se focaliza la entrevista, quedando est a la libre discreción del entrevistado.</a:t>
            </a:r>
          </a:p>
          <a:p>
            <a:pPr lvl="1" algn="just"/>
            <a:r>
              <a:rPr lang="es-CL" dirty="0"/>
              <a:t>La entrevista parte de un propósito explícito. </a:t>
            </a:r>
          </a:p>
          <a:p>
            <a:pPr lvl="1" algn="just"/>
            <a:r>
              <a:rPr lang="es-CL" dirty="0"/>
              <a:t>Se inicia hablando de un tema intrascendente, apuntando a una diversidad de ideas, a fin de que el entrevistado se sienta confiado.</a:t>
            </a:r>
          </a:p>
          <a:p>
            <a:pPr lvl="1" algn="just"/>
            <a:r>
              <a:rPr lang="es-CL" dirty="0"/>
              <a:t>Se explica al entrevistado de manera constante durante la entrevista, explicaciones acerca de la findalidad del estudio u orientaciones generales.</a:t>
            </a:r>
          </a:p>
          <a:p>
            <a:pPr lvl="1" algn="just"/>
            <a:r>
              <a:rPr lang="es-CL" dirty="0"/>
              <a:t>A medida que se avanza en la entrevista, se van explicando los temas a los que se quiere profundizar.</a:t>
            </a:r>
          </a:p>
          <a:p>
            <a:pPr lvl="1" algn="just"/>
            <a:r>
              <a:rPr lang="es-CL" dirty="0"/>
              <a:t>El entrevistador repite deliberadamente aquello que ha planteado el entrevistado, para ahondar en el siguiente tema.</a:t>
            </a:r>
          </a:p>
          <a:p>
            <a:pPr lvl="1" algn="just"/>
            <a:r>
              <a:rPr lang="es-CL" dirty="0"/>
              <a:t>Es característico el expresar el interés e ignorancia por parte del entrevistador, respecto del tema, mostrando así curiosidad hacia lo que piensa, dice o cree el entrevistado.</a:t>
            </a:r>
          </a:p>
        </p:txBody>
      </p:sp>
    </p:spTree>
    <p:extLst>
      <p:ext uri="{BB962C8B-B14F-4D97-AF65-F5344CB8AC3E}">
        <p14:creationId xmlns:p14="http://schemas.microsoft.com/office/powerpoint/2010/main" val="999607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800" decel="100000"/>
                                        <p:tgtEl>
                                          <p:spTgt spid="3">
                                            <p:txEl>
                                              <p:pRg st="0" end="0"/>
                                            </p:txEl>
                                          </p:spTgt>
                                        </p:tgtEl>
                                      </p:cBhvr>
                                    </p:animEffect>
                                    <p:anim calcmode="lin" valueType="num">
                                      <p:cBhvr>
                                        <p:cTn id="8" dur="8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xEl>
                                              <p:pRg st="0" end="0"/>
                                            </p:txEl>
                                          </p:spTgt>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800" decel="100000"/>
                                        <p:tgtEl>
                                          <p:spTgt spid="3">
                                            <p:txEl>
                                              <p:pRg st="1" end="1"/>
                                            </p:txEl>
                                          </p:spTgt>
                                        </p:tgtEl>
                                      </p:cBhvr>
                                    </p:animEffect>
                                    <p:anim calcmode="lin" valueType="num">
                                      <p:cBhvr>
                                        <p:cTn id="16" dur="800" decel="100000" fill="hold"/>
                                        <p:tgtEl>
                                          <p:spTgt spid="3">
                                            <p:txEl>
                                              <p:pRg st="1" end="1"/>
                                            </p:txEl>
                                          </p:spTgt>
                                        </p:tgtEl>
                                        <p:attrNameLst>
                                          <p:attrName>style.rotation</p:attrName>
                                        </p:attrNameLst>
                                      </p:cBhvr>
                                      <p:tavLst>
                                        <p:tav tm="0">
                                          <p:val>
                                            <p:fltVal val="-90"/>
                                          </p:val>
                                        </p:tav>
                                        <p:tav tm="100000">
                                          <p:val>
                                            <p:fltVal val="0"/>
                                          </p:val>
                                        </p:tav>
                                      </p:tavLst>
                                    </p:anim>
                                    <p:anim calcmode="lin" valueType="num">
                                      <p:cBhvr>
                                        <p:cTn id="17" dur="800" decel="100000" fill="hold"/>
                                        <p:tgtEl>
                                          <p:spTgt spid="3">
                                            <p:txEl>
                                              <p:pRg st="1" end="1"/>
                                            </p:txEl>
                                          </p:spTgt>
                                        </p:tgtEl>
                                        <p:attrNameLst>
                                          <p:attrName>ppt_x</p:attrName>
                                        </p:attrNameLst>
                                      </p:cBhvr>
                                      <p:tavLst>
                                        <p:tav tm="0">
                                          <p:val>
                                            <p:strVal val="#ppt_x+0.4"/>
                                          </p:val>
                                        </p:tav>
                                        <p:tav tm="100000">
                                          <p:val>
                                            <p:strVal val="#ppt_x-0.05"/>
                                          </p:val>
                                        </p:tav>
                                      </p:tavLst>
                                    </p:anim>
                                    <p:anim calcmode="lin" valueType="num">
                                      <p:cBhvr>
                                        <p:cTn id="18" dur="800" decel="100000" fill="hold"/>
                                        <p:tgtEl>
                                          <p:spTgt spid="3">
                                            <p:txEl>
                                              <p:pRg st="1" end="1"/>
                                            </p:txEl>
                                          </p:spTgt>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3">
                                            <p:txEl>
                                              <p:pRg st="1" end="1"/>
                                            </p:txEl>
                                          </p:spTgt>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3">
                                            <p:txEl>
                                              <p:pRg st="1" end="1"/>
                                            </p:txEl>
                                          </p:spTgt>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800" decel="100000"/>
                                        <p:tgtEl>
                                          <p:spTgt spid="3">
                                            <p:txEl>
                                              <p:pRg st="2" end="2"/>
                                            </p:txEl>
                                          </p:spTgt>
                                        </p:tgtEl>
                                      </p:cBhvr>
                                    </p:animEffect>
                                    <p:anim calcmode="lin" valueType="num">
                                      <p:cBhvr>
                                        <p:cTn id="24" dur="800" decel="100000" fill="hold"/>
                                        <p:tgtEl>
                                          <p:spTgt spid="3">
                                            <p:txEl>
                                              <p:pRg st="2" end="2"/>
                                            </p:txEl>
                                          </p:spTgt>
                                        </p:tgtEl>
                                        <p:attrNameLst>
                                          <p:attrName>style.rotation</p:attrName>
                                        </p:attrNameLst>
                                      </p:cBhvr>
                                      <p:tavLst>
                                        <p:tav tm="0">
                                          <p:val>
                                            <p:fltVal val="-90"/>
                                          </p:val>
                                        </p:tav>
                                        <p:tav tm="100000">
                                          <p:val>
                                            <p:fltVal val="0"/>
                                          </p:val>
                                        </p:tav>
                                      </p:tavLst>
                                    </p:anim>
                                    <p:anim calcmode="lin" valueType="num">
                                      <p:cBhvr>
                                        <p:cTn id="25" dur="800" decel="100000" fill="hold"/>
                                        <p:tgtEl>
                                          <p:spTgt spid="3">
                                            <p:txEl>
                                              <p:pRg st="2" end="2"/>
                                            </p:txEl>
                                          </p:spTgt>
                                        </p:tgtEl>
                                        <p:attrNameLst>
                                          <p:attrName>ppt_x</p:attrName>
                                        </p:attrNameLst>
                                      </p:cBhvr>
                                      <p:tavLst>
                                        <p:tav tm="0">
                                          <p:val>
                                            <p:strVal val="#ppt_x+0.4"/>
                                          </p:val>
                                        </p:tav>
                                        <p:tav tm="100000">
                                          <p:val>
                                            <p:strVal val="#ppt_x-0.05"/>
                                          </p:val>
                                        </p:tav>
                                      </p:tavLst>
                                    </p:anim>
                                    <p:anim calcmode="lin" valueType="num">
                                      <p:cBhvr>
                                        <p:cTn id="26" dur="800" decel="100000" fill="hold"/>
                                        <p:tgtEl>
                                          <p:spTgt spid="3">
                                            <p:txEl>
                                              <p:pRg st="2" end="2"/>
                                            </p:txEl>
                                          </p:spTgt>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3">
                                            <p:txEl>
                                              <p:pRg st="2" end="2"/>
                                            </p:txEl>
                                          </p:spTgt>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3">
                                            <p:txEl>
                                              <p:pRg st="2" end="2"/>
                                            </p:txEl>
                                          </p:spTgt>
                                        </p:tgtEl>
                                        <p:attrNameLst>
                                          <p:attrName>ppt_y</p:attrName>
                                        </p:attrNameLst>
                                      </p:cBhvr>
                                      <p:tavLst>
                                        <p:tav tm="0">
                                          <p:val>
                                            <p:strVal val="#ppt_y+0.1"/>
                                          </p:val>
                                        </p:tav>
                                        <p:tav tm="100000">
                                          <p:val>
                                            <p:strVal val="#ppt_y"/>
                                          </p:val>
                                        </p:tav>
                                      </p:tavLst>
                                    </p:anim>
                                  </p:childTnLst>
                                </p:cTn>
                              </p:par>
                              <p:par>
                                <p:cTn id="29" presetID="30" presetClass="entr" presetSubtype="0" fill="hold" grpId="0"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800" decel="100000"/>
                                        <p:tgtEl>
                                          <p:spTgt spid="3">
                                            <p:txEl>
                                              <p:pRg st="3" end="3"/>
                                            </p:txEl>
                                          </p:spTgt>
                                        </p:tgtEl>
                                      </p:cBhvr>
                                    </p:animEffect>
                                    <p:anim calcmode="lin" valueType="num">
                                      <p:cBhvr>
                                        <p:cTn id="32" dur="800" decel="100000" fill="hold"/>
                                        <p:tgtEl>
                                          <p:spTgt spid="3">
                                            <p:txEl>
                                              <p:pRg st="3" end="3"/>
                                            </p:txEl>
                                          </p:spTgt>
                                        </p:tgtEl>
                                        <p:attrNameLst>
                                          <p:attrName>style.rotation</p:attrName>
                                        </p:attrNameLst>
                                      </p:cBhvr>
                                      <p:tavLst>
                                        <p:tav tm="0">
                                          <p:val>
                                            <p:fltVal val="-90"/>
                                          </p:val>
                                        </p:tav>
                                        <p:tav tm="100000">
                                          <p:val>
                                            <p:fltVal val="0"/>
                                          </p:val>
                                        </p:tav>
                                      </p:tavLst>
                                    </p:anim>
                                    <p:anim calcmode="lin" valueType="num">
                                      <p:cBhvr>
                                        <p:cTn id="33" dur="800" decel="100000" fill="hold"/>
                                        <p:tgtEl>
                                          <p:spTgt spid="3">
                                            <p:txEl>
                                              <p:pRg st="3" end="3"/>
                                            </p:txEl>
                                          </p:spTgt>
                                        </p:tgtEl>
                                        <p:attrNameLst>
                                          <p:attrName>ppt_x</p:attrName>
                                        </p:attrNameLst>
                                      </p:cBhvr>
                                      <p:tavLst>
                                        <p:tav tm="0">
                                          <p:val>
                                            <p:strVal val="#ppt_x+0.4"/>
                                          </p:val>
                                        </p:tav>
                                        <p:tav tm="100000">
                                          <p:val>
                                            <p:strVal val="#ppt_x-0.05"/>
                                          </p:val>
                                        </p:tav>
                                      </p:tavLst>
                                    </p:anim>
                                    <p:anim calcmode="lin" valueType="num">
                                      <p:cBhvr>
                                        <p:cTn id="34" dur="800" decel="100000" fill="hold"/>
                                        <p:tgtEl>
                                          <p:spTgt spid="3">
                                            <p:txEl>
                                              <p:pRg st="3" end="3"/>
                                            </p:txEl>
                                          </p:spTgt>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3">
                                            <p:txEl>
                                              <p:pRg st="3" end="3"/>
                                            </p:txEl>
                                          </p:spTgt>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3">
                                            <p:txEl>
                                              <p:pRg st="3" end="3"/>
                                            </p:txEl>
                                          </p:spTgt>
                                        </p:tgtEl>
                                        <p:attrNameLst>
                                          <p:attrName>ppt_y</p:attrName>
                                        </p:attrNameLst>
                                      </p:cBhvr>
                                      <p:tavLst>
                                        <p:tav tm="0">
                                          <p:val>
                                            <p:strVal val="#ppt_y+0.1"/>
                                          </p:val>
                                        </p:tav>
                                        <p:tav tm="100000">
                                          <p:val>
                                            <p:strVal val="#ppt_y"/>
                                          </p:val>
                                        </p:tav>
                                      </p:tavLst>
                                    </p:anim>
                                  </p:childTnLst>
                                </p:cTn>
                              </p:par>
                              <p:par>
                                <p:cTn id="37" presetID="30" presetClass="entr" presetSubtype="0" fill="hold" grpId="0" nodeType="with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800" decel="100000"/>
                                        <p:tgtEl>
                                          <p:spTgt spid="3">
                                            <p:txEl>
                                              <p:pRg st="4" end="4"/>
                                            </p:txEl>
                                          </p:spTgt>
                                        </p:tgtEl>
                                      </p:cBhvr>
                                    </p:animEffect>
                                    <p:anim calcmode="lin" valueType="num">
                                      <p:cBhvr>
                                        <p:cTn id="40" dur="800" decel="100000" fill="hold"/>
                                        <p:tgtEl>
                                          <p:spTgt spid="3">
                                            <p:txEl>
                                              <p:pRg st="4" end="4"/>
                                            </p:txEl>
                                          </p:spTgt>
                                        </p:tgtEl>
                                        <p:attrNameLst>
                                          <p:attrName>style.rotation</p:attrName>
                                        </p:attrNameLst>
                                      </p:cBhvr>
                                      <p:tavLst>
                                        <p:tav tm="0">
                                          <p:val>
                                            <p:fltVal val="-90"/>
                                          </p:val>
                                        </p:tav>
                                        <p:tav tm="100000">
                                          <p:val>
                                            <p:fltVal val="0"/>
                                          </p:val>
                                        </p:tav>
                                      </p:tavLst>
                                    </p:anim>
                                    <p:anim calcmode="lin" valueType="num">
                                      <p:cBhvr>
                                        <p:cTn id="41" dur="800" decel="100000" fill="hold"/>
                                        <p:tgtEl>
                                          <p:spTgt spid="3">
                                            <p:txEl>
                                              <p:pRg st="4" end="4"/>
                                            </p:txEl>
                                          </p:spTgt>
                                        </p:tgtEl>
                                        <p:attrNameLst>
                                          <p:attrName>ppt_x</p:attrName>
                                        </p:attrNameLst>
                                      </p:cBhvr>
                                      <p:tavLst>
                                        <p:tav tm="0">
                                          <p:val>
                                            <p:strVal val="#ppt_x+0.4"/>
                                          </p:val>
                                        </p:tav>
                                        <p:tav tm="100000">
                                          <p:val>
                                            <p:strVal val="#ppt_x-0.05"/>
                                          </p:val>
                                        </p:tav>
                                      </p:tavLst>
                                    </p:anim>
                                    <p:anim calcmode="lin" valueType="num">
                                      <p:cBhvr>
                                        <p:cTn id="42" dur="800" decel="100000" fill="hold"/>
                                        <p:tgtEl>
                                          <p:spTgt spid="3">
                                            <p:txEl>
                                              <p:pRg st="4" end="4"/>
                                            </p:txEl>
                                          </p:spTgt>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3">
                                            <p:txEl>
                                              <p:pRg st="4" end="4"/>
                                            </p:txEl>
                                          </p:spTgt>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3">
                                            <p:txEl>
                                              <p:pRg st="4" end="4"/>
                                            </p:txEl>
                                          </p:spTgt>
                                        </p:tgtEl>
                                        <p:attrNameLst>
                                          <p:attrName>ppt_y</p:attrName>
                                        </p:attrNameLst>
                                      </p:cBhvr>
                                      <p:tavLst>
                                        <p:tav tm="0">
                                          <p:val>
                                            <p:strVal val="#ppt_y+0.1"/>
                                          </p:val>
                                        </p:tav>
                                        <p:tav tm="100000">
                                          <p:val>
                                            <p:strVal val="#ppt_y"/>
                                          </p:val>
                                        </p:tav>
                                      </p:tavLst>
                                    </p:anim>
                                  </p:childTnLst>
                                </p:cTn>
                              </p:par>
                              <p:par>
                                <p:cTn id="45" presetID="30" presetClass="entr" presetSubtype="0" fill="hold" grpId="0" nodeType="with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800" decel="100000"/>
                                        <p:tgtEl>
                                          <p:spTgt spid="3">
                                            <p:txEl>
                                              <p:pRg st="5" end="5"/>
                                            </p:txEl>
                                          </p:spTgt>
                                        </p:tgtEl>
                                      </p:cBhvr>
                                    </p:animEffect>
                                    <p:anim calcmode="lin" valueType="num">
                                      <p:cBhvr>
                                        <p:cTn id="48" dur="800" decel="100000" fill="hold"/>
                                        <p:tgtEl>
                                          <p:spTgt spid="3">
                                            <p:txEl>
                                              <p:pRg st="5" end="5"/>
                                            </p:txEl>
                                          </p:spTgt>
                                        </p:tgtEl>
                                        <p:attrNameLst>
                                          <p:attrName>style.rotation</p:attrName>
                                        </p:attrNameLst>
                                      </p:cBhvr>
                                      <p:tavLst>
                                        <p:tav tm="0">
                                          <p:val>
                                            <p:fltVal val="-90"/>
                                          </p:val>
                                        </p:tav>
                                        <p:tav tm="100000">
                                          <p:val>
                                            <p:fltVal val="0"/>
                                          </p:val>
                                        </p:tav>
                                      </p:tavLst>
                                    </p:anim>
                                    <p:anim calcmode="lin" valueType="num">
                                      <p:cBhvr>
                                        <p:cTn id="49" dur="800" decel="100000" fill="hold"/>
                                        <p:tgtEl>
                                          <p:spTgt spid="3">
                                            <p:txEl>
                                              <p:pRg st="5" end="5"/>
                                            </p:txEl>
                                          </p:spTgt>
                                        </p:tgtEl>
                                        <p:attrNameLst>
                                          <p:attrName>ppt_x</p:attrName>
                                        </p:attrNameLst>
                                      </p:cBhvr>
                                      <p:tavLst>
                                        <p:tav tm="0">
                                          <p:val>
                                            <p:strVal val="#ppt_x+0.4"/>
                                          </p:val>
                                        </p:tav>
                                        <p:tav tm="100000">
                                          <p:val>
                                            <p:strVal val="#ppt_x-0.05"/>
                                          </p:val>
                                        </p:tav>
                                      </p:tavLst>
                                    </p:anim>
                                    <p:anim calcmode="lin" valueType="num">
                                      <p:cBhvr>
                                        <p:cTn id="50" dur="800" decel="100000" fill="hold"/>
                                        <p:tgtEl>
                                          <p:spTgt spid="3">
                                            <p:txEl>
                                              <p:pRg st="5" end="5"/>
                                            </p:txEl>
                                          </p:spTgt>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3">
                                            <p:txEl>
                                              <p:pRg st="5" end="5"/>
                                            </p:txEl>
                                          </p:spTgt>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3">
                                            <p:txEl>
                                              <p:pRg st="5" end="5"/>
                                            </p:txEl>
                                          </p:spTgt>
                                        </p:tgtEl>
                                        <p:attrNameLst>
                                          <p:attrName>ppt_y</p:attrName>
                                        </p:attrNameLst>
                                      </p:cBhvr>
                                      <p:tavLst>
                                        <p:tav tm="0">
                                          <p:val>
                                            <p:strVal val="#ppt_y+0.1"/>
                                          </p:val>
                                        </p:tav>
                                        <p:tav tm="100000">
                                          <p:val>
                                            <p:strVal val="#ppt_y"/>
                                          </p:val>
                                        </p:tav>
                                      </p:tavLst>
                                    </p:anim>
                                  </p:childTnLst>
                                </p:cTn>
                              </p:par>
                              <p:par>
                                <p:cTn id="53" presetID="30" presetClass="entr" presetSubtype="0" fill="hold" grpId="0" nodeType="with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800" decel="100000"/>
                                        <p:tgtEl>
                                          <p:spTgt spid="3">
                                            <p:txEl>
                                              <p:pRg st="6" end="6"/>
                                            </p:txEl>
                                          </p:spTgt>
                                        </p:tgtEl>
                                      </p:cBhvr>
                                    </p:animEffect>
                                    <p:anim calcmode="lin" valueType="num">
                                      <p:cBhvr>
                                        <p:cTn id="56" dur="800" decel="100000" fill="hold"/>
                                        <p:tgtEl>
                                          <p:spTgt spid="3">
                                            <p:txEl>
                                              <p:pRg st="6" end="6"/>
                                            </p:txEl>
                                          </p:spTgt>
                                        </p:tgtEl>
                                        <p:attrNameLst>
                                          <p:attrName>style.rotation</p:attrName>
                                        </p:attrNameLst>
                                      </p:cBhvr>
                                      <p:tavLst>
                                        <p:tav tm="0">
                                          <p:val>
                                            <p:fltVal val="-90"/>
                                          </p:val>
                                        </p:tav>
                                        <p:tav tm="100000">
                                          <p:val>
                                            <p:fltVal val="0"/>
                                          </p:val>
                                        </p:tav>
                                      </p:tavLst>
                                    </p:anim>
                                    <p:anim calcmode="lin" valueType="num">
                                      <p:cBhvr>
                                        <p:cTn id="57" dur="800" decel="100000" fill="hold"/>
                                        <p:tgtEl>
                                          <p:spTgt spid="3">
                                            <p:txEl>
                                              <p:pRg st="6" end="6"/>
                                            </p:txEl>
                                          </p:spTgt>
                                        </p:tgtEl>
                                        <p:attrNameLst>
                                          <p:attrName>ppt_x</p:attrName>
                                        </p:attrNameLst>
                                      </p:cBhvr>
                                      <p:tavLst>
                                        <p:tav tm="0">
                                          <p:val>
                                            <p:strVal val="#ppt_x+0.4"/>
                                          </p:val>
                                        </p:tav>
                                        <p:tav tm="100000">
                                          <p:val>
                                            <p:strVal val="#ppt_x-0.05"/>
                                          </p:val>
                                        </p:tav>
                                      </p:tavLst>
                                    </p:anim>
                                    <p:anim calcmode="lin" valueType="num">
                                      <p:cBhvr>
                                        <p:cTn id="58" dur="800" decel="100000" fill="hold"/>
                                        <p:tgtEl>
                                          <p:spTgt spid="3">
                                            <p:txEl>
                                              <p:pRg st="6" end="6"/>
                                            </p:txEl>
                                          </p:spTgt>
                                        </p:tgtEl>
                                        <p:attrNameLst>
                                          <p:attrName>ppt_y</p:attrName>
                                        </p:attrNameLst>
                                      </p:cBhvr>
                                      <p:tavLst>
                                        <p:tav tm="0">
                                          <p:val>
                                            <p:strVal val="#ppt_y-0.4"/>
                                          </p:val>
                                        </p:tav>
                                        <p:tav tm="100000">
                                          <p:val>
                                            <p:strVal val="#ppt_y+0.1"/>
                                          </p:val>
                                        </p:tav>
                                      </p:tavLst>
                                    </p:anim>
                                    <p:anim calcmode="lin" valueType="num">
                                      <p:cBhvr>
                                        <p:cTn id="59" dur="200" accel="100000" fill="hold">
                                          <p:stCondLst>
                                            <p:cond delay="800"/>
                                          </p:stCondLst>
                                        </p:cTn>
                                        <p:tgtEl>
                                          <p:spTgt spid="3">
                                            <p:txEl>
                                              <p:pRg st="6" end="6"/>
                                            </p:txEl>
                                          </p:spTgt>
                                        </p:tgtEl>
                                        <p:attrNameLst>
                                          <p:attrName>ppt_x</p:attrName>
                                        </p:attrNameLst>
                                      </p:cBhvr>
                                      <p:tavLst>
                                        <p:tav tm="0">
                                          <p:val>
                                            <p:strVal val="#ppt_x-0.05"/>
                                          </p:val>
                                        </p:tav>
                                        <p:tav tm="100000">
                                          <p:val>
                                            <p:strVal val="#ppt_x"/>
                                          </p:val>
                                        </p:tav>
                                      </p:tavLst>
                                    </p:anim>
                                    <p:anim calcmode="lin" valueType="num">
                                      <p:cBhvr>
                                        <p:cTn id="60" dur="200" accel="100000" fill="hold">
                                          <p:stCondLst>
                                            <p:cond delay="800"/>
                                          </p:stCondLst>
                                        </p:cTn>
                                        <p:tgtEl>
                                          <p:spTgt spid="3">
                                            <p:txEl>
                                              <p:pRg st="6" end="6"/>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617180-3C85-4A4C-9BDB-99788E88C46D}"/>
              </a:ext>
            </a:extLst>
          </p:cNvPr>
          <p:cNvSpPr>
            <a:spLocks noGrp="1"/>
          </p:cNvSpPr>
          <p:nvPr>
            <p:ph type="title"/>
          </p:nvPr>
        </p:nvSpPr>
        <p:spPr/>
        <p:txBody>
          <a:bodyPr/>
          <a:lstStyle/>
          <a:p>
            <a:pPr algn="ctr"/>
            <a:r>
              <a:rPr lang="es-CL" dirty="0"/>
              <a:t>2.- El Cuestionario o Encuesta</a:t>
            </a:r>
          </a:p>
        </p:txBody>
      </p:sp>
      <p:sp>
        <p:nvSpPr>
          <p:cNvPr id="3" name="Marcador de contenido 2">
            <a:extLst>
              <a:ext uri="{FF2B5EF4-FFF2-40B4-BE49-F238E27FC236}">
                <a16:creationId xmlns:a16="http://schemas.microsoft.com/office/drawing/2014/main" id="{C881DB64-6682-6F4F-932D-8E9A02F298D6}"/>
              </a:ext>
            </a:extLst>
          </p:cNvPr>
          <p:cNvSpPr>
            <a:spLocks noGrp="1"/>
          </p:cNvSpPr>
          <p:nvPr>
            <p:ph idx="1"/>
          </p:nvPr>
        </p:nvSpPr>
        <p:spPr/>
        <p:txBody>
          <a:bodyPr>
            <a:normAutofit lnSpcReduction="10000"/>
          </a:bodyPr>
          <a:lstStyle/>
          <a:p>
            <a:r>
              <a:rPr lang="es-CL" dirty="0"/>
              <a:t>No es la más representativa de las técnicas de recabo de información, para la investigación cualitativa.</a:t>
            </a:r>
          </a:p>
          <a:p>
            <a:endParaRPr lang="es-CL" dirty="0"/>
          </a:p>
          <a:p>
            <a:r>
              <a:rPr lang="es-CL" dirty="0"/>
              <a:t>Sin embargo, puede prestar información útil para este tipo de investigaciones.</a:t>
            </a:r>
          </a:p>
          <a:p>
            <a:endParaRPr lang="es-CL" dirty="0"/>
          </a:p>
          <a:p>
            <a:pPr algn="just"/>
            <a:r>
              <a:rPr lang="es-CL" dirty="0"/>
              <a:t>ES UNA FORMA DE ENCUESTA CARACTERIZADA POR LA AUSENCIA DEL ENCUESTADOR, POR CONSIDERAR QUE PARA RECOGER INFORMACIÓN SOBRE EL PROBLEMA ES SUFICIENTE UNA INTERACCIÓN IMPERSONAL CON EL ENCUESTADO.</a:t>
            </a:r>
          </a:p>
        </p:txBody>
      </p:sp>
    </p:spTree>
    <p:extLst>
      <p:ext uri="{BB962C8B-B14F-4D97-AF65-F5344CB8AC3E}">
        <p14:creationId xmlns:p14="http://schemas.microsoft.com/office/powerpoint/2010/main" val="2908863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DD1A63-DD07-6B45-ADF1-C7D7B2B605B4}"/>
              </a:ext>
            </a:extLst>
          </p:cNvPr>
          <p:cNvSpPr>
            <a:spLocks noGrp="1"/>
          </p:cNvSpPr>
          <p:nvPr>
            <p:ph type="title"/>
          </p:nvPr>
        </p:nvSpPr>
        <p:spPr/>
        <p:txBody>
          <a:bodyPr/>
          <a:lstStyle/>
          <a:p>
            <a:pPr algn="ctr"/>
            <a:r>
              <a:rPr lang="es-CL" dirty="0"/>
              <a:t>El Cuestionario o encuesta</a:t>
            </a:r>
          </a:p>
        </p:txBody>
      </p:sp>
      <p:sp>
        <p:nvSpPr>
          <p:cNvPr id="3" name="Marcador de contenido 2">
            <a:extLst>
              <a:ext uri="{FF2B5EF4-FFF2-40B4-BE49-F238E27FC236}">
                <a16:creationId xmlns:a16="http://schemas.microsoft.com/office/drawing/2014/main" id="{11F2EBFF-BCA7-714E-A950-A938CC1C502A}"/>
              </a:ext>
            </a:extLst>
          </p:cNvPr>
          <p:cNvSpPr>
            <a:spLocks noGrp="1"/>
          </p:cNvSpPr>
          <p:nvPr>
            <p:ph idx="1"/>
          </p:nvPr>
        </p:nvSpPr>
        <p:spPr/>
        <p:txBody>
          <a:bodyPr>
            <a:normAutofit lnSpcReduction="10000"/>
          </a:bodyPr>
          <a:lstStyle/>
          <a:p>
            <a:r>
              <a:rPr lang="es-CL" dirty="0"/>
              <a:t>Permite su aplicación a un número más amplio de personas.</a:t>
            </a:r>
          </a:p>
          <a:p>
            <a:endParaRPr lang="es-CL" dirty="0"/>
          </a:p>
          <a:p>
            <a:r>
              <a:rPr lang="es-CL" dirty="0"/>
              <a:t>Debe considerar:</a:t>
            </a:r>
          </a:p>
          <a:p>
            <a:pPr lvl="1"/>
            <a:r>
              <a:rPr lang="es-CL" dirty="0"/>
              <a:t>Estructuración del modelo de respuesta en el mayor grado posible para reducir al mínimo lo que tengan que escribir los sujetos (ojalá respuesta cerrada)</a:t>
            </a:r>
          </a:p>
          <a:p>
            <a:pPr lvl="1"/>
            <a:r>
              <a:rPr lang="es-CL" dirty="0"/>
              <a:t>Redacción de material introductorio de un modo elocuente y sincero, para que los sujetos conozcan la finlidad de la investigación.</a:t>
            </a:r>
          </a:p>
          <a:p>
            <a:pPr lvl="1"/>
            <a:r>
              <a:rPr lang="es-CL" dirty="0"/>
              <a:t>Buscar algún sistema para entregar resultados de la encuesta.</a:t>
            </a:r>
          </a:p>
          <a:p>
            <a:pPr lvl="1"/>
            <a:r>
              <a:rPr lang="es-CL" dirty="0"/>
              <a:t>Es necesaria la reflexión previa respecto del problema o asunto que constituye el corazón del estudio.</a:t>
            </a:r>
          </a:p>
          <a:p>
            <a:pPr marL="457200" lvl="1" indent="0">
              <a:buNone/>
            </a:pPr>
            <a:endParaRPr lang="es-CL" dirty="0"/>
          </a:p>
        </p:txBody>
      </p:sp>
    </p:spTree>
    <p:extLst>
      <p:ext uri="{BB962C8B-B14F-4D97-AF65-F5344CB8AC3E}">
        <p14:creationId xmlns:p14="http://schemas.microsoft.com/office/powerpoint/2010/main" val="708664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strips(downLeft)">
                                      <p:cBhvr>
                                        <p:cTn id="12" dur="500"/>
                                        <p:tgtEl>
                                          <p:spTgt spid="3">
                                            <p:txEl>
                                              <p:pRg st="2" end="2"/>
                                            </p:txEl>
                                          </p:spTgt>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strips(downLeft)">
                                      <p:cBhvr>
                                        <p:cTn id="15" dur="500"/>
                                        <p:tgtEl>
                                          <p:spTgt spid="3">
                                            <p:txEl>
                                              <p:pRg st="3" end="3"/>
                                            </p:txEl>
                                          </p:spTgt>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strips(downLeft)">
                                      <p:cBhvr>
                                        <p:cTn id="18" dur="500"/>
                                        <p:tgtEl>
                                          <p:spTgt spid="3">
                                            <p:txEl>
                                              <p:pRg st="4" end="4"/>
                                            </p:txEl>
                                          </p:spTgt>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strips(downLeft)">
                                      <p:cBhvr>
                                        <p:cTn id="21" dur="500"/>
                                        <p:tgtEl>
                                          <p:spTgt spid="3">
                                            <p:txEl>
                                              <p:pRg st="5" end="5"/>
                                            </p:txEl>
                                          </p:spTgt>
                                        </p:tgtEl>
                                      </p:cBhvr>
                                    </p:animEffect>
                                  </p:childTnLst>
                                </p:cTn>
                              </p:par>
                              <p:par>
                                <p:cTn id="22" presetID="18" presetClass="entr" presetSubtype="12"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strips(downLeft)">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574F27-9E40-0646-9F7A-FBF27322EEAA}"/>
              </a:ext>
            </a:extLst>
          </p:cNvPr>
          <p:cNvSpPr>
            <a:spLocks noGrp="1"/>
          </p:cNvSpPr>
          <p:nvPr>
            <p:ph type="title"/>
          </p:nvPr>
        </p:nvSpPr>
        <p:spPr>
          <a:xfrm>
            <a:off x="396247" y="2105926"/>
            <a:ext cx="5867716" cy="1920157"/>
          </a:xfrm>
          <a:noFill/>
        </p:spPr>
        <p:txBody>
          <a:bodyPr anchor="b">
            <a:normAutofit fontScale="90000"/>
          </a:bodyPr>
          <a:lstStyle/>
          <a:p>
            <a:pPr algn="ctr"/>
            <a:r>
              <a:rPr lang="es-CL" sz="4800" dirty="0">
                <a:solidFill>
                  <a:schemeClr val="bg1"/>
                </a:solidFill>
              </a:rPr>
              <a:t>Cuestionarios que buscan una información descriptiva común.</a:t>
            </a:r>
          </a:p>
        </p:txBody>
      </p:sp>
      <p:pic>
        <p:nvPicPr>
          <p:cNvPr id="4" name="Imagen 3">
            <a:extLst>
              <a:ext uri="{FF2B5EF4-FFF2-40B4-BE49-F238E27FC236}">
                <a16:creationId xmlns:a16="http://schemas.microsoft.com/office/drawing/2014/main" id="{6C34F11B-2AD7-E54C-A610-63C3816C385B}"/>
              </a:ext>
            </a:extLst>
          </p:cNvPr>
          <p:cNvPicPr>
            <a:picLocks noChangeAspect="1"/>
          </p:cNvPicPr>
          <p:nvPr/>
        </p:nvPicPr>
        <p:blipFill rotWithShape="1">
          <a:blip r:embed="rId2"/>
          <a:srcRect r="48307"/>
          <a:stretch/>
        </p:blipFill>
        <p:spPr>
          <a:xfrm>
            <a:off x="2959315" y="713241"/>
            <a:ext cx="4492357" cy="5431517"/>
          </a:xfrm>
          <a:prstGeom prst="rect">
            <a:avLst/>
          </a:prstGeom>
        </p:spPr>
      </p:pic>
    </p:spTree>
    <p:extLst>
      <p:ext uri="{BB962C8B-B14F-4D97-AF65-F5344CB8AC3E}">
        <p14:creationId xmlns:p14="http://schemas.microsoft.com/office/powerpoint/2010/main" val="1760412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CA821D2-5E4D-6943-A0A1-3EAC476A8B08}"/>
              </a:ext>
            </a:extLst>
          </p:cNvPr>
          <p:cNvSpPr>
            <a:spLocks noGrp="1"/>
          </p:cNvSpPr>
          <p:nvPr>
            <p:ph idx="1"/>
          </p:nvPr>
        </p:nvSpPr>
        <p:spPr>
          <a:xfrm>
            <a:off x="299188" y="1011429"/>
            <a:ext cx="5445045" cy="1259990"/>
          </a:xfrm>
        </p:spPr>
        <p:txBody>
          <a:bodyPr anchor="t">
            <a:normAutofit/>
          </a:bodyPr>
          <a:lstStyle/>
          <a:p>
            <a:r>
              <a:rPr lang="es-CL" dirty="0"/>
              <a:t>¿Cuáles son tus expectativas como docente en formación, para esta práctica profesional?</a:t>
            </a:r>
          </a:p>
          <a:p>
            <a:pPr marL="0" indent="0">
              <a:buNone/>
            </a:pPr>
            <a:endParaRPr lang="es-CL" dirty="0"/>
          </a:p>
          <a:p>
            <a:pPr marL="0" indent="0">
              <a:buNone/>
            </a:pPr>
            <a:endParaRPr lang="es-CL" dirty="0"/>
          </a:p>
          <a:p>
            <a:endParaRPr lang="es-CL" dirty="0"/>
          </a:p>
          <a:p>
            <a:endParaRPr lang="es-CL" dirty="0"/>
          </a:p>
        </p:txBody>
      </p:sp>
      <p:pic>
        <p:nvPicPr>
          <p:cNvPr id="4" name="Imagen 3">
            <a:extLst>
              <a:ext uri="{FF2B5EF4-FFF2-40B4-BE49-F238E27FC236}">
                <a16:creationId xmlns:a16="http://schemas.microsoft.com/office/drawing/2014/main" id="{4C1504C7-6AF7-D846-A1FF-4A01470C17DB}"/>
              </a:ext>
            </a:extLst>
          </p:cNvPr>
          <p:cNvPicPr>
            <a:picLocks noChangeAspect="1"/>
          </p:cNvPicPr>
          <p:nvPr/>
        </p:nvPicPr>
        <p:blipFill rotWithShape="1">
          <a:blip r:embed="rId2"/>
          <a:srcRect l="2563"/>
          <a:stretch/>
        </p:blipFill>
        <p:spPr>
          <a:xfrm>
            <a:off x="6877050" y="2271419"/>
            <a:ext cx="4896747" cy="2324305"/>
          </a:xfrm>
          <a:prstGeom prst="rect">
            <a:avLst/>
          </a:prstGeom>
          <a:ln>
            <a:noFill/>
          </a:ln>
          <a:effectLst>
            <a:softEdge rad="112500"/>
          </a:effectLst>
        </p:spPr>
      </p:pic>
      <p:pic>
        <p:nvPicPr>
          <p:cNvPr id="6" name="Imagen 5">
            <a:extLst>
              <a:ext uri="{FF2B5EF4-FFF2-40B4-BE49-F238E27FC236}">
                <a16:creationId xmlns:a16="http://schemas.microsoft.com/office/drawing/2014/main" id="{3336B8A3-54AE-E765-27F0-ECC90126C3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586" y="2452599"/>
            <a:ext cx="4286250" cy="4286250"/>
          </a:xfrm>
          <a:prstGeom prst="rect">
            <a:avLst/>
          </a:prstGeom>
        </p:spPr>
      </p:pic>
    </p:spTree>
    <p:extLst>
      <p:ext uri="{BB962C8B-B14F-4D97-AF65-F5344CB8AC3E}">
        <p14:creationId xmlns:p14="http://schemas.microsoft.com/office/powerpoint/2010/main" val="3155037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D43783-B387-D243-B33F-17DEE9ED46C9}"/>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kern="1200">
                <a:solidFill>
                  <a:srgbClr val="FFFFFF"/>
                </a:solidFill>
                <a:latin typeface="+mj-lt"/>
                <a:ea typeface="+mj-ea"/>
                <a:cs typeface="+mj-cs"/>
              </a:rPr>
              <a:t>Cuestionarios que buscan una información cualitativa</a:t>
            </a:r>
          </a:p>
        </p:txBody>
      </p:sp>
      <p:pic>
        <p:nvPicPr>
          <p:cNvPr id="5" name="Imagen 4" descr="Imagen que contiene texto&#10;&#10;Descripción generada automáticamente">
            <a:extLst>
              <a:ext uri="{FF2B5EF4-FFF2-40B4-BE49-F238E27FC236}">
                <a16:creationId xmlns:a16="http://schemas.microsoft.com/office/drawing/2014/main" id="{4BBA2AB2-889D-0346-9AAF-F1FED1A1C259}"/>
              </a:ext>
            </a:extLst>
          </p:cNvPr>
          <p:cNvPicPr>
            <a:picLocks noChangeAspect="1"/>
          </p:cNvPicPr>
          <p:nvPr/>
        </p:nvPicPr>
        <p:blipFill rotWithShape="1">
          <a:blip r:embed="rId3"/>
          <a:srcRect t="7638" b="7481"/>
          <a:stretch/>
        </p:blipFill>
        <p:spPr>
          <a:xfrm>
            <a:off x="1597918" y="1152525"/>
            <a:ext cx="9796988" cy="4552950"/>
          </a:xfrm>
          <a:prstGeom prst="rect">
            <a:avLst/>
          </a:prstGeom>
        </p:spPr>
      </p:pic>
    </p:spTree>
    <p:extLst>
      <p:ext uri="{BB962C8B-B14F-4D97-AF65-F5344CB8AC3E}">
        <p14:creationId xmlns:p14="http://schemas.microsoft.com/office/powerpoint/2010/main" val="3189458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50CABCA1-9E75-D17C-6F29-EE473A415618}"/>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4600"/>
              <a:t>Observemos la siguiente clase y elaboremos algunas notas de campo.</a:t>
            </a:r>
          </a:p>
        </p:txBody>
      </p:sp>
      <p:sp>
        <p:nvSpPr>
          <p:cNvPr id="16"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servación de clase Lenguaje.mp4">
            <a:hlinkClick r:id="" action="ppaction://media"/>
            <a:extLst>
              <a:ext uri="{FF2B5EF4-FFF2-40B4-BE49-F238E27FC236}">
                <a16:creationId xmlns:a16="http://schemas.microsoft.com/office/drawing/2014/main" id="{69E2C83A-E920-8F0D-3DEA-7C481024264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58963" y="1996441"/>
            <a:ext cx="8565913" cy="4818326"/>
          </a:xfrm>
          <a:prstGeom prst="rect">
            <a:avLst/>
          </a:prstGeom>
        </p:spPr>
      </p:pic>
      <p:pic>
        <p:nvPicPr>
          <p:cNvPr id="12" name="Imagen 11">
            <a:extLst>
              <a:ext uri="{FF2B5EF4-FFF2-40B4-BE49-F238E27FC236}">
                <a16:creationId xmlns:a16="http://schemas.microsoft.com/office/drawing/2014/main" id="{A1C3E8A8-578B-EA09-6A5E-881972DD55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482" y="2514600"/>
            <a:ext cx="2794000" cy="2743200"/>
          </a:xfrm>
          <a:prstGeom prst="rect">
            <a:avLst/>
          </a:prstGeom>
        </p:spPr>
      </p:pic>
    </p:spTree>
    <p:extLst>
      <p:ext uri="{BB962C8B-B14F-4D97-AF65-F5344CB8AC3E}">
        <p14:creationId xmlns:p14="http://schemas.microsoft.com/office/powerpoint/2010/main" val="163778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5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509A06-3039-9A46-AAF3-70E5153490FA}"/>
              </a:ext>
            </a:extLst>
          </p:cNvPr>
          <p:cNvSpPr>
            <a:spLocks noGrp="1"/>
          </p:cNvSpPr>
          <p:nvPr>
            <p:ph type="title"/>
          </p:nvPr>
        </p:nvSpPr>
        <p:spPr/>
        <p:txBody>
          <a:bodyPr>
            <a:normAutofit/>
          </a:bodyPr>
          <a:lstStyle/>
          <a:p>
            <a:pPr algn="ctr"/>
            <a:r>
              <a:rPr lang="es-CL" sz="6000" b="1" dirty="0"/>
              <a:t>Investigación Acción – Orígenes.</a:t>
            </a:r>
          </a:p>
        </p:txBody>
      </p:sp>
      <p:sp>
        <p:nvSpPr>
          <p:cNvPr id="3" name="Marcador de contenido 2">
            <a:extLst>
              <a:ext uri="{FF2B5EF4-FFF2-40B4-BE49-F238E27FC236}">
                <a16:creationId xmlns:a16="http://schemas.microsoft.com/office/drawing/2014/main" id="{92A18B14-DBED-4F41-B51E-CA9A937DD7CC}"/>
              </a:ext>
            </a:extLst>
          </p:cNvPr>
          <p:cNvSpPr>
            <a:spLocks noGrp="1"/>
          </p:cNvSpPr>
          <p:nvPr>
            <p:ph idx="1"/>
          </p:nvPr>
        </p:nvSpPr>
        <p:spPr>
          <a:xfrm>
            <a:off x="1189990" y="1872616"/>
            <a:ext cx="9417050" cy="1560512"/>
          </a:xfrm>
        </p:spPr>
        <p:txBody>
          <a:bodyPr>
            <a:normAutofit fontScale="92500" lnSpcReduction="20000"/>
          </a:bodyPr>
          <a:lstStyle/>
          <a:p>
            <a:pPr marL="0" indent="0" algn="ctr">
              <a:buNone/>
            </a:pPr>
            <a:r>
              <a:rPr lang="es-CL" sz="5100" dirty="0"/>
              <a:t>“Teoría crítica de la Ciencia” </a:t>
            </a:r>
          </a:p>
          <a:p>
            <a:pPr marL="0" indent="0" algn="ctr">
              <a:buNone/>
            </a:pPr>
            <a:r>
              <a:rPr lang="es-CL" sz="5100" dirty="0"/>
              <a:t>(Habermas, 1982)</a:t>
            </a:r>
          </a:p>
          <a:p>
            <a:pPr marL="0" indent="0">
              <a:buNone/>
            </a:pPr>
            <a:r>
              <a:rPr lang="es-CL" sz="1000" dirty="0"/>
              <a:t>    </a:t>
            </a:r>
          </a:p>
        </p:txBody>
      </p:sp>
      <p:sp>
        <p:nvSpPr>
          <p:cNvPr id="4" name="Flecha abajo 3">
            <a:extLst>
              <a:ext uri="{FF2B5EF4-FFF2-40B4-BE49-F238E27FC236}">
                <a16:creationId xmlns:a16="http://schemas.microsoft.com/office/drawing/2014/main" id="{16192286-D88B-A34A-9E76-93DDAF233F2D}"/>
              </a:ext>
            </a:extLst>
          </p:cNvPr>
          <p:cNvSpPr/>
          <p:nvPr/>
        </p:nvSpPr>
        <p:spPr>
          <a:xfrm>
            <a:off x="4673600" y="3429000"/>
            <a:ext cx="2824480" cy="1366520"/>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CuadroTexto 4">
            <a:extLst>
              <a:ext uri="{FF2B5EF4-FFF2-40B4-BE49-F238E27FC236}">
                <a16:creationId xmlns:a16="http://schemas.microsoft.com/office/drawing/2014/main" id="{9B626881-E214-EF44-BC48-472E141A0CE3}"/>
              </a:ext>
            </a:extLst>
          </p:cNvPr>
          <p:cNvSpPr txBox="1"/>
          <p:nvPr/>
        </p:nvSpPr>
        <p:spPr>
          <a:xfrm>
            <a:off x="838200" y="4989512"/>
            <a:ext cx="10947400" cy="1754326"/>
          </a:xfrm>
          <a:prstGeom prst="rect">
            <a:avLst/>
          </a:prstGeom>
          <a:noFill/>
        </p:spPr>
        <p:txBody>
          <a:bodyPr wrap="square" rtlCol="0">
            <a:spAutoFit/>
          </a:bodyPr>
          <a:lstStyle/>
          <a:p>
            <a:pPr algn="ctr"/>
            <a:r>
              <a:rPr lang="es-CL" sz="3600" dirty="0"/>
              <a:t>“Interrelación específica entre reglas lógico- metodológicas e intereses directores del conocimiento” </a:t>
            </a:r>
          </a:p>
          <a:p>
            <a:pPr algn="ctr"/>
            <a:endParaRPr lang="es-CL" sz="3600" dirty="0"/>
          </a:p>
        </p:txBody>
      </p:sp>
    </p:spTree>
    <p:extLst>
      <p:ext uri="{BB962C8B-B14F-4D97-AF65-F5344CB8AC3E}">
        <p14:creationId xmlns:p14="http://schemas.microsoft.com/office/powerpoint/2010/main" val="3389120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p:tgtEl>
                                          <p:spTgt spid="4"/>
                                        </p:tgtEl>
                                        <p:attrNameLst>
                                          <p:attrName>ppt_y</p:attrName>
                                        </p:attrNameLst>
                                      </p:cBhvr>
                                      <p:tavLst>
                                        <p:tav tm="0">
                                          <p:val>
                                            <p:strVal val="#ppt_y+#ppt_h*1.125000"/>
                                          </p:val>
                                        </p:tav>
                                        <p:tav tm="100000">
                                          <p:val>
                                            <p:strVal val="#ppt_y"/>
                                          </p:val>
                                        </p:tav>
                                      </p:tavLst>
                                    </p:anim>
                                    <p:animEffect transition="in" filter="wipe(up)">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circle(in)">
                                      <p:cBhvr>
                                        <p:cTn id="3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64A74B11-41E0-504A-B489-BC38B1DE5F1A}"/>
              </a:ext>
            </a:extLst>
          </p:cNvPr>
          <p:cNvSpPr>
            <a:spLocks noGrp="1"/>
          </p:cNvSpPr>
          <p:nvPr>
            <p:ph idx="1"/>
          </p:nvPr>
        </p:nvSpPr>
        <p:spPr>
          <a:xfrm>
            <a:off x="916940" y="1033146"/>
            <a:ext cx="10358120" cy="2611904"/>
          </a:xfrm>
        </p:spPr>
        <p:txBody>
          <a:bodyPr/>
          <a:lstStyle/>
          <a:p>
            <a:pPr marL="0" indent="0" algn="just">
              <a:buNone/>
            </a:pPr>
            <a:r>
              <a:rPr lang="es-CL" dirty="0"/>
              <a:t>“La Investigación Acción en el área educativa presenta una tendencia a reconceptualizar el campo de la investigación educacional en términos más participativos y con miras a esclarecer el origen de los problemas, los contenidos programáticos, los métodos didácticos, los conocimientos significativos y la comunidad de docentes.”</a:t>
            </a:r>
          </a:p>
          <a:p>
            <a:pPr marL="0" indent="0" algn="r">
              <a:buNone/>
            </a:pPr>
            <a:r>
              <a:rPr lang="es-CL" dirty="0"/>
              <a:t>(Martínez, 2000)</a:t>
            </a:r>
          </a:p>
          <a:p>
            <a:pPr marL="0" indent="0" algn="just">
              <a:buNone/>
            </a:pPr>
            <a:endParaRPr lang="es-CL" dirty="0"/>
          </a:p>
          <a:p>
            <a:pPr marL="0" indent="0" algn="just">
              <a:buNone/>
            </a:pPr>
            <a:endParaRPr lang="es-CL" dirty="0"/>
          </a:p>
          <a:p>
            <a:endParaRPr lang="es-CL" dirty="0"/>
          </a:p>
        </p:txBody>
      </p:sp>
      <p:pic>
        <p:nvPicPr>
          <p:cNvPr id="7" name="Imagen 6">
            <a:extLst>
              <a:ext uri="{FF2B5EF4-FFF2-40B4-BE49-F238E27FC236}">
                <a16:creationId xmlns:a16="http://schemas.microsoft.com/office/drawing/2014/main" id="{E03F60AF-C877-1F46-8E6A-C4809D8B230B}"/>
              </a:ext>
            </a:extLst>
          </p:cNvPr>
          <p:cNvPicPr>
            <a:picLocks noChangeAspect="1"/>
          </p:cNvPicPr>
          <p:nvPr/>
        </p:nvPicPr>
        <p:blipFill>
          <a:blip r:embed="rId2"/>
          <a:stretch>
            <a:fillRect/>
          </a:stretch>
        </p:blipFill>
        <p:spPr>
          <a:xfrm>
            <a:off x="916940" y="3645050"/>
            <a:ext cx="4876800" cy="1950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53892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1000"/>
                                        <p:tgtEl>
                                          <p:spTgt spid="4">
                                            <p:txEl>
                                              <p:pRg st="1" end="1"/>
                                            </p:txEl>
                                          </p:spTgt>
                                        </p:tgtEl>
                                      </p:cBhvr>
                                    </p:animEffect>
                                    <p:anim calcmode="lin" valueType="num">
                                      <p:cBhvr>
                                        <p:cTn id="16"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4">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9172FD-51A2-BB49-AAF8-AF92CDA75873}"/>
              </a:ext>
            </a:extLst>
          </p:cNvPr>
          <p:cNvSpPr>
            <a:spLocks noGrp="1"/>
          </p:cNvSpPr>
          <p:nvPr>
            <p:ph type="title"/>
          </p:nvPr>
        </p:nvSpPr>
        <p:spPr/>
        <p:txBody>
          <a:bodyPr/>
          <a:lstStyle/>
          <a:p>
            <a:pPr algn="ctr"/>
            <a:r>
              <a:rPr lang="es-CL" dirty="0"/>
              <a:t>Investigación acción</a:t>
            </a:r>
          </a:p>
        </p:txBody>
      </p:sp>
      <p:sp>
        <p:nvSpPr>
          <p:cNvPr id="3" name="Marcador de contenido 2">
            <a:extLst>
              <a:ext uri="{FF2B5EF4-FFF2-40B4-BE49-F238E27FC236}">
                <a16:creationId xmlns:a16="http://schemas.microsoft.com/office/drawing/2014/main" id="{BFC1FFD4-92F7-7144-AD76-C10AD8EC399C}"/>
              </a:ext>
            </a:extLst>
          </p:cNvPr>
          <p:cNvSpPr>
            <a:spLocks noGrp="1"/>
          </p:cNvSpPr>
          <p:nvPr>
            <p:ph idx="1"/>
          </p:nvPr>
        </p:nvSpPr>
        <p:spPr>
          <a:xfrm>
            <a:off x="838200" y="1825625"/>
            <a:ext cx="10515600" cy="1466215"/>
          </a:xfrm>
        </p:spPr>
        <p:txBody>
          <a:bodyPr/>
          <a:lstStyle/>
          <a:p>
            <a:pPr marL="0" indent="0">
              <a:buNone/>
            </a:pPr>
            <a:r>
              <a:rPr lang="es-CL" dirty="0"/>
              <a:t>“En síntesis, es una investigación cuyo fin es mejorar la eficiencia docente, evaluada en su eficacia práctica.”</a:t>
            </a:r>
          </a:p>
          <a:p>
            <a:pPr marL="0" indent="0" algn="r">
              <a:buNone/>
            </a:pPr>
            <a:r>
              <a:rPr lang="es-CL" dirty="0"/>
              <a:t>(Martínez, 2000)</a:t>
            </a:r>
          </a:p>
          <a:p>
            <a:pPr marL="0" indent="0">
              <a:buNone/>
            </a:pPr>
            <a:endParaRPr lang="es-CL" dirty="0"/>
          </a:p>
        </p:txBody>
      </p:sp>
      <p:sp>
        <p:nvSpPr>
          <p:cNvPr id="4" name="Elipse 3">
            <a:extLst>
              <a:ext uri="{FF2B5EF4-FFF2-40B4-BE49-F238E27FC236}">
                <a16:creationId xmlns:a16="http://schemas.microsoft.com/office/drawing/2014/main" id="{AE1A5791-FCC6-914A-B471-20C009E0E86A}"/>
              </a:ext>
            </a:extLst>
          </p:cNvPr>
          <p:cNvSpPr/>
          <p:nvPr/>
        </p:nvSpPr>
        <p:spPr>
          <a:xfrm>
            <a:off x="1737360" y="3794760"/>
            <a:ext cx="2499360" cy="14662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Lenguaje y Comunicación</a:t>
            </a:r>
          </a:p>
        </p:txBody>
      </p:sp>
      <p:sp>
        <p:nvSpPr>
          <p:cNvPr id="5" name="Flecha derecha 4">
            <a:extLst>
              <a:ext uri="{FF2B5EF4-FFF2-40B4-BE49-F238E27FC236}">
                <a16:creationId xmlns:a16="http://schemas.microsoft.com/office/drawing/2014/main" id="{24F4B952-F925-7B47-B2D3-A31D32022B2B}"/>
              </a:ext>
            </a:extLst>
          </p:cNvPr>
          <p:cNvSpPr/>
          <p:nvPr/>
        </p:nvSpPr>
        <p:spPr>
          <a:xfrm>
            <a:off x="5166360" y="4130040"/>
            <a:ext cx="1386840" cy="73152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CL"/>
          </a:p>
        </p:txBody>
      </p:sp>
      <p:sp>
        <p:nvSpPr>
          <p:cNvPr id="6" name="Rectángulo redondeado 5">
            <a:extLst>
              <a:ext uri="{FF2B5EF4-FFF2-40B4-BE49-F238E27FC236}">
                <a16:creationId xmlns:a16="http://schemas.microsoft.com/office/drawing/2014/main" id="{C65D74B9-DCCA-A346-AF6C-1ACE3045B981}"/>
              </a:ext>
            </a:extLst>
          </p:cNvPr>
          <p:cNvSpPr/>
          <p:nvPr/>
        </p:nvSpPr>
        <p:spPr>
          <a:xfrm>
            <a:off x="7482840" y="3749040"/>
            <a:ext cx="3870960" cy="192024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CL" dirty="0"/>
              <a:t>El logro en el desarrollo de la competencia comunicativa, en los procesos de comprensión y producción de textos escritos y orales.</a:t>
            </a:r>
          </a:p>
        </p:txBody>
      </p:sp>
    </p:spTree>
    <p:extLst>
      <p:ext uri="{BB962C8B-B14F-4D97-AF65-F5344CB8AC3E}">
        <p14:creationId xmlns:p14="http://schemas.microsoft.com/office/powerpoint/2010/main" val="3527943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ppt_y</p:attrName>
                                        </p:attrNameLst>
                                      </p:cBhvr>
                                      <p:tavLst>
                                        <p:tav tm="0">
                                          <p:val>
                                            <p:strVal val="#ppt_y+#ppt_h*1.125000"/>
                                          </p:val>
                                        </p:tav>
                                        <p:tav tm="100000">
                                          <p:val>
                                            <p:strVal val="#ppt_y"/>
                                          </p:val>
                                        </p:tav>
                                      </p:tavLst>
                                    </p:anim>
                                    <p:animEffect transition="in" filter="wipe(up)">
                                      <p:cBhvr>
                                        <p:cTn id="13" dur="500"/>
                                        <p:tgtEl>
                                          <p:spTgt spid="5"/>
                                        </p:tgtEl>
                                      </p:cBhvr>
                                    </p:animEffect>
                                  </p:childTnLst>
                                </p:cTn>
                              </p:par>
                            </p:childTnLst>
                          </p:cTn>
                        </p:par>
                        <p:par>
                          <p:cTn id="14" fill="hold">
                            <p:stCondLst>
                              <p:cond delay="1000"/>
                            </p:stCondLst>
                            <p:childTnLst>
                              <p:par>
                                <p:cTn id="15" presetID="5" presetClass="entr" presetSubtype="1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A8144E-52E0-BC4D-84A1-93A36EFB7A24}"/>
              </a:ext>
            </a:extLst>
          </p:cNvPr>
          <p:cNvSpPr>
            <a:spLocks noGrp="1"/>
          </p:cNvSpPr>
          <p:nvPr>
            <p:ph type="title"/>
          </p:nvPr>
        </p:nvSpPr>
        <p:spPr/>
        <p:txBody>
          <a:bodyPr/>
          <a:lstStyle/>
          <a:p>
            <a:r>
              <a:rPr lang="es-CL" dirty="0"/>
              <a:t>Etapas de la investigación acción.</a:t>
            </a:r>
          </a:p>
        </p:txBody>
      </p:sp>
      <p:sp>
        <p:nvSpPr>
          <p:cNvPr id="3" name="Marcador de contenido 2">
            <a:extLst>
              <a:ext uri="{FF2B5EF4-FFF2-40B4-BE49-F238E27FC236}">
                <a16:creationId xmlns:a16="http://schemas.microsoft.com/office/drawing/2014/main" id="{2D67DE20-C086-9045-90AF-6E9DAA9A386A}"/>
              </a:ext>
            </a:extLst>
          </p:cNvPr>
          <p:cNvSpPr>
            <a:spLocks noGrp="1"/>
          </p:cNvSpPr>
          <p:nvPr>
            <p:ph idx="1"/>
          </p:nvPr>
        </p:nvSpPr>
        <p:spPr>
          <a:xfrm>
            <a:off x="838200" y="1825625"/>
            <a:ext cx="10515600" cy="1325563"/>
          </a:xfrm>
        </p:spPr>
        <p:txBody>
          <a:bodyPr/>
          <a:lstStyle/>
          <a:p>
            <a:pPr marL="0" indent="0" algn="just">
              <a:buNone/>
            </a:pPr>
            <a:r>
              <a:rPr lang="es-CL" dirty="0"/>
              <a:t>“</a:t>
            </a:r>
            <a:r>
              <a:rPr lang="es-CL" dirty="0">
                <a:solidFill>
                  <a:schemeClr val="accent1"/>
                </a:solidFill>
              </a:rPr>
              <a:t>El problema de la investigación</a:t>
            </a:r>
            <a:r>
              <a:rPr lang="es-CL" dirty="0"/>
              <a:t>, al igual que su </a:t>
            </a:r>
            <a:r>
              <a:rPr lang="es-CL" dirty="0">
                <a:solidFill>
                  <a:srgbClr val="00B050"/>
                </a:solidFill>
              </a:rPr>
              <a:t>análisis e interpretación</a:t>
            </a:r>
            <a:r>
              <a:rPr lang="es-CL" dirty="0"/>
              <a:t>, </a:t>
            </a:r>
            <a:r>
              <a:rPr lang="es-CL" dirty="0">
                <a:solidFill>
                  <a:srgbClr val="FFC000"/>
                </a:solidFill>
              </a:rPr>
              <a:t>plan de acción </a:t>
            </a:r>
            <a:r>
              <a:rPr lang="es-CL" dirty="0"/>
              <a:t>y </a:t>
            </a:r>
            <a:r>
              <a:rPr lang="es-CL" dirty="0">
                <a:solidFill>
                  <a:srgbClr val="7030A0"/>
                </a:solidFill>
              </a:rPr>
              <a:t>evaluación</a:t>
            </a:r>
            <a:r>
              <a:rPr lang="es-CL" dirty="0"/>
              <a:t>, será descubierto y estudiado por el docente-investigador.”</a:t>
            </a:r>
          </a:p>
          <a:p>
            <a:endParaRPr lang="es-CL" dirty="0"/>
          </a:p>
        </p:txBody>
      </p:sp>
      <p:sp>
        <p:nvSpPr>
          <p:cNvPr id="5" name="CuadroTexto 4">
            <a:extLst>
              <a:ext uri="{FF2B5EF4-FFF2-40B4-BE49-F238E27FC236}">
                <a16:creationId xmlns:a16="http://schemas.microsoft.com/office/drawing/2014/main" id="{E7AA0477-0E08-B943-B255-3E0478FC76A5}"/>
              </a:ext>
            </a:extLst>
          </p:cNvPr>
          <p:cNvSpPr txBox="1"/>
          <p:nvPr/>
        </p:nvSpPr>
        <p:spPr>
          <a:xfrm>
            <a:off x="838200" y="3661272"/>
            <a:ext cx="10759440" cy="2677656"/>
          </a:xfrm>
          <a:prstGeom prst="rect">
            <a:avLst/>
          </a:prstGeom>
          <a:noFill/>
        </p:spPr>
        <p:txBody>
          <a:bodyPr wrap="square" rtlCol="0">
            <a:spAutoFit/>
          </a:bodyPr>
          <a:lstStyle/>
          <a:p>
            <a:pPr algn="just"/>
            <a:r>
              <a:rPr lang="es-CL" sz="2800" dirty="0"/>
              <a:t>“(...)ese problema será generalmente un problema práctico cotidiano experimentado, vivido o sufrido por él, y no un problema teórico definido por algún investigador educacional en el entorno de una disciplina particular.”</a:t>
            </a:r>
          </a:p>
          <a:p>
            <a:pPr algn="r"/>
            <a:r>
              <a:rPr lang="es-CL" sz="2800" dirty="0"/>
              <a:t>(Martínez, 2000)</a:t>
            </a:r>
          </a:p>
          <a:p>
            <a:endParaRPr lang="es-CL" sz="2800" dirty="0"/>
          </a:p>
        </p:txBody>
      </p:sp>
    </p:spTree>
    <p:extLst>
      <p:ext uri="{BB962C8B-B14F-4D97-AF65-F5344CB8AC3E}">
        <p14:creationId xmlns:p14="http://schemas.microsoft.com/office/powerpoint/2010/main" val="2735375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style.rotation</p:attrName>
                                        </p:attrNameLst>
                                      </p:cBhvr>
                                      <p:tavLst>
                                        <p:tav tm="0">
                                          <p:val>
                                            <p:fltVal val="720"/>
                                          </p:val>
                                        </p:tav>
                                        <p:tav tm="100000">
                                          <p:val>
                                            <p:fltVal val="0"/>
                                          </p:val>
                                        </p:tav>
                                      </p:tavLst>
                                    </p:anim>
                                    <p:anim calcmode="lin" valueType="num">
                                      <p:cBhvr>
                                        <p:cTn id="14" dur="2000" fill="hold"/>
                                        <p:tgtEl>
                                          <p:spTgt spid="5"/>
                                        </p:tgtEl>
                                        <p:attrNameLst>
                                          <p:attrName>ppt_h</p:attrName>
                                        </p:attrNameLst>
                                      </p:cBhvr>
                                      <p:tavLst>
                                        <p:tav tm="0">
                                          <p:val>
                                            <p:fltVal val="0"/>
                                          </p:val>
                                        </p:tav>
                                        <p:tav tm="100000">
                                          <p:val>
                                            <p:strVal val="#ppt_h"/>
                                          </p:val>
                                        </p:tav>
                                      </p:tavLst>
                                    </p:anim>
                                    <p:anim calcmode="lin" valueType="num">
                                      <p:cBhvr>
                                        <p:cTn id="15" dur="2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D116BB-1379-1E4F-B356-C6B43497C5FE}"/>
              </a:ext>
            </a:extLst>
          </p:cNvPr>
          <p:cNvSpPr>
            <a:spLocks noGrp="1"/>
          </p:cNvSpPr>
          <p:nvPr>
            <p:ph type="title"/>
          </p:nvPr>
        </p:nvSpPr>
        <p:spPr/>
        <p:txBody>
          <a:bodyPr/>
          <a:lstStyle/>
          <a:p>
            <a:r>
              <a:rPr lang="es-CL" dirty="0"/>
              <a:t>Etapas de la investigación acción </a:t>
            </a:r>
          </a:p>
        </p:txBody>
      </p:sp>
      <p:sp>
        <p:nvSpPr>
          <p:cNvPr id="3" name="Marcador de contenido 2">
            <a:extLst>
              <a:ext uri="{FF2B5EF4-FFF2-40B4-BE49-F238E27FC236}">
                <a16:creationId xmlns:a16="http://schemas.microsoft.com/office/drawing/2014/main" id="{9DD17829-E3BD-F340-B6EE-0DEBFB4FA46C}"/>
              </a:ext>
            </a:extLst>
          </p:cNvPr>
          <p:cNvSpPr>
            <a:spLocks noGrp="1"/>
          </p:cNvSpPr>
          <p:nvPr>
            <p:ph idx="1"/>
          </p:nvPr>
        </p:nvSpPr>
        <p:spPr>
          <a:xfrm>
            <a:off x="3291840" y="1690688"/>
            <a:ext cx="6781800" cy="4351338"/>
          </a:xfrm>
        </p:spPr>
        <p:txBody>
          <a:bodyPr>
            <a:normAutofit/>
          </a:bodyPr>
          <a:lstStyle/>
          <a:p>
            <a:r>
              <a:rPr lang="es-CL" sz="2400" dirty="0"/>
              <a:t>Etapa 1: Identificación de un Problema Importante (observación) </a:t>
            </a:r>
          </a:p>
          <a:p>
            <a:r>
              <a:rPr lang="es-CL" sz="2400" dirty="0"/>
              <a:t>Etapa 2: Análisis del Problema (causas-consecuencia)</a:t>
            </a:r>
          </a:p>
          <a:p>
            <a:r>
              <a:rPr lang="es-CL" sz="2400" dirty="0"/>
              <a:t>Etapa 3: Formulación de Hipótesis </a:t>
            </a:r>
          </a:p>
          <a:p>
            <a:r>
              <a:rPr lang="es-CL" sz="2400" dirty="0"/>
              <a:t>Etapa 4: Diseño del plan de acción</a:t>
            </a:r>
          </a:p>
          <a:p>
            <a:r>
              <a:rPr lang="es-CL" sz="2400" dirty="0"/>
              <a:t>Etapa 5:Recolección de la Información Necesaria </a:t>
            </a:r>
          </a:p>
          <a:p>
            <a:r>
              <a:rPr lang="es-CL" sz="2400" dirty="0"/>
              <a:t>Etapa 6: Categorización de la Información </a:t>
            </a:r>
          </a:p>
          <a:p>
            <a:r>
              <a:rPr lang="es-CL" sz="2400" dirty="0"/>
              <a:t>Etapa 7: Evaluación de la Acción Ejecutada </a:t>
            </a:r>
          </a:p>
          <a:p>
            <a:endParaRPr lang="es-CL" dirty="0"/>
          </a:p>
          <a:p>
            <a:endParaRPr lang="es-CL" dirty="0"/>
          </a:p>
        </p:txBody>
      </p:sp>
      <p:sp>
        <p:nvSpPr>
          <p:cNvPr id="5" name="Abrir llave 4">
            <a:extLst>
              <a:ext uri="{FF2B5EF4-FFF2-40B4-BE49-F238E27FC236}">
                <a16:creationId xmlns:a16="http://schemas.microsoft.com/office/drawing/2014/main" id="{35573DC5-B6C6-BF42-A9BF-5D2A2E29880F}"/>
              </a:ext>
            </a:extLst>
          </p:cNvPr>
          <p:cNvSpPr/>
          <p:nvPr/>
        </p:nvSpPr>
        <p:spPr>
          <a:xfrm>
            <a:off x="3086101" y="1648700"/>
            <a:ext cx="281939" cy="167413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sp>
        <p:nvSpPr>
          <p:cNvPr id="6" name="Elipse 5">
            <a:extLst>
              <a:ext uri="{FF2B5EF4-FFF2-40B4-BE49-F238E27FC236}">
                <a16:creationId xmlns:a16="http://schemas.microsoft.com/office/drawing/2014/main" id="{B8466B44-102C-2E46-8EEF-5C8892D39C4C}"/>
              </a:ext>
            </a:extLst>
          </p:cNvPr>
          <p:cNvSpPr/>
          <p:nvPr/>
        </p:nvSpPr>
        <p:spPr>
          <a:xfrm>
            <a:off x="807720" y="1690688"/>
            <a:ext cx="1996440" cy="11053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Contexto</a:t>
            </a:r>
          </a:p>
        </p:txBody>
      </p:sp>
      <p:sp>
        <p:nvSpPr>
          <p:cNvPr id="7" name="Abrir llave 6">
            <a:extLst>
              <a:ext uri="{FF2B5EF4-FFF2-40B4-BE49-F238E27FC236}">
                <a16:creationId xmlns:a16="http://schemas.microsoft.com/office/drawing/2014/main" id="{9C723B1E-D8F1-4D48-BBFA-5081850719F6}"/>
              </a:ext>
            </a:extLst>
          </p:cNvPr>
          <p:cNvSpPr/>
          <p:nvPr/>
        </p:nvSpPr>
        <p:spPr>
          <a:xfrm>
            <a:off x="3177541" y="3322834"/>
            <a:ext cx="114299" cy="82434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dirty="0"/>
          </a:p>
        </p:txBody>
      </p:sp>
      <p:sp>
        <p:nvSpPr>
          <p:cNvPr id="10" name="Elipse 9">
            <a:extLst>
              <a:ext uri="{FF2B5EF4-FFF2-40B4-BE49-F238E27FC236}">
                <a16:creationId xmlns:a16="http://schemas.microsoft.com/office/drawing/2014/main" id="{582591D0-CB4B-4647-98AF-68C4AE2ADFAE}"/>
              </a:ext>
            </a:extLst>
          </p:cNvPr>
          <p:cNvSpPr/>
          <p:nvPr/>
        </p:nvSpPr>
        <p:spPr>
          <a:xfrm>
            <a:off x="899161" y="3182318"/>
            <a:ext cx="1996440" cy="1105376"/>
          </a:xfrm>
          <a:prstGeom prst="ellipse">
            <a:avLst/>
          </a:prstGeom>
          <a:solidFill>
            <a:schemeClr val="accent6"/>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Planificación</a:t>
            </a:r>
          </a:p>
        </p:txBody>
      </p:sp>
      <p:sp>
        <p:nvSpPr>
          <p:cNvPr id="11" name="Elipse 10">
            <a:extLst>
              <a:ext uri="{FF2B5EF4-FFF2-40B4-BE49-F238E27FC236}">
                <a16:creationId xmlns:a16="http://schemas.microsoft.com/office/drawing/2014/main" id="{F898DCF1-8D1E-7B41-A0D2-C59AB8417E59}"/>
              </a:ext>
            </a:extLst>
          </p:cNvPr>
          <p:cNvSpPr/>
          <p:nvPr/>
        </p:nvSpPr>
        <p:spPr>
          <a:xfrm>
            <a:off x="535132" y="4478006"/>
            <a:ext cx="2487931" cy="1105376"/>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Implementación y reflexión situada.</a:t>
            </a:r>
          </a:p>
        </p:txBody>
      </p:sp>
      <p:sp>
        <p:nvSpPr>
          <p:cNvPr id="12" name="Abrir llave 11">
            <a:extLst>
              <a:ext uri="{FF2B5EF4-FFF2-40B4-BE49-F238E27FC236}">
                <a16:creationId xmlns:a16="http://schemas.microsoft.com/office/drawing/2014/main" id="{909A5E7D-1600-7248-809E-38A73165B0C8}"/>
              </a:ext>
            </a:extLst>
          </p:cNvPr>
          <p:cNvSpPr/>
          <p:nvPr/>
        </p:nvSpPr>
        <p:spPr>
          <a:xfrm>
            <a:off x="3125933" y="4189167"/>
            <a:ext cx="242107" cy="139421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dirty="0"/>
          </a:p>
        </p:txBody>
      </p:sp>
    </p:spTree>
    <p:extLst>
      <p:ext uri="{BB962C8B-B14F-4D97-AF65-F5344CB8AC3E}">
        <p14:creationId xmlns:p14="http://schemas.microsoft.com/office/powerpoint/2010/main" val="2335026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linds(horizontal)">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80">
                                          <p:stCondLst>
                                            <p:cond delay="0"/>
                                          </p:stCondLst>
                                        </p:cTn>
                                        <p:tgtEl>
                                          <p:spTgt spid="5"/>
                                        </p:tgtEl>
                                      </p:cBhvr>
                                    </p:animEffect>
                                    <p:anim calcmode="lin" valueType="num">
                                      <p:cBhvr>
                                        <p:cTn id="17"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2" dur="26">
                                          <p:stCondLst>
                                            <p:cond delay="650"/>
                                          </p:stCondLst>
                                        </p:cTn>
                                        <p:tgtEl>
                                          <p:spTgt spid="5"/>
                                        </p:tgtEl>
                                      </p:cBhvr>
                                      <p:to x="100000" y="60000"/>
                                    </p:animScale>
                                    <p:animScale>
                                      <p:cBhvr>
                                        <p:cTn id="23" dur="166" decel="50000">
                                          <p:stCondLst>
                                            <p:cond delay="676"/>
                                          </p:stCondLst>
                                        </p:cTn>
                                        <p:tgtEl>
                                          <p:spTgt spid="5"/>
                                        </p:tgtEl>
                                      </p:cBhvr>
                                      <p:to x="100000" y="100000"/>
                                    </p:animScale>
                                    <p:animScale>
                                      <p:cBhvr>
                                        <p:cTn id="24" dur="26">
                                          <p:stCondLst>
                                            <p:cond delay="1312"/>
                                          </p:stCondLst>
                                        </p:cTn>
                                        <p:tgtEl>
                                          <p:spTgt spid="5"/>
                                        </p:tgtEl>
                                      </p:cBhvr>
                                      <p:to x="100000" y="80000"/>
                                    </p:animScale>
                                    <p:animScale>
                                      <p:cBhvr>
                                        <p:cTn id="25" dur="166" decel="50000">
                                          <p:stCondLst>
                                            <p:cond delay="1338"/>
                                          </p:stCondLst>
                                        </p:cTn>
                                        <p:tgtEl>
                                          <p:spTgt spid="5"/>
                                        </p:tgtEl>
                                      </p:cBhvr>
                                      <p:to x="100000" y="100000"/>
                                    </p:animScale>
                                    <p:animScale>
                                      <p:cBhvr>
                                        <p:cTn id="26" dur="26">
                                          <p:stCondLst>
                                            <p:cond delay="1642"/>
                                          </p:stCondLst>
                                        </p:cTn>
                                        <p:tgtEl>
                                          <p:spTgt spid="5"/>
                                        </p:tgtEl>
                                      </p:cBhvr>
                                      <p:to x="100000" y="90000"/>
                                    </p:animScale>
                                    <p:animScale>
                                      <p:cBhvr>
                                        <p:cTn id="27" dur="166" decel="50000">
                                          <p:stCondLst>
                                            <p:cond delay="1668"/>
                                          </p:stCondLst>
                                        </p:cTn>
                                        <p:tgtEl>
                                          <p:spTgt spid="5"/>
                                        </p:tgtEl>
                                      </p:cBhvr>
                                      <p:to x="100000" y="100000"/>
                                    </p:animScale>
                                    <p:animScale>
                                      <p:cBhvr>
                                        <p:cTn id="28" dur="26">
                                          <p:stCondLst>
                                            <p:cond delay="1808"/>
                                          </p:stCondLst>
                                        </p:cTn>
                                        <p:tgtEl>
                                          <p:spTgt spid="5"/>
                                        </p:tgtEl>
                                      </p:cBhvr>
                                      <p:to x="100000" y="95000"/>
                                    </p:animScale>
                                    <p:animScale>
                                      <p:cBhvr>
                                        <p:cTn id="29" dur="166" decel="50000">
                                          <p:stCondLst>
                                            <p:cond delay="1834"/>
                                          </p:stCondLst>
                                        </p:cTn>
                                        <p:tgtEl>
                                          <p:spTgt spid="5"/>
                                        </p:tgtEl>
                                      </p:cBhvr>
                                      <p:to x="100000" y="100000"/>
                                    </p:animScale>
                                  </p:childTnLst>
                                </p:cTn>
                              </p:par>
                            </p:childTnLst>
                          </p:cTn>
                        </p:par>
                        <p:par>
                          <p:cTn id="30" fill="hold">
                            <p:stCondLst>
                              <p:cond delay="2000"/>
                            </p:stCondLst>
                            <p:childTnLst>
                              <p:par>
                                <p:cTn id="31" presetID="1" presetClass="entr" presetSubtype="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blinds(horizontal)">
                                      <p:cBhvr>
                                        <p:cTn id="37" dur="500"/>
                                        <p:tgtEl>
                                          <p:spTgt spid="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blinds(horizontal)">
                                      <p:cBhvr>
                                        <p:cTn id="42" dur="500"/>
                                        <p:tgtEl>
                                          <p:spTgt spid="3">
                                            <p:txEl>
                                              <p:pRg st="3" end="3"/>
                                            </p:txEl>
                                          </p:spTgt>
                                        </p:tgtEl>
                                      </p:cBhvr>
                                    </p:animEffect>
                                  </p:childTnLst>
                                </p:cTn>
                              </p:par>
                            </p:childTnLst>
                          </p:cTn>
                        </p:par>
                        <p:par>
                          <p:cTn id="43" fill="hold">
                            <p:stCondLst>
                              <p:cond delay="500"/>
                            </p:stCondLst>
                            <p:childTnLst>
                              <p:par>
                                <p:cTn id="44" presetID="3" presetClass="entr" presetSubtype="10" fill="hold" grpId="0" nodeType="afterEffect">
                                  <p:stCondLst>
                                    <p:cond delay="0"/>
                                  </p:stCondLst>
                                  <p:childTnLst>
                                    <p:set>
                                      <p:cBhvr>
                                        <p:cTn id="45" dur="1" fill="hold">
                                          <p:stCondLst>
                                            <p:cond delay="0"/>
                                          </p:stCondLst>
                                        </p:cTn>
                                        <p:tgtEl>
                                          <p:spTgt spid="3">
                                            <p:txEl>
                                              <p:pRg st="4" end="4"/>
                                            </p:txEl>
                                          </p:spTgt>
                                        </p:tgtEl>
                                        <p:attrNameLst>
                                          <p:attrName>style.visibility</p:attrName>
                                        </p:attrNameLst>
                                      </p:cBhvr>
                                      <p:to>
                                        <p:strVal val="visible"/>
                                      </p:to>
                                    </p:set>
                                    <p:animEffect transition="in" filter="blinds(horizontal)">
                                      <p:cBhvr>
                                        <p:cTn id="46" dur="500"/>
                                        <p:tgtEl>
                                          <p:spTgt spid="3">
                                            <p:txEl>
                                              <p:pRg st="4" end="4"/>
                                            </p:txEl>
                                          </p:spTgt>
                                        </p:tgtEl>
                                      </p:cBhvr>
                                    </p:animEffect>
                                  </p:childTnLst>
                                </p:cTn>
                              </p:par>
                            </p:childTnLst>
                          </p:cTn>
                        </p:par>
                        <p:par>
                          <p:cTn id="47" fill="hold">
                            <p:stCondLst>
                              <p:cond delay="1000"/>
                            </p:stCondLst>
                            <p:childTnLst>
                              <p:par>
                                <p:cTn id="48" presetID="3" presetClass="entr" presetSubtype="10" fill="hold" grpId="0" nodeType="afterEffect">
                                  <p:stCondLst>
                                    <p:cond delay="0"/>
                                  </p:stCondLst>
                                  <p:childTnLst>
                                    <p:set>
                                      <p:cBhvr>
                                        <p:cTn id="49" dur="1" fill="hold">
                                          <p:stCondLst>
                                            <p:cond delay="0"/>
                                          </p:stCondLst>
                                        </p:cTn>
                                        <p:tgtEl>
                                          <p:spTgt spid="3">
                                            <p:txEl>
                                              <p:pRg st="5" end="5"/>
                                            </p:txEl>
                                          </p:spTgt>
                                        </p:tgtEl>
                                        <p:attrNameLst>
                                          <p:attrName>style.visibility</p:attrName>
                                        </p:attrNameLst>
                                      </p:cBhvr>
                                      <p:to>
                                        <p:strVal val="visible"/>
                                      </p:to>
                                    </p:set>
                                    <p:animEffect transition="in" filter="blinds(horizontal)">
                                      <p:cBhvr>
                                        <p:cTn id="50" dur="500"/>
                                        <p:tgtEl>
                                          <p:spTgt spid="3">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p:cTn id="55"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58" dur="1000" fill="hold"/>
                                        <p:tgtEl>
                                          <p:spTgt spid="7"/>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7"/>
                                        </p:tgtEl>
                                      </p:cBhvr>
                                    </p:animEffect>
                                  </p:childTnLst>
                                </p:cTn>
                              </p:par>
                            </p:childTnLst>
                          </p:cTn>
                        </p:par>
                        <p:par>
                          <p:cTn id="63" fill="hold">
                            <p:stCondLst>
                              <p:cond delay="1000"/>
                            </p:stCondLst>
                            <p:childTnLst>
                              <p:par>
                                <p:cTn id="64" presetID="1" presetClass="entr" presetSubtype="0" fill="hold" grpId="0" nodeType="afterEffect">
                                  <p:stCondLst>
                                    <p:cond delay="0"/>
                                  </p:stCondLst>
                                  <p:childTnLst>
                                    <p:set>
                                      <p:cBhvr>
                                        <p:cTn id="65" dur="1" fill="hold">
                                          <p:stCondLst>
                                            <p:cond delay="0"/>
                                          </p:stCondLst>
                                        </p:cTn>
                                        <p:tgtEl>
                                          <p:spTgt spid="10"/>
                                        </p:tgtEl>
                                        <p:attrNameLst>
                                          <p:attrName>style.visibility</p:attrName>
                                        </p:attrNameLst>
                                      </p:cBhvr>
                                      <p:to>
                                        <p:strVal val="visible"/>
                                      </p:to>
                                    </p:set>
                                  </p:childTnLst>
                                </p:cTn>
                              </p:par>
                            </p:childTnLst>
                          </p:cTn>
                        </p:par>
                        <p:par>
                          <p:cTn id="66" fill="hold">
                            <p:stCondLst>
                              <p:cond delay="1000"/>
                            </p:stCondLst>
                            <p:childTnLst>
                              <p:par>
                                <p:cTn id="67" presetID="3" presetClass="entr" presetSubtype="10" fill="hold" grpId="0" nodeType="afterEffect">
                                  <p:stCondLst>
                                    <p:cond delay="0"/>
                                  </p:stCondLst>
                                  <p:childTnLst>
                                    <p:set>
                                      <p:cBhvr>
                                        <p:cTn id="68" dur="1" fill="hold">
                                          <p:stCondLst>
                                            <p:cond delay="0"/>
                                          </p:stCondLst>
                                        </p:cTn>
                                        <p:tgtEl>
                                          <p:spTgt spid="3">
                                            <p:txEl>
                                              <p:pRg st="6" end="6"/>
                                            </p:txEl>
                                          </p:spTgt>
                                        </p:tgtEl>
                                        <p:attrNameLst>
                                          <p:attrName>style.visibility</p:attrName>
                                        </p:attrNameLst>
                                      </p:cBhvr>
                                      <p:to>
                                        <p:strVal val="visible"/>
                                      </p:to>
                                    </p:set>
                                    <p:animEffect transition="in" filter="blinds(horizontal)">
                                      <p:cBhvr>
                                        <p:cTn id="69" dur="500"/>
                                        <p:tgtEl>
                                          <p:spTgt spid="3">
                                            <p:txEl>
                                              <p:pRg st="6" end="6"/>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7" presetClass="entr" presetSubtype="10" fill="hold" grpId="0" nodeType="clickEffect">
                                  <p:stCondLst>
                                    <p:cond delay="0"/>
                                  </p:stCondLst>
                                  <p:childTnLst>
                                    <p:set>
                                      <p:cBhvr>
                                        <p:cTn id="73" dur="1" fill="hold">
                                          <p:stCondLst>
                                            <p:cond delay="0"/>
                                          </p:stCondLst>
                                        </p:cTn>
                                        <p:tgtEl>
                                          <p:spTgt spid="12"/>
                                        </p:tgtEl>
                                        <p:attrNameLst>
                                          <p:attrName>style.visibility</p:attrName>
                                        </p:attrNameLst>
                                      </p:cBhvr>
                                      <p:to>
                                        <p:strVal val="visible"/>
                                      </p:to>
                                    </p:set>
                                    <p:anim calcmode="lin" valueType="num">
                                      <p:cBhvr>
                                        <p:cTn id="74" dur="500" fill="hold"/>
                                        <p:tgtEl>
                                          <p:spTgt spid="12"/>
                                        </p:tgtEl>
                                        <p:attrNameLst>
                                          <p:attrName>ppt_w</p:attrName>
                                        </p:attrNameLst>
                                      </p:cBhvr>
                                      <p:tavLst>
                                        <p:tav tm="0">
                                          <p:val>
                                            <p:fltVal val="0"/>
                                          </p:val>
                                        </p:tav>
                                        <p:tav tm="100000">
                                          <p:val>
                                            <p:strVal val="#ppt_w"/>
                                          </p:val>
                                        </p:tav>
                                      </p:tavLst>
                                    </p:anim>
                                    <p:anim calcmode="lin" valueType="num">
                                      <p:cBhvr>
                                        <p:cTn id="75" dur="500" fill="hold"/>
                                        <p:tgtEl>
                                          <p:spTgt spid="12"/>
                                        </p:tgtEl>
                                        <p:attrNameLst>
                                          <p:attrName>ppt_h</p:attrName>
                                        </p:attrNameLst>
                                      </p:cBhvr>
                                      <p:tavLst>
                                        <p:tav tm="0">
                                          <p:val>
                                            <p:strVal val="#ppt_h"/>
                                          </p:val>
                                        </p:tav>
                                        <p:tav tm="100000">
                                          <p:val>
                                            <p:strVal val="#ppt_h"/>
                                          </p:val>
                                        </p:tav>
                                      </p:tavLst>
                                    </p:anim>
                                  </p:childTnLst>
                                </p:cTn>
                              </p:par>
                            </p:childTnLst>
                          </p:cTn>
                        </p:par>
                        <p:par>
                          <p:cTn id="76" fill="hold">
                            <p:stCondLst>
                              <p:cond delay="500"/>
                            </p:stCondLst>
                            <p:childTnLst>
                              <p:par>
                                <p:cTn id="77" presetID="1" presetClass="entr" presetSubtype="0" fill="hold" grpId="0" nodeType="afterEffect">
                                  <p:stCondLst>
                                    <p:cond delay="0"/>
                                  </p:stCondLst>
                                  <p:childTnLst>
                                    <p:set>
                                      <p:cBhvr>
                                        <p:cTn id="7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6" grpId="0" animBg="1"/>
      <p:bldP spid="7" grpId="0" animBg="1"/>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9172FD-51A2-BB49-AAF8-AF92CDA75873}"/>
              </a:ext>
            </a:extLst>
          </p:cNvPr>
          <p:cNvSpPr>
            <a:spLocks noGrp="1"/>
          </p:cNvSpPr>
          <p:nvPr>
            <p:ph type="title"/>
          </p:nvPr>
        </p:nvSpPr>
        <p:spPr/>
        <p:txBody>
          <a:bodyPr/>
          <a:lstStyle/>
          <a:p>
            <a:pPr algn="ctr"/>
            <a:r>
              <a:rPr lang="es-CL" dirty="0"/>
              <a:t>La recogida de información</a:t>
            </a:r>
          </a:p>
        </p:txBody>
      </p:sp>
      <p:sp>
        <p:nvSpPr>
          <p:cNvPr id="3" name="Marcador de contenido 2">
            <a:extLst>
              <a:ext uri="{FF2B5EF4-FFF2-40B4-BE49-F238E27FC236}">
                <a16:creationId xmlns:a16="http://schemas.microsoft.com/office/drawing/2014/main" id="{BFC1FFD4-92F7-7144-AD76-C10AD8EC399C}"/>
              </a:ext>
            </a:extLst>
          </p:cNvPr>
          <p:cNvSpPr>
            <a:spLocks noGrp="1"/>
          </p:cNvSpPr>
          <p:nvPr>
            <p:ph idx="1"/>
          </p:nvPr>
        </p:nvSpPr>
        <p:spPr>
          <a:xfrm>
            <a:off x="838200" y="1825625"/>
            <a:ext cx="10515600" cy="1466215"/>
          </a:xfrm>
        </p:spPr>
        <p:txBody>
          <a:bodyPr>
            <a:normAutofit/>
          </a:bodyPr>
          <a:lstStyle/>
          <a:p>
            <a:pPr marL="0" indent="0">
              <a:buNone/>
            </a:pPr>
            <a:r>
              <a:rPr lang="es-CL" dirty="0"/>
              <a:t>“Recoger datos no es sino reducir de modo intencionado y sistemático, mediante el empleo de nuestros sentidos o de un instrumento mediador, la realidad natural y compleja que pretendemos estudiar(…)”</a:t>
            </a:r>
          </a:p>
          <a:p>
            <a:pPr marL="0" indent="0">
              <a:buNone/>
            </a:pPr>
            <a:endParaRPr lang="es-CL" dirty="0"/>
          </a:p>
        </p:txBody>
      </p:sp>
      <p:sp>
        <p:nvSpPr>
          <p:cNvPr id="7" name="Marcador de contenido 2">
            <a:extLst>
              <a:ext uri="{FF2B5EF4-FFF2-40B4-BE49-F238E27FC236}">
                <a16:creationId xmlns:a16="http://schemas.microsoft.com/office/drawing/2014/main" id="{457DCFCB-D3D1-E64E-AEA4-B41721D71668}"/>
              </a:ext>
            </a:extLst>
          </p:cNvPr>
          <p:cNvSpPr txBox="1">
            <a:spLocks/>
          </p:cNvSpPr>
          <p:nvPr/>
        </p:nvSpPr>
        <p:spPr>
          <a:xfrm>
            <a:off x="838200" y="3552714"/>
            <a:ext cx="10515600" cy="146621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CL" dirty="0"/>
              <a:t>“El dato que se obtiene como consecuencia de ese proceso es una elaboración, un ente inseparable de la estrategia seguida para recogerlo.”</a:t>
            </a:r>
          </a:p>
          <a:p>
            <a:pPr marL="0" indent="0" algn="r">
              <a:buFont typeface="Arial" panose="020B0604020202020204" pitchFamily="34" charset="0"/>
              <a:buNone/>
            </a:pPr>
            <a:r>
              <a:rPr lang="es-CL" dirty="0"/>
              <a:t>(Rodríguez, Gil y García, 1999)</a:t>
            </a:r>
          </a:p>
          <a:p>
            <a:pPr marL="0" indent="0">
              <a:buFont typeface="Arial" panose="020B0604020202020204" pitchFamily="34" charset="0"/>
              <a:buNone/>
            </a:pPr>
            <a:endParaRPr lang="es-CL" dirty="0"/>
          </a:p>
        </p:txBody>
      </p:sp>
      <p:graphicFrame>
        <p:nvGraphicFramePr>
          <p:cNvPr id="8" name="Diagrama 7">
            <a:extLst>
              <a:ext uri="{FF2B5EF4-FFF2-40B4-BE49-F238E27FC236}">
                <a16:creationId xmlns:a16="http://schemas.microsoft.com/office/drawing/2014/main" id="{251AB284-193C-F04D-9290-9D7D232DADC9}"/>
              </a:ext>
            </a:extLst>
          </p:cNvPr>
          <p:cNvGraphicFramePr/>
          <p:nvPr/>
        </p:nvGraphicFramePr>
        <p:xfrm>
          <a:off x="2032000" y="5018929"/>
          <a:ext cx="8128000" cy="12839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32585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graphicEl>
                                              <a:dgm id="{8B91D5E5-CA3C-EB42-9AD9-8ECEE0A4FE5B}"/>
                                            </p:graphicEl>
                                          </p:spTgt>
                                        </p:tgtEl>
                                        <p:attrNameLst>
                                          <p:attrName>style.visibility</p:attrName>
                                        </p:attrNameLst>
                                      </p:cBhvr>
                                      <p:to>
                                        <p:strVal val="visible"/>
                                      </p:to>
                                    </p:set>
                                    <p:animEffect transition="in" filter="fade">
                                      <p:cBhvr>
                                        <p:cTn id="17" dur="1000"/>
                                        <p:tgtEl>
                                          <p:spTgt spid="8">
                                            <p:graphicEl>
                                              <a:dgm id="{8B91D5E5-CA3C-EB42-9AD9-8ECEE0A4FE5B}"/>
                                            </p:graphicEl>
                                          </p:spTgt>
                                        </p:tgtEl>
                                      </p:cBhvr>
                                    </p:animEffect>
                                    <p:anim calcmode="lin" valueType="num">
                                      <p:cBhvr>
                                        <p:cTn id="18" dur="1000" fill="hold"/>
                                        <p:tgtEl>
                                          <p:spTgt spid="8">
                                            <p:graphicEl>
                                              <a:dgm id="{8B91D5E5-CA3C-EB42-9AD9-8ECEE0A4FE5B}"/>
                                            </p:graphicEl>
                                          </p:spTgt>
                                        </p:tgtEl>
                                        <p:attrNameLst>
                                          <p:attrName>ppt_x</p:attrName>
                                        </p:attrNameLst>
                                      </p:cBhvr>
                                      <p:tavLst>
                                        <p:tav tm="0">
                                          <p:val>
                                            <p:strVal val="#ppt_x"/>
                                          </p:val>
                                        </p:tav>
                                        <p:tav tm="100000">
                                          <p:val>
                                            <p:strVal val="#ppt_x"/>
                                          </p:val>
                                        </p:tav>
                                      </p:tavLst>
                                    </p:anim>
                                    <p:anim calcmode="lin" valueType="num">
                                      <p:cBhvr>
                                        <p:cTn id="19" dur="1000" fill="hold"/>
                                        <p:tgtEl>
                                          <p:spTgt spid="8">
                                            <p:graphicEl>
                                              <a:dgm id="{8B91D5E5-CA3C-EB42-9AD9-8ECEE0A4FE5B}"/>
                                            </p:graphicEl>
                                          </p:spTgt>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8">
                                            <p:graphicEl>
                                              <a:dgm id="{A9FBAEB0-7150-4B4D-9229-8AC00CD30E64}"/>
                                            </p:graphicEl>
                                          </p:spTgt>
                                        </p:tgtEl>
                                        <p:attrNameLst>
                                          <p:attrName>style.visibility</p:attrName>
                                        </p:attrNameLst>
                                      </p:cBhvr>
                                      <p:to>
                                        <p:strVal val="visible"/>
                                      </p:to>
                                    </p:set>
                                    <p:animEffect transition="in" filter="fade">
                                      <p:cBhvr>
                                        <p:cTn id="23" dur="1000"/>
                                        <p:tgtEl>
                                          <p:spTgt spid="8">
                                            <p:graphicEl>
                                              <a:dgm id="{A9FBAEB0-7150-4B4D-9229-8AC00CD30E64}"/>
                                            </p:graphicEl>
                                          </p:spTgt>
                                        </p:tgtEl>
                                      </p:cBhvr>
                                    </p:animEffect>
                                    <p:anim calcmode="lin" valueType="num">
                                      <p:cBhvr>
                                        <p:cTn id="24" dur="1000" fill="hold"/>
                                        <p:tgtEl>
                                          <p:spTgt spid="8">
                                            <p:graphicEl>
                                              <a:dgm id="{A9FBAEB0-7150-4B4D-9229-8AC00CD30E64}"/>
                                            </p:graphicEl>
                                          </p:spTgt>
                                        </p:tgtEl>
                                        <p:attrNameLst>
                                          <p:attrName>ppt_x</p:attrName>
                                        </p:attrNameLst>
                                      </p:cBhvr>
                                      <p:tavLst>
                                        <p:tav tm="0">
                                          <p:val>
                                            <p:strVal val="#ppt_x"/>
                                          </p:val>
                                        </p:tav>
                                        <p:tav tm="100000">
                                          <p:val>
                                            <p:strVal val="#ppt_x"/>
                                          </p:val>
                                        </p:tav>
                                      </p:tavLst>
                                    </p:anim>
                                    <p:anim calcmode="lin" valueType="num">
                                      <p:cBhvr>
                                        <p:cTn id="25" dur="1000" fill="hold"/>
                                        <p:tgtEl>
                                          <p:spTgt spid="8">
                                            <p:graphicEl>
                                              <a:dgm id="{A9FBAEB0-7150-4B4D-9229-8AC00CD30E64}"/>
                                            </p:graphicEl>
                                          </p:spTgt>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8">
                                            <p:graphicEl>
                                              <a:dgm id="{6D10F336-6BEE-CD44-9F52-DC7CE159B6B5}"/>
                                            </p:graphicEl>
                                          </p:spTgt>
                                        </p:tgtEl>
                                        <p:attrNameLst>
                                          <p:attrName>style.visibility</p:attrName>
                                        </p:attrNameLst>
                                      </p:cBhvr>
                                      <p:to>
                                        <p:strVal val="visible"/>
                                      </p:to>
                                    </p:set>
                                    <p:animEffect transition="in" filter="fade">
                                      <p:cBhvr>
                                        <p:cTn id="29" dur="1000"/>
                                        <p:tgtEl>
                                          <p:spTgt spid="8">
                                            <p:graphicEl>
                                              <a:dgm id="{6D10F336-6BEE-CD44-9F52-DC7CE159B6B5}"/>
                                            </p:graphicEl>
                                          </p:spTgt>
                                        </p:tgtEl>
                                      </p:cBhvr>
                                    </p:animEffect>
                                    <p:anim calcmode="lin" valueType="num">
                                      <p:cBhvr>
                                        <p:cTn id="30" dur="1000" fill="hold"/>
                                        <p:tgtEl>
                                          <p:spTgt spid="8">
                                            <p:graphicEl>
                                              <a:dgm id="{6D10F336-6BEE-CD44-9F52-DC7CE159B6B5}"/>
                                            </p:graphicEl>
                                          </p:spTgt>
                                        </p:tgtEl>
                                        <p:attrNameLst>
                                          <p:attrName>ppt_x</p:attrName>
                                        </p:attrNameLst>
                                      </p:cBhvr>
                                      <p:tavLst>
                                        <p:tav tm="0">
                                          <p:val>
                                            <p:strVal val="#ppt_x"/>
                                          </p:val>
                                        </p:tav>
                                        <p:tav tm="100000">
                                          <p:val>
                                            <p:strVal val="#ppt_x"/>
                                          </p:val>
                                        </p:tav>
                                      </p:tavLst>
                                    </p:anim>
                                    <p:anim calcmode="lin" valueType="num">
                                      <p:cBhvr>
                                        <p:cTn id="31" dur="1000" fill="hold"/>
                                        <p:tgtEl>
                                          <p:spTgt spid="8">
                                            <p:graphicEl>
                                              <a:dgm id="{6D10F336-6BEE-CD44-9F52-DC7CE159B6B5}"/>
                                            </p:graphicEl>
                                          </p:spTgt>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42" presetClass="entr" presetSubtype="0" fill="hold" grpId="0" nodeType="afterEffect">
                                  <p:stCondLst>
                                    <p:cond delay="0"/>
                                  </p:stCondLst>
                                  <p:childTnLst>
                                    <p:set>
                                      <p:cBhvr>
                                        <p:cTn id="34" dur="1" fill="hold">
                                          <p:stCondLst>
                                            <p:cond delay="0"/>
                                          </p:stCondLst>
                                        </p:cTn>
                                        <p:tgtEl>
                                          <p:spTgt spid="8">
                                            <p:graphicEl>
                                              <a:dgm id="{FA7720EE-73F7-B141-A3D5-A522BA17BB27}"/>
                                            </p:graphicEl>
                                          </p:spTgt>
                                        </p:tgtEl>
                                        <p:attrNameLst>
                                          <p:attrName>style.visibility</p:attrName>
                                        </p:attrNameLst>
                                      </p:cBhvr>
                                      <p:to>
                                        <p:strVal val="visible"/>
                                      </p:to>
                                    </p:set>
                                    <p:animEffect transition="in" filter="fade">
                                      <p:cBhvr>
                                        <p:cTn id="35" dur="1000"/>
                                        <p:tgtEl>
                                          <p:spTgt spid="8">
                                            <p:graphicEl>
                                              <a:dgm id="{FA7720EE-73F7-B141-A3D5-A522BA17BB27}"/>
                                            </p:graphicEl>
                                          </p:spTgt>
                                        </p:tgtEl>
                                      </p:cBhvr>
                                    </p:animEffect>
                                    <p:anim calcmode="lin" valueType="num">
                                      <p:cBhvr>
                                        <p:cTn id="36" dur="1000" fill="hold"/>
                                        <p:tgtEl>
                                          <p:spTgt spid="8">
                                            <p:graphicEl>
                                              <a:dgm id="{FA7720EE-73F7-B141-A3D5-A522BA17BB27}"/>
                                            </p:graphicEl>
                                          </p:spTgt>
                                        </p:tgtEl>
                                        <p:attrNameLst>
                                          <p:attrName>ppt_x</p:attrName>
                                        </p:attrNameLst>
                                      </p:cBhvr>
                                      <p:tavLst>
                                        <p:tav tm="0">
                                          <p:val>
                                            <p:strVal val="#ppt_x"/>
                                          </p:val>
                                        </p:tav>
                                        <p:tav tm="100000">
                                          <p:val>
                                            <p:strVal val="#ppt_x"/>
                                          </p:val>
                                        </p:tav>
                                      </p:tavLst>
                                    </p:anim>
                                    <p:anim calcmode="lin" valueType="num">
                                      <p:cBhvr>
                                        <p:cTn id="37" dur="1000" fill="hold"/>
                                        <p:tgtEl>
                                          <p:spTgt spid="8">
                                            <p:graphicEl>
                                              <a:dgm id="{FA7720EE-73F7-B141-A3D5-A522BA17BB27}"/>
                                            </p:graphicEl>
                                          </p:spTgt>
                                        </p:tgtEl>
                                        <p:attrNameLst>
                                          <p:attrName>ppt_y</p:attrName>
                                        </p:attrNameLst>
                                      </p:cBhvr>
                                      <p:tavLst>
                                        <p:tav tm="0">
                                          <p:val>
                                            <p:strVal val="#ppt_y+.1"/>
                                          </p:val>
                                        </p:tav>
                                        <p:tav tm="100000">
                                          <p:val>
                                            <p:strVal val="#ppt_y"/>
                                          </p:val>
                                        </p:tav>
                                      </p:tavLst>
                                    </p:anim>
                                  </p:childTnLst>
                                </p:cTn>
                              </p:par>
                            </p:childTnLst>
                          </p:cTn>
                        </p:par>
                        <p:par>
                          <p:cTn id="38" fill="hold">
                            <p:stCondLst>
                              <p:cond delay="4000"/>
                            </p:stCondLst>
                            <p:childTnLst>
                              <p:par>
                                <p:cTn id="39" presetID="42" presetClass="entr" presetSubtype="0" fill="hold" grpId="0" nodeType="afterEffect">
                                  <p:stCondLst>
                                    <p:cond delay="0"/>
                                  </p:stCondLst>
                                  <p:childTnLst>
                                    <p:set>
                                      <p:cBhvr>
                                        <p:cTn id="40" dur="1" fill="hold">
                                          <p:stCondLst>
                                            <p:cond delay="0"/>
                                          </p:stCondLst>
                                        </p:cTn>
                                        <p:tgtEl>
                                          <p:spTgt spid="8">
                                            <p:graphicEl>
                                              <a:dgm id="{D2EF3280-8B94-1D48-9A57-06DB77560462}"/>
                                            </p:graphicEl>
                                          </p:spTgt>
                                        </p:tgtEl>
                                        <p:attrNameLst>
                                          <p:attrName>style.visibility</p:attrName>
                                        </p:attrNameLst>
                                      </p:cBhvr>
                                      <p:to>
                                        <p:strVal val="visible"/>
                                      </p:to>
                                    </p:set>
                                    <p:animEffect transition="in" filter="fade">
                                      <p:cBhvr>
                                        <p:cTn id="41" dur="1000"/>
                                        <p:tgtEl>
                                          <p:spTgt spid="8">
                                            <p:graphicEl>
                                              <a:dgm id="{D2EF3280-8B94-1D48-9A57-06DB77560462}"/>
                                            </p:graphicEl>
                                          </p:spTgt>
                                        </p:tgtEl>
                                      </p:cBhvr>
                                    </p:animEffect>
                                    <p:anim calcmode="lin" valueType="num">
                                      <p:cBhvr>
                                        <p:cTn id="42" dur="1000" fill="hold"/>
                                        <p:tgtEl>
                                          <p:spTgt spid="8">
                                            <p:graphicEl>
                                              <a:dgm id="{D2EF3280-8B94-1D48-9A57-06DB77560462}"/>
                                            </p:graphicEl>
                                          </p:spTgt>
                                        </p:tgtEl>
                                        <p:attrNameLst>
                                          <p:attrName>ppt_x</p:attrName>
                                        </p:attrNameLst>
                                      </p:cBhvr>
                                      <p:tavLst>
                                        <p:tav tm="0">
                                          <p:val>
                                            <p:strVal val="#ppt_x"/>
                                          </p:val>
                                        </p:tav>
                                        <p:tav tm="100000">
                                          <p:val>
                                            <p:strVal val="#ppt_x"/>
                                          </p:val>
                                        </p:tav>
                                      </p:tavLst>
                                    </p:anim>
                                    <p:anim calcmode="lin" valueType="num">
                                      <p:cBhvr>
                                        <p:cTn id="43" dur="1000" fill="hold"/>
                                        <p:tgtEl>
                                          <p:spTgt spid="8">
                                            <p:graphicEl>
                                              <a:dgm id="{D2EF3280-8B94-1D48-9A57-06DB77560462}"/>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Graphic spid="8" grpId="0" uiExpand="1">
        <p:bldSub>
          <a:bldDgm bld="one"/>
        </p:bldSub>
      </p:bldGraphic>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7865</TotalTime>
  <Words>1508</Words>
  <Application>Microsoft Macintosh PowerPoint</Application>
  <PresentationFormat>Panorámica</PresentationFormat>
  <Paragraphs>139</Paragraphs>
  <Slides>31</Slides>
  <Notes>2</Notes>
  <HiddenSlides>0</HiddenSlides>
  <MMClips>1</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31</vt:i4>
      </vt:variant>
    </vt:vector>
  </HeadingPairs>
  <TitlesOfParts>
    <vt:vector size="37" baseType="lpstr">
      <vt:lpstr>Arial</vt:lpstr>
      <vt:lpstr>Calibri</vt:lpstr>
      <vt:lpstr>Calibri Light</vt:lpstr>
      <vt:lpstr>Verdana</vt:lpstr>
      <vt:lpstr>Wingdings</vt:lpstr>
      <vt:lpstr>Tema de Office</vt:lpstr>
      <vt:lpstr>Presentación de PowerPoint</vt:lpstr>
      <vt:lpstr>Objetivos </vt:lpstr>
      <vt:lpstr>Presentación de PowerPoint</vt:lpstr>
      <vt:lpstr>Investigación Acción – Orígenes.</vt:lpstr>
      <vt:lpstr>Presentación de PowerPoint</vt:lpstr>
      <vt:lpstr>Investigación acción</vt:lpstr>
      <vt:lpstr>Etapas de la investigación acción.</vt:lpstr>
      <vt:lpstr>Etapas de la investigación acción </vt:lpstr>
      <vt:lpstr>La recogida de información</vt:lpstr>
      <vt:lpstr>La Observación</vt:lpstr>
      <vt:lpstr>La cuestión o problema de observación.</vt:lpstr>
      <vt:lpstr>Sistemas categoriales de registro de información.</vt:lpstr>
      <vt:lpstr>Estrategias de recogida de información.</vt:lpstr>
      <vt:lpstr>Presentación de PowerPoint</vt:lpstr>
      <vt:lpstr>Presentación de PowerPoint</vt:lpstr>
      <vt:lpstr>Presentación de PowerPoint</vt:lpstr>
      <vt:lpstr>Sistemas narrativos de recogida de información</vt:lpstr>
      <vt:lpstr>Sistemas narrativos</vt:lpstr>
      <vt:lpstr>Sistemas Narrativos -  Incidentes críticos.</vt:lpstr>
      <vt:lpstr>Sistemas narrativos - Registro de muestra</vt:lpstr>
      <vt:lpstr>Sistemas narrativos - notas de campo</vt:lpstr>
      <vt:lpstr>Observación participante.</vt:lpstr>
      <vt:lpstr>Presentación de PowerPoint</vt:lpstr>
      <vt:lpstr>Otras estrategias –  La entrevista</vt:lpstr>
      <vt:lpstr>La entrevista</vt:lpstr>
      <vt:lpstr>1.- La entrevista en profundidad.</vt:lpstr>
      <vt:lpstr>2.- El Cuestionario o Encuesta</vt:lpstr>
      <vt:lpstr>El Cuestionario o encuesta</vt:lpstr>
      <vt:lpstr>Cuestionarios que buscan una información descriptiva común.</vt:lpstr>
      <vt:lpstr>Cuestionarios que buscan una información cualitativa</vt:lpstr>
      <vt:lpstr>Observemos la siguiente clase y elaboremos algunas notas de campo.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Módulo de Reflexión Pedagógica Profesor Felipe Clavo E. felipe.clavo@uchile.cl Sábado 7 de marzo de 2020</dc:title>
  <dc:creator>Felipe Andrés Clavo Espinoza (felipe.clavo)</dc:creator>
  <cp:lastModifiedBy>Felipe Andrés Clavo Espinoza (felipe.clavo)</cp:lastModifiedBy>
  <cp:revision>23</cp:revision>
  <dcterms:created xsi:type="dcterms:W3CDTF">2020-03-07T06:52:46Z</dcterms:created>
  <dcterms:modified xsi:type="dcterms:W3CDTF">2024-08-05T13:18:41Z</dcterms:modified>
</cp:coreProperties>
</file>