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6" r:id="rId2"/>
    <p:sldId id="267" r:id="rId3"/>
    <p:sldId id="268" r:id="rId4"/>
    <p:sldId id="271" r:id="rId5"/>
    <p:sldId id="269" r:id="rId6"/>
    <p:sldId id="270" r:id="rId7"/>
    <p:sldId id="273" r:id="rId8"/>
    <p:sldId id="272" r:id="rId9"/>
    <p:sldId id="274" r:id="rId10"/>
    <p:sldId id="275" r:id="rId11"/>
    <p:sldId id="277" r:id="rId12"/>
    <p:sldId id="278" r:id="rId13"/>
    <p:sldId id="279" r:id="rId14"/>
    <p:sldId id="280" r:id="rId15"/>
    <p:sldId id="281" r:id="rId16"/>
    <p:sldId id="312" r:id="rId17"/>
    <p:sldId id="311" r:id="rId18"/>
    <p:sldId id="314" r:id="rId19"/>
    <p:sldId id="315" r:id="rId20"/>
    <p:sldId id="316" r:id="rId21"/>
    <p:sldId id="317" r:id="rId22"/>
    <p:sldId id="318" r:id="rId23"/>
    <p:sldId id="319" r:id="rId24"/>
    <p:sldId id="31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57"/>
    <p:restoredTop sz="95807"/>
  </p:normalViewPr>
  <p:slideViewPr>
    <p:cSldViewPr snapToGrid="0">
      <p:cViewPr varScale="1">
        <p:scale>
          <a:sx n="111" d="100"/>
          <a:sy n="111" d="100"/>
        </p:scale>
        <p:origin x="28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10/21/24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446C117F-5CCF-4837-BE5F-2B92066CAFAF}" type="datetimeFigureOut">
              <a:rPr lang="en-US" dirty="0"/>
              <a:t>10/21/24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84EB90BD-B6CE-46B7-997F-7313B992CCDC}" type="datetimeFigureOut">
              <a:rPr lang="en-US" dirty="0"/>
              <a:t>10/21/24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s-MX"/>
              <a:t>Haz clic para modificar el estilo de título del patrón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CDB9D11F-B188-461D-B23F-39381795C052}" type="datetimeFigureOut">
              <a:rPr lang="en-US" dirty="0"/>
              <a:t>10/21/24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52E6D8D9-55A2-4063-B0F3-121F44549695}" type="datetimeFigureOut">
              <a:rPr lang="en-US" dirty="0"/>
              <a:t>10/21/24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s-MX"/>
              <a:t>Haz clic para modificar el estilo de título del patrón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D4B24536-994D-4021-A283-9F449C0DB509}" type="datetimeFigureOut">
              <a:rPr lang="en-US" dirty="0"/>
              <a:t>10/21/24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s-MX"/>
              <a:t>Haz clic para modificar el estilo de título del patrón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MX"/>
              <a:t>Haz clic en el icono para agregar una imagen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3" name="Date Placeholder 2"/>
          <p:cNvSpPr>
            <a:spLocks noGrp="1"/>
          </p:cNvSpPr>
          <p:nvPr>
            <p:ph type="dt" sz="half" idx="10"/>
          </p:nvPr>
        </p:nvSpPr>
        <p:spPr/>
        <p:txBody>
          <a:bodyPr/>
          <a:lstStyle/>
          <a:p>
            <a:fld id="{3CBBBB78-C96F-47B7-AB17-D852CA960AC9}" type="datetimeFigureOut">
              <a:rPr lang="en-US" dirty="0"/>
              <a:t>10/21/24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10/21/24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10/21/24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‹Nº›</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5640" y="3342005"/>
            <a:ext cx="10678160" cy="1325563"/>
          </a:xfrm>
        </p:spPr>
        <p:txBody>
          <a:bodyPr/>
          <a:lstStyle>
            <a:lvl1pPr>
              <a:defRPr>
                <a:solidFill>
                  <a:schemeClr val="bg1"/>
                </a:solidFill>
                <a:effectLst>
                  <a:outerShdw blurRad="38100" dist="38100" dir="2700000" algn="tl">
                    <a:srgbClr val="000000">
                      <a:alpha val="43137"/>
                    </a:srgbClr>
                  </a:outerShdw>
                </a:effectLst>
                <a:latin typeface="Abadi" panose="020B0604020104020204" pitchFamily="34" charset="0"/>
              </a:defRPr>
            </a:lvl1pPr>
          </a:lstStyle>
          <a:p>
            <a:r>
              <a:rPr lang="es-ES" dirty="0"/>
              <a:t>Título o texto importante para resaltar</a:t>
            </a:r>
            <a:endParaRPr lang="en-US" dirty="0"/>
          </a:p>
        </p:txBody>
      </p:sp>
      <p:sp>
        <p:nvSpPr>
          <p:cNvPr id="3" name="Date Placeholder 2"/>
          <p:cNvSpPr>
            <a:spLocks noGrp="1"/>
          </p:cNvSpPr>
          <p:nvPr>
            <p:ph type="dt" sz="half" idx="10"/>
          </p:nvPr>
        </p:nvSpPr>
        <p:spPr/>
        <p:txBody>
          <a:bodyPr/>
          <a:lstStyle>
            <a:lvl1pPr>
              <a:defRPr>
                <a:latin typeface="Bierstadt" panose="020B0004020202020204" pitchFamily="34" charset="0"/>
              </a:defRPr>
            </a:lvl1pPr>
          </a:lstStyle>
          <a:p>
            <a:fld id="{77444007-AE69-4A6B-BFE9-5A40E34BA7C2}" type="datetimeFigureOut">
              <a:rPr lang="es-CL" smtClean="0"/>
              <a:pPr/>
              <a:t>21-10-24</a:t>
            </a:fld>
            <a:endParaRPr lang="es-CL"/>
          </a:p>
        </p:txBody>
      </p:sp>
      <p:sp>
        <p:nvSpPr>
          <p:cNvPr id="5" name="Slide Number Placeholder 4"/>
          <p:cNvSpPr>
            <a:spLocks noGrp="1"/>
          </p:cNvSpPr>
          <p:nvPr>
            <p:ph type="sldNum" sz="quarter" idx="12"/>
          </p:nvPr>
        </p:nvSpPr>
        <p:spPr/>
        <p:txBody>
          <a:bodyPr/>
          <a:lstStyle>
            <a:lvl1pPr>
              <a:defRPr>
                <a:latin typeface="Bierstadt" panose="020B0004020202020204" pitchFamily="34" charset="0"/>
              </a:defRPr>
            </a:lvl1pPr>
          </a:lstStyle>
          <a:p>
            <a:fld id="{242FC3E3-590C-40EC-B21E-44795DD0DE99}" type="slidenum">
              <a:rPr lang="es-CL" smtClean="0"/>
              <a:pPr/>
              <a:t>‹Nº›</a:t>
            </a:fld>
            <a:endParaRPr lang="es-CL"/>
          </a:p>
        </p:txBody>
      </p:sp>
      <p:sp>
        <p:nvSpPr>
          <p:cNvPr id="6" name="Title 1">
            <a:extLst>
              <a:ext uri="{FF2B5EF4-FFF2-40B4-BE49-F238E27FC236}">
                <a16:creationId xmlns:a16="http://schemas.microsoft.com/office/drawing/2014/main" id="{1422E891-209F-1A7D-360F-3810C8779C44}"/>
              </a:ext>
            </a:extLst>
          </p:cNvPr>
          <p:cNvSpPr txBox="1">
            <a:spLocks/>
          </p:cNvSpPr>
          <p:nvPr userDrawn="1"/>
        </p:nvSpPr>
        <p:spPr>
          <a:xfrm>
            <a:off x="604520" y="4994275"/>
            <a:ext cx="107492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effectLst>
                  <a:outerShdw blurRad="38100" dist="38100" dir="2700000" algn="tl">
                    <a:srgbClr val="000000">
                      <a:alpha val="43137"/>
                    </a:srgbClr>
                  </a:outerShdw>
                </a:effectLst>
                <a:latin typeface="Abadi" panose="020B0604020104020204" pitchFamily="34" charset="0"/>
                <a:ea typeface="+mj-ea"/>
                <a:cs typeface="+mj-cs"/>
              </a:defRPr>
            </a:lvl1pPr>
          </a:lstStyle>
          <a:p>
            <a:pPr algn="just">
              <a:lnSpc>
                <a:spcPct val="110000"/>
              </a:lnSpc>
            </a:pPr>
            <a:endParaRPr lang="en-US" sz="4400" dirty="0">
              <a:solidFill>
                <a:schemeClr val="tx1"/>
              </a:solidFill>
              <a:effectLst/>
              <a:latin typeface="Bierstadt" panose="020B0004020202020204" pitchFamily="34" charset="0"/>
            </a:endParaRPr>
          </a:p>
        </p:txBody>
      </p:sp>
      <p:sp>
        <p:nvSpPr>
          <p:cNvPr id="8" name="Marcador de texto 7">
            <a:extLst>
              <a:ext uri="{FF2B5EF4-FFF2-40B4-BE49-F238E27FC236}">
                <a16:creationId xmlns:a16="http://schemas.microsoft.com/office/drawing/2014/main" id="{919C1F35-F7F3-BE50-876D-2BA9778FE87D}"/>
              </a:ext>
            </a:extLst>
          </p:cNvPr>
          <p:cNvSpPr>
            <a:spLocks noGrp="1"/>
          </p:cNvSpPr>
          <p:nvPr>
            <p:ph type="body" sz="quarter" idx="13" hasCustomPrompt="1"/>
          </p:nvPr>
        </p:nvSpPr>
        <p:spPr>
          <a:xfrm>
            <a:off x="676275" y="4994275"/>
            <a:ext cx="10677525" cy="1101725"/>
          </a:xfrm>
        </p:spPr>
        <p:txBody>
          <a:bodyPr>
            <a:noAutofit/>
          </a:bodyPr>
          <a:lstStyle>
            <a:lvl1pPr marL="0" indent="0" algn="just">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5pPr marL="1828800" indent="0">
              <a:buNone/>
              <a:defRPr/>
            </a:lvl5pPr>
          </a:lstStyle>
          <a:p>
            <a:pPr lvl="0"/>
            <a:r>
              <a:rPr lang="es-CL" b="0" i="0" dirty="0">
                <a:solidFill>
                  <a:srgbClr val="000000"/>
                </a:solidFill>
                <a:effectLst/>
                <a:latin typeface="Open Sans" panose="020B0606030504020204" pitchFamily="34" charset="0"/>
              </a:rPr>
              <a:t>"</a:t>
            </a:r>
            <a:r>
              <a:rPr lang="es-CL" b="0" i="0" dirty="0" err="1">
                <a:solidFill>
                  <a:srgbClr val="000000"/>
                </a:solidFill>
                <a:effectLst/>
                <a:latin typeface="Open Sans" panose="020B0606030504020204" pitchFamily="34" charset="0"/>
              </a:rPr>
              <a:t>Lorem</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ipsum</a:t>
            </a:r>
            <a:r>
              <a:rPr lang="es-CL" b="0" i="0" dirty="0">
                <a:solidFill>
                  <a:srgbClr val="000000"/>
                </a:solidFill>
                <a:effectLst/>
                <a:latin typeface="Open Sans" panose="020B0606030504020204" pitchFamily="34" charset="0"/>
              </a:rPr>
              <a:t> dolor </a:t>
            </a:r>
            <a:r>
              <a:rPr lang="es-CL" b="0" i="0" dirty="0" err="1">
                <a:solidFill>
                  <a:srgbClr val="000000"/>
                </a:solidFill>
                <a:effectLst/>
                <a:latin typeface="Open Sans" panose="020B0606030504020204" pitchFamily="34" charset="0"/>
              </a:rPr>
              <a:t>sit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amet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consectetur</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adipiscing</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elit</a:t>
            </a:r>
            <a:r>
              <a:rPr lang="es-CL" b="0" i="0" dirty="0">
                <a:solidFill>
                  <a:srgbClr val="000000"/>
                </a:solidFill>
                <a:effectLst/>
                <a:latin typeface="Open Sans" panose="020B0606030504020204" pitchFamily="34" charset="0"/>
              </a:rPr>
              <a:t>, sed do </a:t>
            </a:r>
            <a:r>
              <a:rPr lang="es-CL" b="0" i="0" dirty="0" err="1">
                <a:solidFill>
                  <a:srgbClr val="000000"/>
                </a:solidFill>
                <a:effectLst/>
                <a:latin typeface="Open Sans" panose="020B0606030504020204" pitchFamily="34" charset="0"/>
              </a:rPr>
              <a:t>eiusmod</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tempor</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incididunt</a:t>
            </a:r>
            <a:r>
              <a:rPr lang="es-CL" b="0" i="0" dirty="0">
                <a:solidFill>
                  <a:srgbClr val="000000"/>
                </a:solidFill>
                <a:effectLst/>
                <a:latin typeface="Open Sans" panose="020B0606030504020204" pitchFamily="34" charset="0"/>
              </a:rPr>
              <a:t> ut labore et </a:t>
            </a:r>
            <a:r>
              <a:rPr lang="es-CL" b="0" i="0" dirty="0" err="1">
                <a:solidFill>
                  <a:srgbClr val="000000"/>
                </a:solidFill>
                <a:effectLst/>
                <a:latin typeface="Open Sans" panose="020B0606030504020204" pitchFamily="34" charset="0"/>
              </a:rPr>
              <a:t>dolore</a:t>
            </a:r>
            <a:r>
              <a:rPr lang="es-CL" b="0" i="0" dirty="0">
                <a:solidFill>
                  <a:srgbClr val="000000"/>
                </a:solidFill>
                <a:effectLst/>
                <a:latin typeface="Open Sans" panose="020B0606030504020204" pitchFamily="34" charset="0"/>
              </a:rPr>
              <a:t> magna </a:t>
            </a:r>
            <a:r>
              <a:rPr lang="es-CL" b="0" i="0" dirty="0" err="1">
                <a:solidFill>
                  <a:srgbClr val="000000"/>
                </a:solidFill>
                <a:effectLst/>
                <a:latin typeface="Open Sans" panose="020B0606030504020204" pitchFamily="34" charset="0"/>
              </a:rPr>
              <a:t>aliqua</a:t>
            </a:r>
            <a:r>
              <a:rPr lang="es-CL" b="0" i="0" dirty="0">
                <a:solidFill>
                  <a:srgbClr val="000000"/>
                </a:solidFill>
                <a:effectLst/>
                <a:latin typeface="Open Sans" panose="020B0606030504020204" pitchFamily="34" charset="0"/>
              </a:rPr>
              <a:t>. Ut </a:t>
            </a:r>
            <a:r>
              <a:rPr lang="es-CL" b="0" i="0" dirty="0" err="1">
                <a:solidFill>
                  <a:srgbClr val="000000"/>
                </a:solidFill>
                <a:effectLst/>
                <a:latin typeface="Open Sans" panose="020B0606030504020204" pitchFamily="34" charset="0"/>
              </a:rPr>
              <a:t>enim</a:t>
            </a:r>
            <a:r>
              <a:rPr lang="es-CL" b="0" i="0" dirty="0">
                <a:solidFill>
                  <a:srgbClr val="000000"/>
                </a:solidFill>
                <a:effectLst/>
                <a:latin typeface="Open Sans" panose="020B0606030504020204" pitchFamily="34" charset="0"/>
              </a:rPr>
              <a:t> ad </a:t>
            </a:r>
            <a:r>
              <a:rPr lang="es-CL" b="0" i="0" dirty="0" err="1">
                <a:solidFill>
                  <a:srgbClr val="000000"/>
                </a:solidFill>
                <a:effectLst/>
                <a:latin typeface="Open Sans" panose="020B0606030504020204" pitchFamily="34" charset="0"/>
              </a:rPr>
              <a:t>minim</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veniam</a:t>
            </a:r>
            <a:r>
              <a:rPr lang="es-CL" b="0" i="0" dirty="0">
                <a:solidFill>
                  <a:srgbClr val="000000"/>
                </a:solidFill>
                <a:effectLst/>
                <a:latin typeface="Open Sans" panose="020B0606030504020204" pitchFamily="34" charset="0"/>
              </a:rPr>
              <a:t>, quis </a:t>
            </a:r>
            <a:r>
              <a:rPr lang="es-CL" b="0" i="0" dirty="0" err="1">
                <a:solidFill>
                  <a:srgbClr val="000000"/>
                </a:solidFill>
                <a:effectLst/>
                <a:latin typeface="Open Sans" panose="020B0606030504020204" pitchFamily="34" charset="0"/>
              </a:rPr>
              <a:t>nostrud</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exercitation</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ullamco</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laboris</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nisi</a:t>
            </a:r>
            <a:r>
              <a:rPr lang="es-CL" b="0" i="0" dirty="0">
                <a:solidFill>
                  <a:srgbClr val="000000"/>
                </a:solidFill>
                <a:effectLst/>
                <a:latin typeface="Open Sans" panose="020B0606030504020204" pitchFamily="34" charset="0"/>
              </a:rPr>
              <a:t> ut </a:t>
            </a:r>
            <a:r>
              <a:rPr lang="es-CL" b="0" i="0" dirty="0" err="1">
                <a:solidFill>
                  <a:srgbClr val="000000"/>
                </a:solidFill>
                <a:effectLst/>
                <a:latin typeface="Open Sans" panose="020B0606030504020204" pitchFamily="34" charset="0"/>
              </a:rPr>
              <a:t>aliquip</a:t>
            </a:r>
            <a:r>
              <a:rPr lang="es-CL" b="0" i="0" dirty="0">
                <a:solidFill>
                  <a:srgbClr val="000000"/>
                </a:solidFill>
                <a:effectLst/>
                <a:latin typeface="Open Sans" panose="020B0606030504020204" pitchFamily="34" charset="0"/>
              </a:rPr>
              <a:t> ex </a:t>
            </a:r>
            <a:r>
              <a:rPr lang="es-CL" b="0" i="0" dirty="0" err="1">
                <a:solidFill>
                  <a:srgbClr val="000000"/>
                </a:solidFill>
                <a:effectLst/>
                <a:latin typeface="Open Sans" panose="020B0606030504020204" pitchFamily="34" charset="0"/>
              </a:rPr>
              <a:t>ea</a:t>
            </a:r>
            <a:r>
              <a:rPr lang="es-CL" b="0" i="0" dirty="0">
                <a:solidFill>
                  <a:srgbClr val="000000"/>
                </a:solidFill>
                <a:effectLst/>
                <a:latin typeface="Open Sans" panose="020B0606030504020204" pitchFamily="34" charset="0"/>
              </a:rPr>
              <a:t> commodo </a:t>
            </a:r>
            <a:r>
              <a:rPr lang="es-CL" b="0" i="0" dirty="0" err="1">
                <a:solidFill>
                  <a:srgbClr val="000000"/>
                </a:solidFill>
                <a:effectLst/>
                <a:latin typeface="Open Sans" panose="020B0606030504020204" pitchFamily="34" charset="0"/>
              </a:rPr>
              <a:t>consequat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Duis</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aute</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irure</a:t>
            </a:r>
            <a:r>
              <a:rPr lang="es-CL" b="0" i="0" dirty="0">
                <a:solidFill>
                  <a:srgbClr val="000000"/>
                </a:solidFill>
                <a:effectLst/>
                <a:latin typeface="Open Sans" panose="020B0606030504020204" pitchFamily="34" charset="0"/>
              </a:rPr>
              <a:t> dolor in </a:t>
            </a:r>
            <a:r>
              <a:rPr lang="es-CL" b="0" i="0" dirty="0" err="1">
                <a:solidFill>
                  <a:srgbClr val="000000"/>
                </a:solidFill>
                <a:effectLst/>
                <a:latin typeface="Open Sans" panose="020B0606030504020204" pitchFamily="34" charset="0"/>
              </a:rPr>
              <a:t>reprehenderit</a:t>
            </a:r>
            <a:r>
              <a:rPr lang="es-CL" b="0" i="0" dirty="0">
                <a:solidFill>
                  <a:srgbClr val="000000"/>
                </a:solidFill>
                <a:effectLst/>
                <a:latin typeface="Open Sans" panose="020B0606030504020204" pitchFamily="34" charset="0"/>
              </a:rPr>
              <a:t> in </a:t>
            </a:r>
            <a:r>
              <a:rPr lang="es-CL" b="0" i="0" dirty="0" err="1">
                <a:solidFill>
                  <a:srgbClr val="000000"/>
                </a:solidFill>
                <a:effectLst/>
                <a:latin typeface="Open Sans" panose="020B0606030504020204" pitchFamily="34" charset="0"/>
              </a:rPr>
              <a:t>voluptate</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velit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esse</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cillum</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dolore</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eu</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fugiat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nulla</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pariatur</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Excepteur</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sint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occaecat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cupidatat</a:t>
            </a:r>
            <a:r>
              <a:rPr lang="es-CL" b="0" i="0" dirty="0">
                <a:solidFill>
                  <a:srgbClr val="000000"/>
                </a:solidFill>
                <a:effectLst/>
                <a:latin typeface="Open Sans" panose="020B0606030504020204" pitchFamily="34" charset="0"/>
              </a:rPr>
              <a:t> non </a:t>
            </a:r>
            <a:r>
              <a:rPr lang="es-CL" b="0" i="0" dirty="0" err="1">
                <a:solidFill>
                  <a:srgbClr val="000000"/>
                </a:solidFill>
                <a:effectLst/>
                <a:latin typeface="Open Sans" panose="020B0606030504020204" pitchFamily="34" charset="0"/>
              </a:rPr>
              <a:t>proident</a:t>
            </a:r>
            <a:r>
              <a:rPr lang="es-CL" b="0" i="0" dirty="0">
                <a:solidFill>
                  <a:srgbClr val="000000"/>
                </a:solidFill>
                <a:effectLst/>
                <a:latin typeface="Open Sans" panose="020B0606030504020204" pitchFamily="34" charset="0"/>
              </a:rPr>
              <a:t>, sunt in culpa qui </a:t>
            </a:r>
            <a:r>
              <a:rPr lang="es-CL" b="0" i="0" dirty="0" err="1">
                <a:solidFill>
                  <a:srgbClr val="000000"/>
                </a:solidFill>
                <a:effectLst/>
                <a:latin typeface="Open Sans" panose="020B0606030504020204" pitchFamily="34" charset="0"/>
              </a:rPr>
              <a:t>officia</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deserunt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mollit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anim</a:t>
            </a:r>
            <a:r>
              <a:rPr lang="es-CL" b="0" i="0" dirty="0">
                <a:solidFill>
                  <a:srgbClr val="000000"/>
                </a:solidFill>
                <a:effectLst/>
                <a:latin typeface="Open Sans" panose="020B0606030504020204" pitchFamily="34" charset="0"/>
              </a:rPr>
              <a:t> id </a:t>
            </a:r>
            <a:r>
              <a:rPr lang="es-CL" b="0" i="0" dirty="0" err="1">
                <a:solidFill>
                  <a:srgbClr val="000000"/>
                </a:solidFill>
                <a:effectLst/>
                <a:latin typeface="Open Sans" panose="020B0606030504020204" pitchFamily="34" charset="0"/>
              </a:rPr>
              <a:t>est</a:t>
            </a:r>
            <a:r>
              <a:rPr lang="es-CL" b="0" i="0" dirty="0">
                <a:solidFill>
                  <a:srgbClr val="000000"/>
                </a:solidFill>
                <a:effectLst/>
                <a:latin typeface="Open Sans" panose="020B0606030504020204" pitchFamily="34" charset="0"/>
              </a:rPr>
              <a:t> </a:t>
            </a:r>
            <a:r>
              <a:rPr lang="es-CL" b="0" i="0" dirty="0" err="1">
                <a:solidFill>
                  <a:srgbClr val="000000"/>
                </a:solidFill>
                <a:effectLst/>
                <a:latin typeface="Open Sans" panose="020B0606030504020204" pitchFamily="34" charset="0"/>
              </a:rPr>
              <a:t>laborum</a:t>
            </a:r>
            <a:r>
              <a:rPr lang="es-CL" b="0" i="0" dirty="0">
                <a:solidFill>
                  <a:srgbClr val="000000"/>
                </a:solidFill>
                <a:effectLst/>
                <a:latin typeface="Open Sans" panose="020B0606030504020204" pitchFamily="34" charset="0"/>
              </a:rPr>
              <a:t>."</a:t>
            </a:r>
            <a:endParaRPr lang="es-ES" dirty="0"/>
          </a:p>
        </p:txBody>
      </p:sp>
    </p:spTree>
    <p:extLst>
      <p:ext uri="{BB962C8B-B14F-4D97-AF65-F5344CB8AC3E}">
        <p14:creationId xmlns:p14="http://schemas.microsoft.com/office/powerpoint/2010/main" val="2922661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11530" y="889794"/>
            <a:ext cx="5284470" cy="763429"/>
          </a:xfrm>
        </p:spPr>
        <p:txBody>
          <a:bodyPr>
            <a:normAutofit/>
          </a:bodyPr>
          <a:lstStyle>
            <a:lvl1pPr marL="0" indent="0">
              <a:buNone/>
              <a:defRPr sz="3600" b="1">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Título de la diapositiva</a:t>
            </a:r>
          </a:p>
        </p:txBody>
      </p:sp>
      <p:sp>
        <p:nvSpPr>
          <p:cNvPr id="4" name="Date Placeholder 3"/>
          <p:cNvSpPr>
            <a:spLocks noGrp="1"/>
          </p:cNvSpPr>
          <p:nvPr>
            <p:ph type="dt" sz="half" idx="10"/>
          </p:nvPr>
        </p:nvSpPr>
        <p:spPr/>
        <p:txBody>
          <a:bodyPr/>
          <a:lstStyle>
            <a:lvl1pPr>
              <a:defRPr>
                <a:latin typeface="Bierstadt" panose="020B0004020202020204" pitchFamily="34" charset="0"/>
              </a:defRPr>
            </a:lvl1pPr>
          </a:lstStyle>
          <a:p>
            <a:fld id="{77444007-AE69-4A6B-BFE9-5A40E34BA7C2}" type="datetimeFigureOut">
              <a:rPr lang="es-CL" smtClean="0"/>
              <a:pPr/>
              <a:t>21-10-24</a:t>
            </a:fld>
            <a:endParaRPr lang="es-CL" dirty="0"/>
          </a:p>
        </p:txBody>
      </p:sp>
      <p:sp>
        <p:nvSpPr>
          <p:cNvPr id="6" name="Slide Number Placeholder 5"/>
          <p:cNvSpPr>
            <a:spLocks noGrp="1"/>
          </p:cNvSpPr>
          <p:nvPr>
            <p:ph type="sldNum" sz="quarter" idx="12"/>
          </p:nvPr>
        </p:nvSpPr>
        <p:spPr/>
        <p:txBody>
          <a:bodyPr/>
          <a:lstStyle>
            <a:lvl1pPr>
              <a:defRPr>
                <a:latin typeface="Bierstadt" panose="020B0004020202020204" pitchFamily="34" charset="0"/>
              </a:defRPr>
            </a:lvl1pPr>
          </a:lstStyle>
          <a:p>
            <a:fld id="{242FC3E3-590C-40EC-B21E-44795DD0DE99}" type="slidenum">
              <a:rPr lang="es-CL" smtClean="0"/>
              <a:pPr/>
              <a:t>‹Nº›</a:t>
            </a:fld>
            <a:endParaRPr lang="es-CL" dirty="0"/>
          </a:p>
        </p:txBody>
      </p:sp>
      <p:sp>
        <p:nvSpPr>
          <p:cNvPr id="7" name="Text Placeholder 2">
            <a:extLst>
              <a:ext uri="{FF2B5EF4-FFF2-40B4-BE49-F238E27FC236}">
                <a16:creationId xmlns:a16="http://schemas.microsoft.com/office/drawing/2014/main" id="{62A58C59-CE45-559E-DFB5-4ACDA8B03750}"/>
              </a:ext>
            </a:extLst>
          </p:cNvPr>
          <p:cNvSpPr>
            <a:spLocks noGrp="1"/>
          </p:cNvSpPr>
          <p:nvPr>
            <p:ph type="body" idx="13" hasCustomPrompt="1"/>
          </p:nvPr>
        </p:nvSpPr>
        <p:spPr>
          <a:xfrm>
            <a:off x="811530" y="1892141"/>
            <a:ext cx="5284470" cy="510857"/>
          </a:xfrm>
        </p:spPr>
        <p:txBody>
          <a:bodyPr>
            <a:noAutofit/>
          </a:bodyPr>
          <a:lstStyle>
            <a:lvl1pPr marL="0" indent="0">
              <a:buNone/>
              <a:defRPr sz="2400" b="0">
                <a:solidFill>
                  <a:schemeClr val="tx1">
                    <a:lumMod val="75000"/>
                    <a:lumOff val="25000"/>
                  </a:schemeClr>
                </a:solidFill>
                <a:latin typeface="Abadi" panose="020B06040201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Subtítulo de la diapositiva</a:t>
            </a:r>
          </a:p>
        </p:txBody>
      </p:sp>
      <p:sp>
        <p:nvSpPr>
          <p:cNvPr id="9" name="Text Placeholder 2">
            <a:extLst>
              <a:ext uri="{FF2B5EF4-FFF2-40B4-BE49-F238E27FC236}">
                <a16:creationId xmlns:a16="http://schemas.microsoft.com/office/drawing/2014/main" id="{5EDE97E6-1365-9EA6-7555-57CFDE7D86CE}"/>
              </a:ext>
            </a:extLst>
          </p:cNvPr>
          <p:cNvSpPr>
            <a:spLocks noGrp="1"/>
          </p:cNvSpPr>
          <p:nvPr>
            <p:ph type="body" idx="14" hasCustomPrompt="1"/>
          </p:nvPr>
        </p:nvSpPr>
        <p:spPr>
          <a:xfrm>
            <a:off x="811530" y="2731611"/>
            <a:ext cx="5284470" cy="3296126"/>
          </a:xfrm>
        </p:spPr>
        <p:txBody>
          <a:bodyPr>
            <a:noAutofit/>
          </a:bodyPr>
          <a:lstStyle>
            <a:lvl1pPr marL="0" indent="0">
              <a:buNone/>
              <a:defRPr sz="2000" b="1">
                <a:solidFill>
                  <a:schemeClr val="tx1">
                    <a:lumMod val="75000"/>
                    <a:lumOff val="25000"/>
                  </a:schemeClr>
                </a:solidFill>
                <a:latin typeface="Century" panose="020406040505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just"/>
            <a:r>
              <a:rPr lang="es-CL" b="0" i="0" dirty="0">
                <a:solidFill>
                  <a:srgbClr val="000000"/>
                </a:solidFill>
                <a:effectLst/>
                <a:latin typeface="Bierstadt" panose="020B0004020202020204" pitchFamily="34" charset="0"/>
              </a:rPr>
              <a:t>"</a:t>
            </a:r>
            <a:r>
              <a:rPr lang="es-CL" b="0" i="0" dirty="0" err="1">
                <a:solidFill>
                  <a:srgbClr val="000000"/>
                </a:solidFill>
                <a:effectLst/>
                <a:latin typeface="Bierstadt" panose="020B0004020202020204" pitchFamily="34" charset="0"/>
              </a:rPr>
              <a:t>Lorem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ipsum</a:t>
            </a:r>
            <a:r>
              <a:rPr lang="es-CL" b="0" i="0" dirty="0">
                <a:solidFill>
                  <a:srgbClr val="000000"/>
                </a:solidFill>
                <a:effectLst/>
                <a:latin typeface="Bierstadt" panose="020B0004020202020204" pitchFamily="34" charset="0"/>
              </a:rPr>
              <a:t> dolor </a:t>
            </a:r>
            <a:r>
              <a:rPr lang="es-CL" b="0" i="0" dirty="0" err="1">
                <a:solidFill>
                  <a:srgbClr val="000000"/>
                </a:solidFill>
                <a:effectLst/>
                <a:latin typeface="Bierstadt" panose="020B0004020202020204" pitchFamily="34" charset="0"/>
              </a:rPr>
              <a:t>sit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amet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consectetur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adipiscing</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elit</a:t>
            </a:r>
            <a:r>
              <a:rPr lang="es-CL" b="0" i="0" dirty="0">
                <a:solidFill>
                  <a:srgbClr val="000000"/>
                </a:solidFill>
                <a:effectLst/>
                <a:latin typeface="Bierstadt" panose="020B0004020202020204" pitchFamily="34" charset="0"/>
              </a:rPr>
              <a:t>, sed do </a:t>
            </a:r>
            <a:r>
              <a:rPr lang="es-CL" b="0" i="0" dirty="0" err="1">
                <a:solidFill>
                  <a:srgbClr val="000000"/>
                </a:solidFill>
                <a:effectLst/>
                <a:latin typeface="Bierstadt" panose="020B0004020202020204" pitchFamily="34" charset="0"/>
              </a:rPr>
              <a:t>eiusmod</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tempor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incididunt</a:t>
            </a:r>
            <a:r>
              <a:rPr lang="es-CL" b="0" i="0" dirty="0">
                <a:solidFill>
                  <a:srgbClr val="000000"/>
                </a:solidFill>
                <a:effectLst/>
                <a:latin typeface="Bierstadt" panose="020B0004020202020204" pitchFamily="34" charset="0"/>
              </a:rPr>
              <a:t> ut labore et </a:t>
            </a:r>
            <a:r>
              <a:rPr lang="es-CL" b="0" i="0" dirty="0" err="1">
                <a:solidFill>
                  <a:srgbClr val="000000"/>
                </a:solidFill>
                <a:effectLst/>
                <a:latin typeface="Bierstadt" panose="020B0004020202020204" pitchFamily="34" charset="0"/>
              </a:rPr>
              <a:t>dolore</a:t>
            </a:r>
            <a:r>
              <a:rPr lang="es-CL" b="0" i="0" dirty="0">
                <a:solidFill>
                  <a:srgbClr val="000000"/>
                </a:solidFill>
                <a:effectLst/>
                <a:latin typeface="Bierstadt" panose="020B0004020202020204" pitchFamily="34" charset="0"/>
              </a:rPr>
              <a:t> magna </a:t>
            </a:r>
            <a:r>
              <a:rPr lang="es-CL" b="0" i="0" dirty="0" err="1">
                <a:solidFill>
                  <a:srgbClr val="000000"/>
                </a:solidFill>
                <a:effectLst/>
                <a:latin typeface="Bierstadt" panose="020B0004020202020204" pitchFamily="34" charset="0"/>
              </a:rPr>
              <a:t>aliqua</a:t>
            </a:r>
            <a:r>
              <a:rPr lang="es-CL" b="0" i="0" dirty="0">
                <a:solidFill>
                  <a:srgbClr val="000000"/>
                </a:solidFill>
                <a:effectLst/>
                <a:latin typeface="Bierstadt" panose="020B0004020202020204" pitchFamily="34" charset="0"/>
              </a:rPr>
              <a:t>. Ut </a:t>
            </a:r>
            <a:r>
              <a:rPr lang="es-CL" b="0" i="0" dirty="0" err="1">
                <a:solidFill>
                  <a:srgbClr val="000000"/>
                </a:solidFill>
                <a:effectLst/>
                <a:latin typeface="Bierstadt" panose="020B0004020202020204" pitchFamily="34" charset="0"/>
              </a:rPr>
              <a:t>enim</a:t>
            </a:r>
            <a:r>
              <a:rPr lang="es-CL" b="0" i="0" dirty="0">
                <a:solidFill>
                  <a:srgbClr val="000000"/>
                </a:solidFill>
                <a:effectLst/>
                <a:latin typeface="Bierstadt" panose="020B0004020202020204" pitchFamily="34" charset="0"/>
              </a:rPr>
              <a:t> ad </a:t>
            </a:r>
            <a:r>
              <a:rPr lang="es-CL" b="0" i="0" dirty="0" err="1">
                <a:solidFill>
                  <a:srgbClr val="000000"/>
                </a:solidFill>
                <a:effectLst/>
                <a:latin typeface="Bierstadt" panose="020B0004020202020204" pitchFamily="34" charset="0"/>
              </a:rPr>
              <a:t>minim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veniam</a:t>
            </a:r>
            <a:r>
              <a:rPr lang="es-CL" b="0" i="0" dirty="0">
                <a:solidFill>
                  <a:srgbClr val="000000"/>
                </a:solidFill>
                <a:effectLst/>
                <a:latin typeface="Bierstadt" panose="020B0004020202020204" pitchFamily="34" charset="0"/>
              </a:rPr>
              <a:t>, quis </a:t>
            </a:r>
            <a:r>
              <a:rPr lang="es-CL" b="0" i="0" dirty="0" err="1">
                <a:solidFill>
                  <a:srgbClr val="000000"/>
                </a:solidFill>
                <a:effectLst/>
                <a:latin typeface="Bierstadt" panose="020B0004020202020204" pitchFamily="34" charset="0"/>
              </a:rPr>
              <a:t>nostrud</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exercitation</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ullamco</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laboris</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nisi</a:t>
            </a:r>
            <a:r>
              <a:rPr lang="es-CL" b="0" i="0" dirty="0">
                <a:solidFill>
                  <a:srgbClr val="000000"/>
                </a:solidFill>
                <a:effectLst/>
                <a:latin typeface="Bierstadt" panose="020B0004020202020204" pitchFamily="34" charset="0"/>
              </a:rPr>
              <a:t> ut </a:t>
            </a:r>
            <a:r>
              <a:rPr lang="es-CL" b="0" i="0" dirty="0" err="1">
                <a:solidFill>
                  <a:srgbClr val="000000"/>
                </a:solidFill>
                <a:effectLst/>
                <a:latin typeface="Bierstadt" panose="020B0004020202020204" pitchFamily="34" charset="0"/>
              </a:rPr>
              <a:t>aliquip</a:t>
            </a:r>
            <a:r>
              <a:rPr lang="es-CL" b="0" i="0" dirty="0">
                <a:solidFill>
                  <a:srgbClr val="000000"/>
                </a:solidFill>
                <a:effectLst/>
                <a:latin typeface="Bierstadt" panose="020B0004020202020204" pitchFamily="34" charset="0"/>
              </a:rPr>
              <a:t> ex </a:t>
            </a:r>
            <a:r>
              <a:rPr lang="es-CL" b="0" i="0" dirty="0" err="1">
                <a:solidFill>
                  <a:srgbClr val="000000"/>
                </a:solidFill>
                <a:effectLst/>
                <a:latin typeface="Bierstadt" panose="020B0004020202020204" pitchFamily="34" charset="0"/>
              </a:rPr>
              <a:t>ea</a:t>
            </a:r>
            <a:r>
              <a:rPr lang="es-CL" b="0" i="0" dirty="0">
                <a:solidFill>
                  <a:srgbClr val="000000"/>
                </a:solidFill>
                <a:effectLst/>
                <a:latin typeface="Bierstadt" panose="020B0004020202020204" pitchFamily="34" charset="0"/>
              </a:rPr>
              <a:t> commodo </a:t>
            </a:r>
            <a:r>
              <a:rPr lang="es-CL" b="0" i="0" dirty="0" err="1">
                <a:solidFill>
                  <a:srgbClr val="000000"/>
                </a:solidFill>
                <a:effectLst/>
                <a:latin typeface="Bierstadt" panose="020B0004020202020204" pitchFamily="34" charset="0"/>
              </a:rPr>
              <a:t>consequat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Duis</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aute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irure</a:t>
            </a:r>
            <a:r>
              <a:rPr lang="es-CL" b="0" i="0" dirty="0">
                <a:solidFill>
                  <a:srgbClr val="000000"/>
                </a:solidFill>
                <a:effectLst/>
                <a:latin typeface="Bierstadt" panose="020B0004020202020204" pitchFamily="34" charset="0"/>
              </a:rPr>
              <a:t> dolor in </a:t>
            </a:r>
            <a:r>
              <a:rPr lang="es-CL" b="0" i="0" dirty="0" err="1">
                <a:solidFill>
                  <a:srgbClr val="000000"/>
                </a:solidFill>
                <a:effectLst/>
                <a:latin typeface="Bierstadt" panose="020B0004020202020204" pitchFamily="34" charset="0"/>
              </a:rPr>
              <a:t>reprehenderit</a:t>
            </a:r>
            <a:r>
              <a:rPr lang="es-CL" b="0" i="0" dirty="0">
                <a:solidFill>
                  <a:srgbClr val="000000"/>
                </a:solidFill>
                <a:effectLst/>
                <a:latin typeface="Bierstadt" panose="020B0004020202020204" pitchFamily="34" charset="0"/>
              </a:rPr>
              <a:t> in </a:t>
            </a:r>
            <a:r>
              <a:rPr lang="es-CL" b="0" i="0" dirty="0" err="1">
                <a:solidFill>
                  <a:srgbClr val="000000"/>
                </a:solidFill>
                <a:effectLst/>
                <a:latin typeface="Bierstadt" panose="020B0004020202020204" pitchFamily="34" charset="0"/>
              </a:rPr>
              <a:t>voluptate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velit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esse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cillum</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dolore</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eu</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fugiat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nulla</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pariatur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Excepteur</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sint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occaecat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cupidatat</a:t>
            </a:r>
            <a:r>
              <a:rPr lang="es-CL" b="0" i="0" dirty="0">
                <a:solidFill>
                  <a:srgbClr val="000000"/>
                </a:solidFill>
                <a:effectLst/>
                <a:latin typeface="Bierstadt" panose="020B0004020202020204" pitchFamily="34" charset="0"/>
              </a:rPr>
              <a:t> non </a:t>
            </a:r>
            <a:r>
              <a:rPr lang="es-CL" b="0" i="0" dirty="0" err="1">
                <a:solidFill>
                  <a:srgbClr val="000000"/>
                </a:solidFill>
                <a:effectLst/>
                <a:latin typeface="Bierstadt" panose="020B0004020202020204" pitchFamily="34" charset="0"/>
              </a:rPr>
              <a:t>proident</a:t>
            </a:r>
            <a:r>
              <a:rPr lang="es-CL" b="0" i="0" dirty="0">
                <a:solidFill>
                  <a:srgbClr val="000000"/>
                </a:solidFill>
                <a:effectLst/>
                <a:latin typeface="Bierstadt" panose="020B0004020202020204" pitchFamily="34" charset="0"/>
              </a:rPr>
              <a:t>, sunt in culpa qui </a:t>
            </a:r>
            <a:r>
              <a:rPr lang="es-CL" b="0" i="0" dirty="0" err="1">
                <a:solidFill>
                  <a:srgbClr val="000000"/>
                </a:solidFill>
                <a:effectLst/>
                <a:latin typeface="Bierstadt" panose="020B0004020202020204" pitchFamily="34" charset="0"/>
              </a:rPr>
              <a:t>officia</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deserunt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mollit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anim</a:t>
            </a:r>
            <a:r>
              <a:rPr lang="es-CL" b="0" i="0" dirty="0">
                <a:solidFill>
                  <a:srgbClr val="000000"/>
                </a:solidFill>
                <a:effectLst/>
                <a:latin typeface="Bierstadt" panose="020B0004020202020204" pitchFamily="34" charset="0"/>
              </a:rPr>
              <a:t> id </a:t>
            </a:r>
            <a:r>
              <a:rPr lang="es-CL" b="0" i="0" dirty="0" err="1">
                <a:solidFill>
                  <a:srgbClr val="000000"/>
                </a:solidFill>
                <a:effectLst/>
                <a:latin typeface="Bierstadt" panose="020B0004020202020204" pitchFamily="34" charset="0"/>
              </a:rPr>
              <a:t>est</a:t>
            </a:r>
            <a:r>
              <a:rPr lang="es-CL" b="0" i="0" dirty="0">
                <a:solidFill>
                  <a:srgbClr val="000000"/>
                </a:solidFill>
                <a:effectLst/>
                <a:latin typeface="Bierstadt" panose="020B0004020202020204" pitchFamily="34" charset="0"/>
              </a:rPr>
              <a:t> </a:t>
            </a:r>
            <a:r>
              <a:rPr lang="es-CL" b="0" i="0" dirty="0" err="1">
                <a:solidFill>
                  <a:srgbClr val="000000"/>
                </a:solidFill>
                <a:effectLst/>
                <a:latin typeface="Bierstadt" panose="020B0004020202020204" pitchFamily="34" charset="0"/>
              </a:rPr>
              <a:t>laborum</a:t>
            </a:r>
            <a:r>
              <a:rPr lang="es-CL" b="0" i="0" dirty="0">
                <a:solidFill>
                  <a:srgbClr val="000000"/>
                </a:solidFill>
                <a:effectLst/>
                <a:latin typeface="Bierstadt" panose="020B0004020202020204" pitchFamily="34" charset="0"/>
              </a:rPr>
              <a:t>."</a:t>
            </a:r>
            <a:endParaRPr lang="es-CL" dirty="0">
              <a:latin typeface="Bierstadt" panose="020B0004020202020204" pitchFamily="34" charset="0"/>
            </a:endParaRPr>
          </a:p>
        </p:txBody>
      </p:sp>
      <p:sp>
        <p:nvSpPr>
          <p:cNvPr id="11" name="Marcador de posición de imagen 10">
            <a:extLst>
              <a:ext uri="{FF2B5EF4-FFF2-40B4-BE49-F238E27FC236}">
                <a16:creationId xmlns:a16="http://schemas.microsoft.com/office/drawing/2014/main" id="{9A9025DE-B9A0-B21B-BF72-E7B8A1CF069C}"/>
              </a:ext>
            </a:extLst>
          </p:cNvPr>
          <p:cNvSpPr>
            <a:spLocks noGrp="1"/>
          </p:cNvSpPr>
          <p:nvPr>
            <p:ph type="pic" sz="quarter" idx="15"/>
          </p:nvPr>
        </p:nvSpPr>
        <p:spPr>
          <a:xfrm>
            <a:off x="7020878" y="1198880"/>
            <a:ext cx="4186237" cy="4828857"/>
          </a:xfrm>
        </p:spPr>
        <p:txBody>
          <a:bodyPr/>
          <a:lstStyle/>
          <a:p>
            <a:endParaRPr lang="es-CL"/>
          </a:p>
        </p:txBody>
      </p:sp>
    </p:spTree>
    <p:extLst>
      <p:ext uri="{BB962C8B-B14F-4D97-AF65-F5344CB8AC3E}">
        <p14:creationId xmlns:p14="http://schemas.microsoft.com/office/powerpoint/2010/main" val="2333871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10/21/24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30578ACC-22D6-47C1-A373-4FD133E34F3C}" type="datetimeFigureOut">
              <a:rPr lang="en-US" dirty="0"/>
              <a:t>10/21/24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10/21/24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80322" y="3030008"/>
            <a:ext cx="4698355" cy="290617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5594123" y="3030008"/>
            <a:ext cx="4700059" cy="2906179"/>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10/21/24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10/21/24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10/21/24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s-MX"/>
              <a:t>Haz clic para modificar el estilo de título del patrón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E331444B-B92B-4E27-8C94-BB93EAF5CB18}" type="datetimeFigureOut">
              <a:rPr lang="en-US" dirty="0"/>
              <a:t>10/21/24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363EFA5E-FA76-400D-B3DC-F0BA90E6D107}" type="datetimeFigureOut">
              <a:rPr lang="en-US" dirty="0"/>
              <a:t>10/21/24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10/21/24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0" r:id="rId19"/>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es.literaturasm.com/lectura-facil#gref"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003E60-3082-F19A-CBAC-6516FFDB972D}"/>
              </a:ext>
            </a:extLst>
          </p:cNvPr>
          <p:cNvSpPr>
            <a:spLocks noGrp="1"/>
          </p:cNvSpPr>
          <p:nvPr>
            <p:ph type="title"/>
          </p:nvPr>
        </p:nvSpPr>
        <p:spPr/>
        <p:txBody>
          <a:bodyPr/>
          <a:lstStyle/>
          <a:p>
            <a:r>
              <a:rPr lang="es-CL" dirty="0"/>
              <a:t>DISEÑO UNIVERSAL DE APRENDIZAJE (DUA)</a:t>
            </a:r>
          </a:p>
        </p:txBody>
      </p:sp>
      <p:sp>
        <p:nvSpPr>
          <p:cNvPr id="3" name="Marcador de texto 2">
            <a:extLst>
              <a:ext uri="{FF2B5EF4-FFF2-40B4-BE49-F238E27FC236}">
                <a16:creationId xmlns:a16="http://schemas.microsoft.com/office/drawing/2014/main" id="{7E2AB8B2-2CC9-801B-B7FA-D910CF1BCC47}"/>
              </a:ext>
            </a:extLst>
          </p:cNvPr>
          <p:cNvSpPr>
            <a:spLocks noGrp="1"/>
          </p:cNvSpPr>
          <p:nvPr>
            <p:ph type="body" idx="1"/>
          </p:nvPr>
        </p:nvSpPr>
        <p:spPr/>
        <p:txBody>
          <a:bodyPr/>
          <a:lstStyle/>
          <a:p>
            <a:r>
              <a:rPr lang="es-CL" dirty="0"/>
              <a:t>Inclusión en el contexto de aula</a:t>
            </a:r>
          </a:p>
        </p:txBody>
      </p:sp>
    </p:spTree>
    <p:extLst>
      <p:ext uri="{BB962C8B-B14F-4D97-AF65-F5344CB8AC3E}">
        <p14:creationId xmlns:p14="http://schemas.microsoft.com/office/powerpoint/2010/main" val="2967128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F7D5A26-DF9A-E529-BDB7-AD9E5AD873B5}"/>
              </a:ext>
            </a:extLst>
          </p:cNvPr>
          <p:cNvPicPr>
            <a:picLocks noChangeAspect="1"/>
          </p:cNvPicPr>
          <p:nvPr/>
        </p:nvPicPr>
        <p:blipFill>
          <a:blip r:embed="rId2"/>
          <a:stretch>
            <a:fillRect/>
          </a:stretch>
        </p:blipFill>
        <p:spPr>
          <a:xfrm>
            <a:off x="48852" y="1614994"/>
            <a:ext cx="12094296" cy="5243006"/>
          </a:xfrm>
          <a:prstGeom prst="rect">
            <a:avLst/>
          </a:prstGeom>
        </p:spPr>
      </p:pic>
      <p:sp>
        <p:nvSpPr>
          <p:cNvPr id="4" name="Título 3">
            <a:extLst>
              <a:ext uri="{FF2B5EF4-FFF2-40B4-BE49-F238E27FC236}">
                <a16:creationId xmlns:a16="http://schemas.microsoft.com/office/drawing/2014/main" id="{C4B8FA46-696E-5C54-C524-F3E8778D5758}"/>
              </a:ext>
            </a:extLst>
          </p:cNvPr>
          <p:cNvSpPr>
            <a:spLocks noGrp="1"/>
          </p:cNvSpPr>
          <p:nvPr>
            <p:ph type="title"/>
          </p:nvPr>
        </p:nvSpPr>
        <p:spPr>
          <a:xfrm>
            <a:off x="694609" y="638928"/>
            <a:ext cx="9613861" cy="1080938"/>
          </a:xfrm>
        </p:spPr>
        <p:txBody>
          <a:bodyPr/>
          <a:lstStyle/>
          <a:p>
            <a:r>
              <a:rPr lang="es-CL" dirty="0"/>
              <a:t>Principio II: proporcionar diferentes formas de representación</a:t>
            </a:r>
          </a:p>
        </p:txBody>
      </p:sp>
    </p:spTree>
    <p:extLst>
      <p:ext uri="{BB962C8B-B14F-4D97-AF65-F5344CB8AC3E}">
        <p14:creationId xmlns:p14="http://schemas.microsoft.com/office/powerpoint/2010/main" val="3670282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3264EE8-770B-918F-C5CE-C2949470250F}"/>
              </a:ext>
            </a:extLst>
          </p:cNvPr>
          <p:cNvPicPr>
            <a:picLocks noChangeAspect="1"/>
          </p:cNvPicPr>
          <p:nvPr/>
        </p:nvPicPr>
        <p:blipFill>
          <a:blip r:embed="rId2"/>
          <a:stretch>
            <a:fillRect/>
          </a:stretch>
        </p:blipFill>
        <p:spPr>
          <a:xfrm>
            <a:off x="-1" y="100296"/>
            <a:ext cx="12315825" cy="6725021"/>
          </a:xfrm>
          <a:prstGeom prst="rect">
            <a:avLst/>
          </a:prstGeom>
        </p:spPr>
      </p:pic>
    </p:spTree>
    <p:extLst>
      <p:ext uri="{BB962C8B-B14F-4D97-AF65-F5344CB8AC3E}">
        <p14:creationId xmlns:p14="http://schemas.microsoft.com/office/powerpoint/2010/main" val="129625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03DC1B0-C092-0099-523B-F870E3D853CB}"/>
              </a:ext>
            </a:extLst>
          </p:cNvPr>
          <p:cNvPicPr>
            <a:picLocks noChangeAspect="1"/>
          </p:cNvPicPr>
          <p:nvPr/>
        </p:nvPicPr>
        <p:blipFill>
          <a:blip r:embed="rId2"/>
          <a:stretch>
            <a:fillRect/>
          </a:stretch>
        </p:blipFill>
        <p:spPr>
          <a:xfrm>
            <a:off x="0" y="392386"/>
            <a:ext cx="12192000" cy="6130375"/>
          </a:xfrm>
          <a:prstGeom prst="rect">
            <a:avLst/>
          </a:prstGeom>
        </p:spPr>
      </p:pic>
    </p:spTree>
    <p:extLst>
      <p:ext uri="{BB962C8B-B14F-4D97-AF65-F5344CB8AC3E}">
        <p14:creationId xmlns:p14="http://schemas.microsoft.com/office/powerpoint/2010/main" val="2989057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5EFDFEF-99B3-0276-3C31-C3A692EB2801}"/>
              </a:ext>
            </a:extLst>
          </p:cNvPr>
          <p:cNvPicPr>
            <a:picLocks noChangeAspect="1"/>
          </p:cNvPicPr>
          <p:nvPr/>
        </p:nvPicPr>
        <p:blipFill>
          <a:blip r:embed="rId2"/>
          <a:stretch>
            <a:fillRect/>
          </a:stretch>
        </p:blipFill>
        <p:spPr>
          <a:xfrm>
            <a:off x="492995" y="78581"/>
            <a:ext cx="11699005" cy="6700838"/>
          </a:xfrm>
          <a:prstGeom prst="rect">
            <a:avLst/>
          </a:prstGeom>
        </p:spPr>
      </p:pic>
    </p:spTree>
    <p:extLst>
      <p:ext uri="{BB962C8B-B14F-4D97-AF65-F5344CB8AC3E}">
        <p14:creationId xmlns:p14="http://schemas.microsoft.com/office/powerpoint/2010/main" val="345849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114197B-2A0A-EDDF-EDFC-A5DD95D46687}"/>
              </a:ext>
            </a:extLst>
          </p:cNvPr>
          <p:cNvPicPr>
            <a:picLocks noChangeAspect="1"/>
          </p:cNvPicPr>
          <p:nvPr/>
        </p:nvPicPr>
        <p:blipFill>
          <a:blip r:embed="rId2"/>
          <a:stretch>
            <a:fillRect/>
          </a:stretch>
        </p:blipFill>
        <p:spPr>
          <a:xfrm>
            <a:off x="130413" y="-1"/>
            <a:ext cx="11899662" cy="6839887"/>
          </a:xfrm>
          <a:prstGeom prst="rect">
            <a:avLst/>
          </a:prstGeom>
        </p:spPr>
      </p:pic>
      <p:sp>
        <p:nvSpPr>
          <p:cNvPr id="4" name="CuadroTexto 3">
            <a:extLst>
              <a:ext uri="{FF2B5EF4-FFF2-40B4-BE49-F238E27FC236}">
                <a16:creationId xmlns:a16="http://schemas.microsoft.com/office/drawing/2014/main" id="{E104C6D9-E54C-AB8E-DD84-6B5EE1026864}"/>
              </a:ext>
            </a:extLst>
          </p:cNvPr>
          <p:cNvSpPr txBox="1"/>
          <p:nvPr/>
        </p:nvSpPr>
        <p:spPr>
          <a:xfrm>
            <a:off x="10001250" y="0"/>
            <a:ext cx="1985963" cy="1000125"/>
          </a:xfrm>
          <a:prstGeom prst="rect">
            <a:avLst/>
          </a:prstGeom>
          <a:solidFill>
            <a:schemeClr val="accent1">
              <a:lumMod val="40000"/>
              <a:lumOff val="60000"/>
            </a:schemeClr>
          </a:solidFill>
        </p:spPr>
        <p:txBody>
          <a:bodyPr wrap="square" rtlCol="0">
            <a:spAutoFit/>
          </a:bodyPr>
          <a:lstStyle/>
          <a:p>
            <a:endParaRPr lang="es-CL" dirty="0"/>
          </a:p>
        </p:txBody>
      </p:sp>
    </p:spTree>
    <p:extLst>
      <p:ext uri="{BB962C8B-B14F-4D97-AF65-F5344CB8AC3E}">
        <p14:creationId xmlns:p14="http://schemas.microsoft.com/office/powerpoint/2010/main" val="3362434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84F0162-BF54-4D36-3842-8D2FFBF3C3A6}"/>
              </a:ext>
            </a:extLst>
          </p:cNvPr>
          <p:cNvPicPr>
            <a:picLocks noChangeAspect="1"/>
          </p:cNvPicPr>
          <p:nvPr/>
        </p:nvPicPr>
        <p:blipFill rotWithShape="1">
          <a:blip r:embed="rId2"/>
          <a:srcRect l="2267"/>
          <a:stretch/>
        </p:blipFill>
        <p:spPr>
          <a:xfrm>
            <a:off x="142874" y="109171"/>
            <a:ext cx="7596187" cy="4982307"/>
          </a:xfrm>
          <a:prstGeom prst="rect">
            <a:avLst/>
          </a:prstGeom>
        </p:spPr>
      </p:pic>
      <p:pic>
        <p:nvPicPr>
          <p:cNvPr id="5" name="Imagen 4">
            <a:extLst>
              <a:ext uri="{FF2B5EF4-FFF2-40B4-BE49-F238E27FC236}">
                <a16:creationId xmlns:a16="http://schemas.microsoft.com/office/drawing/2014/main" id="{B7948CFE-1F7E-435F-7674-C91A15E3DFFC}"/>
              </a:ext>
            </a:extLst>
          </p:cNvPr>
          <p:cNvPicPr>
            <a:picLocks noChangeAspect="1"/>
          </p:cNvPicPr>
          <p:nvPr/>
        </p:nvPicPr>
        <p:blipFill>
          <a:blip r:embed="rId3"/>
          <a:stretch>
            <a:fillRect/>
          </a:stretch>
        </p:blipFill>
        <p:spPr>
          <a:xfrm>
            <a:off x="714375" y="5245742"/>
            <a:ext cx="11213034" cy="1283646"/>
          </a:xfrm>
          <a:prstGeom prst="rect">
            <a:avLst/>
          </a:prstGeom>
        </p:spPr>
      </p:pic>
      <p:pic>
        <p:nvPicPr>
          <p:cNvPr id="7" name="Imagen 6">
            <a:extLst>
              <a:ext uri="{FF2B5EF4-FFF2-40B4-BE49-F238E27FC236}">
                <a16:creationId xmlns:a16="http://schemas.microsoft.com/office/drawing/2014/main" id="{6F48045B-E9C4-539D-8D3E-C5D8A9EE8418}"/>
              </a:ext>
            </a:extLst>
          </p:cNvPr>
          <p:cNvPicPr>
            <a:picLocks noChangeAspect="1"/>
          </p:cNvPicPr>
          <p:nvPr/>
        </p:nvPicPr>
        <p:blipFill>
          <a:blip r:embed="rId4"/>
          <a:stretch>
            <a:fillRect/>
          </a:stretch>
        </p:blipFill>
        <p:spPr>
          <a:xfrm>
            <a:off x="7739061" y="2469002"/>
            <a:ext cx="4110037" cy="2243643"/>
          </a:xfrm>
          <a:prstGeom prst="rect">
            <a:avLst/>
          </a:prstGeom>
        </p:spPr>
      </p:pic>
    </p:spTree>
    <p:extLst>
      <p:ext uri="{BB962C8B-B14F-4D97-AF65-F5344CB8AC3E}">
        <p14:creationId xmlns:p14="http://schemas.microsoft.com/office/powerpoint/2010/main" val="2674718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FFC9FA-85B9-08C3-93D8-7B811C05F345}"/>
              </a:ext>
            </a:extLst>
          </p:cNvPr>
          <p:cNvSpPr>
            <a:spLocks noGrp="1"/>
          </p:cNvSpPr>
          <p:nvPr>
            <p:ph type="title"/>
          </p:nvPr>
        </p:nvSpPr>
        <p:spPr/>
        <p:txBody>
          <a:bodyPr>
            <a:normAutofit/>
          </a:bodyPr>
          <a:lstStyle/>
          <a:p>
            <a:r>
              <a:rPr lang="es-CL" sz="5400" dirty="0">
                <a:solidFill>
                  <a:schemeClr val="tx1"/>
                </a:solidFill>
              </a:rPr>
              <a:t>Lectura Fácil</a:t>
            </a:r>
          </a:p>
        </p:txBody>
      </p:sp>
    </p:spTree>
    <p:extLst>
      <p:ext uri="{BB962C8B-B14F-4D97-AF65-F5344CB8AC3E}">
        <p14:creationId xmlns:p14="http://schemas.microsoft.com/office/powerpoint/2010/main" val="453821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B6841DB-43AF-A52D-C8F6-9652B5615594}"/>
              </a:ext>
            </a:extLst>
          </p:cNvPr>
          <p:cNvSpPr>
            <a:spLocks noGrp="1"/>
          </p:cNvSpPr>
          <p:nvPr>
            <p:ph type="body" idx="1"/>
          </p:nvPr>
        </p:nvSpPr>
        <p:spPr/>
        <p:txBody>
          <a:bodyPr/>
          <a:lstStyle/>
          <a:p>
            <a:r>
              <a:rPr lang="es-CL" dirty="0"/>
              <a:t>Lectura Fácil</a:t>
            </a:r>
          </a:p>
        </p:txBody>
      </p:sp>
      <p:sp>
        <p:nvSpPr>
          <p:cNvPr id="3" name="Marcador de texto 2">
            <a:extLst>
              <a:ext uri="{FF2B5EF4-FFF2-40B4-BE49-F238E27FC236}">
                <a16:creationId xmlns:a16="http://schemas.microsoft.com/office/drawing/2014/main" id="{680F2F8D-051F-3893-586C-ADBE8EB7F28A}"/>
              </a:ext>
            </a:extLst>
          </p:cNvPr>
          <p:cNvSpPr>
            <a:spLocks noGrp="1"/>
          </p:cNvSpPr>
          <p:nvPr>
            <p:ph type="body" idx="13"/>
          </p:nvPr>
        </p:nvSpPr>
        <p:spPr/>
        <p:txBody>
          <a:bodyPr/>
          <a:lstStyle/>
          <a:p>
            <a:r>
              <a:rPr lang="es-CL" dirty="0"/>
              <a:t>Conceptualización.</a:t>
            </a:r>
          </a:p>
        </p:txBody>
      </p:sp>
      <p:sp>
        <p:nvSpPr>
          <p:cNvPr id="4" name="Marcador de texto 3">
            <a:extLst>
              <a:ext uri="{FF2B5EF4-FFF2-40B4-BE49-F238E27FC236}">
                <a16:creationId xmlns:a16="http://schemas.microsoft.com/office/drawing/2014/main" id="{E43B43AD-4B3B-EBBC-056A-210C4B687476}"/>
              </a:ext>
            </a:extLst>
          </p:cNvPr>
          <p:cNvSpPr>
            <a:spLocks noGrp="1"/>
          </p:cNvSpPr>
          <p:nvPr>
            <p:ph type="body" idx="14"/>
          </p:nvPr>
        </p:nvSpPr>
        <p:spPr/>
        <p:txBody>
          <a:bodyPr/>
          <a:lstStyle/>
          <a:p>
            <a:pPr algn="just"/>
            <a:r>
              <a:rPr lang="es-CL" sz="2400" b="0" i="0" u="none" strike="noStrike" dirty="0">
                <a:solidFill>
                  <a:srgbClr val="000B16"/>
                </a:solidFill>
                <a:effectLst/>
                <a:latin typeface="Atkinson"/>
              </a:rPr>
              <a:t>Método que recoge un conjunto de pautas y recomendaciones relativas a la redacción de textos al diseño y maquetación de documentos y a la validación de la comprensibilidad de los mismos, destinado a hacer accesible la información a las personas con dificultades de comprensión lectora.</a:t>
            </a:r>
            <a:endParaRPr lang="es-CL" sz="2400" dirty="0"/>
          </a:p>
        </p:txBody>
      </p:sp>
      <p:pic>
        <p:nvPicPr>
          <p:cNvPr id="1028" name="Picture 4" descr="Cómo debo usar el logo de la lectura fácil? - Plena inclusión">
            <a:extLst>
              <a:ext uri="{FF2B5EF4-FFF2-40B4-BE49-F238E27FC236}">
                <a16:creationId xmlns:a16="http://schemas.microsoft.com/office/drawing/2014/main" id="{F7C62DE2-7C28-126A-8B05-F10BC5D0A01E}"/>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6463" r="646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10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3FA6767-8A84-7B9A-F3D7-7833B720FD7C}"/>
              </a:ext>
            </a:extLst>
          </p:cNvPr>
          <p:cNvSpPr>
            <a:spLocks noGrp="1"/>
          </p:cNvSpPr>
          <p:nvPr>
            <p:ph type="body" idx="1"/>
          </p:nvPr>
        </p:nvSpPr>
        <p:spPr/>
        <p:txBody>
          <a:bodyPr/>
          <a:lstStyle/>
          <a:p>
            <a:r>
              <a:rPr lang="es-CL" dirty="0"/>
              <a:t>Lectura Fácil</a:t>
            </a:r>
          </a:p>
        </p:txBody>
      </p:sp>
      <p:sp>
        <p:nvSpPr>
          <p:cNvPr id="3" name="Marcador de texto 2">
            <a:extLst>
              <a:ext uri="{FF2B5EF4-FFF2-40B4-BE49-F238E27FC236}">
                <a16:creationId xmlns:a16="http://schemas.microsoft.com/office/drawing/2014/main" id="{B6DE26DE-6C33-CFF9-7515-799BBB1FDC26}"/>
              </a:ext>
            </a:extLst>
          </p:cNvPr>
          <p:cNvSpPr>
            <a:spLocks noGrp="1"/>
          </p:cNvSpPr>
          <p:nvPr>
            <p:ph type="body" idx="13"/>
          </p:nvPr>
        </p:nvSpPr>
        <p:spPr/>
        <p:txBody>
          <a:bodyPr/>
          <a:lstStyle/>
          <a:p>
            <a:r>
              <a:rPr lang="es-CL" dirty="0"/>
              <a:t>El acceso a la lectura como un derecho</a:t>
            </a:r>
          </a:p>
        </p:txBody>
      </p:sp>
      <p:sp>
        <p:nvSpPr>
          <p:cNvPr id="4" name="Marcador de texto 3">
            <a:extLst>
              <a:ext uri="{FF2B5EF4-FFF2-40B4-BE49-F238E27FC236}">
                <a16:creationId xmlns:a16="http://schemas.microsoft.com/office/drawing/2014/main" id="{85A19212-A0B8-F2A7-5FFE-7F4A78A63EAC}"/>
              </a:ext>
            </a:extLst>
          </p:cNvPr>
          <p:cNvSpPr>
            <a:spLocks noGrp="1"/>
          </p:cNvSpPr>
          <p:nvPr>
            <p:ph type="body" idx="14"/>
          </p:nvPr>
        </p:nvSpPr>
        <p:spPr>
          <a:xfrm>
            <a:off x="811530" y="2465664"/>
            <a:ext cx="5284470" cy="3978678"/>
          </a:xfrm>
        </p:spPr>
        <p:txBody>
          <a:bodyPr/>
          <a:lstStyle/>
          <a:p>
            <a:pPr algn="just"/>
            <a:r>
              <a:rPr lang="es-CL" sz="1800" dirty="0">
                <a:effectLst/>
                <a:latin typeface="FagoNo"/>
              </a:rPr>
              <a:t>“Esta herramienta pretende ser una </a:t>
            </a:r>
            <a:r>
              <a:rPr lang="es-CL" sz="1800" dirty="0" err="1">
                <a:effectLst/>
                <a:latin typeface="FagoNo"/>
              </a:rPr>
              <a:t>solución</a:t>
            </a:r>
            <a:r>
              <a:rPr lang="es-CL" sz="1800" dirty="0">
                <a:effectLst/>
                <a:latin typeface="FagoNo"/>
              </a:rPr>
              <a:t> para facilitar el acceso a la </a:t>
            </a:r>
            <a:r>
              <a:rPr lang="es-CL" sz="1800" dirty="0" err="1">
                <a:effectLst/>
                <a:latin typeface="FagoNo"/>
              </a:rPr>
              <a:t>información</a:t>
            </a:r>
            <a:r>
              <a:rPr lang="es-CL" sz="1800" dirty="0">
                <a:effectLst/>
                <a:latin typeface="FagoNo"/>
              </a:rPr>
              <a:t>, la cultura y la literatura, debido a que es un derecho fundamental de las personas, que son iguales en derechos, con inde- pendencia de sus capacidades. </a:t>
            </a:r>
          </a:p>
          <a:p>
            <a:endParaRPr lang="es-CL" sz="1800" dirty="0">
              <a:latin typeface="FagoNo"/>
            </a:endParaRPr>
          </a:p>
          <a:p>
            <a:pPr algn="just"/>
            <a:r>
              <a:rPr lang="es-CL" sz="1800" dirty="0">
                <a:effectLst/>
                <a:latin typeface="FagoNo"/>
              </a:rPr>
              <a:t>No </a:t>
            </a:r>
            <a:r>
              <a:rPr lang="es-CL" sz="1800" dirty="0" err="1">
                <a:effectLst/>
                <a:latin typeface="FagoNo"/>
              </a:rPr>
              <a:t>sólo</a:t>
            </a:r>
            <a:r>
              <a:rPr lang="es-CL" sz="1800" dirty="0">
                <a:effectLst/>
                <a:latin typeface="FagoNo"/>
              </a:rPr>
              <a:t> es un derecho, sino que permite el ejercicio de otros, como el de </a:t>
            </a:r>
            <a:r>
              <a:rPr lang="es-CL" sz="1800" dirty="0" err="1">
                <a:effectLst/>
                <a:latin typeface="FagoNo"/>
              </a:rPr>
              <a:t>participación</a:t>
            </a:r>
            <a:r>
              <a:rPr lang="es-CL" sz="1800" dirty="0">
                <a:effectLst/>
                <a:latin typeface="FagoNo"/>
              </a:rPr>
              <a:t>, para tener la </a:t>
            </a:r>
            <a:r>
              <a:rPr lang="es-CL" sz="1800" dirty="0" err="1">
                <a:effectLst/>
                <a:latin typeface="FagoNo"/>
              </a:rPr>
              <a:t>opción</a:t>
            </a:r>
            <a:r>
              <a:rPr lang="es-CL" sz="1800" dirty="0">
                <a:effectLst/>
                <a:latin typeface="FagoNo"/>
              </a:rPr>
              <a:t> de influir en decisiones que pueden ser importantes para su vida (…)”</a:t>
            </a:r>
          </a:p>
          <a:p>
            <a:endParaRPr lang="es-CL" sz="1800" dirty="0">
              <a:latin typeface="FagoNo"/>
            </a:endParaRPr>
          </a:p>
          <a:p>
            <a:r>
              <a:rPr lang="es-CL" sz="1800" dirty="0">
                <a:latin typeface="FagoNo"/>
              </a:rPr>
              <a:t>							(García, 2011)</a:t>
            </a:r>
            <a:endParaRPr lang="es-CL" dirty="0"/>
          </a:p>
          <a:p>
            <a:endParaRPr lang="es-CL" dirty="0"/>
          </a:p>
          <a:p>
            <a:endParaRPr lang="es-CL" dirty="0"/>
          </a:p>
        </p:txBody>
      </p:sp>
      <p:pic>
        <p:nvPicPr>
          <p:cNvPr id="2050" name="Picture 2">
            <a:extLst>
              <a:ext uri="{FF2B5EF4-FFF2-40B4-BE49-F238E27FC236}">
                <a16:creationId xmlns:a16="http://schemas.microsoft.com/office/drawing/2014/main" id="{0604948C-094A-ABC6-EDED-AB5BEF952FC1}"/>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22000" r="22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91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linds(horizont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9F59E18-F081-A261-62E9-8A834CF2F450}"/>
              </a:ext>
            </a:extLst>
          </p:cNvPr>
          <p:cNvPicPr>
            <a:picLocks noChangeAspect="1"/>
          </p:cNvPicPr>
          <p:nvPr/>
        </p:nvPicPr>
        <p:blipFill rotWithShape="1">
          <a:blip r:embed="rId2">
            <a:extLst>
              <a:ext uri="{28A0092B-C50C-407E-A947-70E740481C1C}">
                <a14:useLocalDpi xmlns:a14="http://schemas.microsoft.com/office/drawing/2010/main" val="0"/>
              </a:ext>
            </a:extLst>
          </a:blip>
          <a:srcRect r="25817"/>
          <a:stretch/>
        </p:blipFill>
        <p:spPr>
          <a:xfrm>
            <a:off x="853191" y="715073"/>
            <a:ext cx="4737014" cy="1708142"/>
          </a:xfrm>
          <a:prstGeom prst="rect">
            <a:avLst/>
          </a:prstGeom>
        </p:spPr>
      </p:pic>
      <p:pic>
        <p:nvPicPr>
          <p:cNvPr id="10" name="Imagen 9">
            <a:extLst>
              <a:ext uri="{FF2B5EF4-FFF2-40B4-BE49-F238E27FC236}">
                <a16:creationId xmlns:a16="http://schemas.microsoft.com/office/drawing/2014/main" id="{BD0F6FE5-BA71-91D8-9EC6-1E2BDAD15E21}"/>
              </a:ext>
            </a:extLst>
          </p:cNvPr>
          <p:cNvPicPr>
            <a:picLocks noChangeAspect="1"/>
          </p:cNvPicPr>
          <p:nvPr/>
        </p:nvPicPr>
        <p:blipFill rotWithShape="1">
          <a:blip r:embed="rId3">
            <a:extLst>
              <a:ext uri="{28A0092B-C50C-407E-A947-70E740481C1C}">
                <a14:useLocalDpi xmlns:a14="http://schemas.microsoft.com/office/drawing/2010/main" val="0"/>
              </a:ext>
            </a:extLst>
          </a:blip>
          <a:srcRect r="4640"/>
          <a:stretch/>
        </p:blipFill>
        <p:spPr>
          <a:xfrm>
            <a:off x="853190" y="2586458"/>
            <a:ext cx="4737015" cy="1338428"/>
          </a:xfrm>
          <a:prstGeom prst="rect">
            <a:avLst/>
          </a:prstGeom>
        </p:spPr>
      </p:pic>
      <p:pic>
        <p:nvPicPr>
          <p:cNvPr id="12" name="Imagen 11">
            <a:extLst>
              <a:ext uri="{FF2B5EF4-FFF2-40B4-BE49-F238E27FC236}">
                <a16:creationId xmlns:a16="http://schemas.microsoft.com/office/drawing/2014/main" id="{DAC8B663-7255-423B-A8B3-96090A024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388" y="883016"/>
            <a:ext cx="5489576" cy="1470768"/>
          </a:xfrm>
          <a:prstGeom prst="rect">
            <a:avLst/>
          </a:prstGeom>
        </p:spPr>
      </p:pic>
      <p:pic>
        <p:nvPicPr>
          <p:cNvPr id="14" name="Imagen 13">
            <a:extLst>
              <a:ext uri="{FF2B5EF4-FFF2-40B4-BE49-F238E27FC236}">
                <a16:creationId xmlns:a16="http://schemas.microsoft.com/office/drawing/2014/main" id="{3EEB1EEB-5FDC-E0B0-20B3-EBDFAC1F2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388" y="2593332"/>
            <a:ext cx="5758565" cy="1346761"/>
          </a:xfrm>
          <a:prstGeom prst="rect">
            <a:avLst/>
          </a:prstGeom>
        </p:spPr>
      </p:pic>
      <p:pic>
        <p:nvPicPr>
          <p:cNvPr id="27" name="Imagen 26">
            <a:extLst>
              <a:ext uri="{FF2B5EF4-FFF2-40B4-BE49-F238E27FC236}">
                <a16:creationId xmlns:a16="http://schemas.microsoft.com/office/drawing/2014/main" id="{2320BBBF-3A3D-9C79-E41A-073B20CEEE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891" y="4137840"/>
            <a:ext cx="5027611" cy="1491322"/>
          </a:xfrm>
          <a:prstGeom prst="rect">
            <a:avLst/>
          </a:prstGeom>
        </p:spPr>
      </p:pic>
      <p:pic>
        <p:nvPicPr>
          <p:cNvPr id="31" name="Imagen 30">
            <a:extLst>
              <a:ext uri="{FF2B5EF4-FFF2-40B4-BE49-F238E27FC236}">
                <a16:creationId xmlns:a16="http://schemas.microsoft.com/office/drawing/2014/main" id="{A8DEFEE3-E6A5-7DE2-66F9-F121F2E8C6CA}"/>
              </a:ext>
            </a:extLst>
          </p:cNvPr>
          <p:cNvPicPr>
            <a:picLocks noChangeAspect="1"/>
          </p:cNvPicPr>
          <p:nvPr/>
        </p:nvPicPr>
        <p:blipFill rotWithShape="1">
          <a:blip r:embed="rId7">
            <a:extLst>
              <a:ext uri="{28A0092B-C50C-407E-A947-70E740481C1C}">
                <a14:useLocalDpi xmlns:a14="http://schemas.microsoft.com/office/drawing/2010/main" val="0"/>
              </a:ext>
            </a:extLst>
          </a:blip>
          <a:srcRect r="10626"/>
          <a:stretch/>
        </p:blipFill>
        <p:spPr>
          <a:xfrm>
            <a:off x="5873820" y="4131637"/>
            <a:ext cx="5646577" cy="1491322"/>
          </a:xfrm>
          <a:prstGeom prst="rect">
            <a:avLst/>
          </a:prstGeom>
        </p:spPr>
      </p:pic>
    </p:spTree>
    <p:extLst>
      <p:ext uri="{BB962C8B-B14F-4D97-AF65-F5344CB8AC3E}">
        <p14:creationId xmlns:p14="http://schemas.microsoft.com/office/powerpoint/2010/main" val="178603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ssolv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dissolve">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3D5D332-7890-565B-CF2C-447FA4C83976}"/>
              </a:ext>
            </a:extLst>
          </p:cNvPr>
          <p:cNvSpPr>
            <a:spLocks noGrp="1"/>
          </p:cNvSpPr>
          <p:nvPr>
            <p:ph type="title"/>
          </p:nvPr>
        </p:nvSpPr>
        <p:spPr/>
        <p:txBody>
          <a:bodyPr/>
          <a:lstStyle/>
          <a:p>
            <a:pPr algn="ctr"/>
            <a:r>
              <a:rPr lang="es-CL" dirty="0"/>
              <a:t>¿Qué conocemos respecto del DUA?</a:t>
            </a:r>
          </a:p>
        </p:txBody>
      </p:sp>
      <p:pic>
        <p:nvPicPr>
          <p:cNvPr id="6" name="UDL de un vistazo (EspaÃ±ol).mp4">
            <a:hlinkClick r:id="" action="ppaction://media"/>
            <a:extLst>
              <a:ext uri="{FF2B5EF4-FFF2-40B4-BE49-F238E27FC236}">
                <a16:creationId xmlns:a16="http://schemas.microsoft.com/office/drawing/2014/main" id="{868D867E-C6F5-A2EF-BF62-91FE3D22B33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89075" y="2033019"/>
            <a:ext cx="8440738" cy="4748178"/>
          </a:xfrm>
        </p:spPr>
      </p:pic>
    </p:spTree>
    <p:extLst>
      <p:ext uri="{BB962C8B-B14F-4D97-AF65-F5344CB8AC3E}">
        <p14:creationId xmlns:p14="http://schemas.microsoft.com/office/powerpoint/2010/main" val="260977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7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08F2294-485E-2B78-3CAC-4E45075AF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689" y="0"/>
            <a:ext cx="6492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447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B4E96B1-2316-E6DB-5CDD-A4D8F52B855F}"/>
              </a:ext>
            </a:extLst>
          </p:cNvPr>
          <p:cNvSpPr txBox="1"/>
          <p:nvPr/>
        </p:nvSpPr>
        <p:spPr>
          <a:xfrm>
            <a:off x="3052689" y="3247851"/>
            <a:ext cx="5205046" cy="646331"/>
          </a:xfrm>
          <a:prstGeom prst="rect">
            <a:avLst/>
          </a:prstGeom>
          <a:noFill/>
        </p:spPr>
        <p:txBody>
          <a:bodyPr wrap="square">
            <a:spAutoFit/>
          </a:bodyPr>
          <a:lstStyle/>
          <a:p>
            <a:r>
              <a:rPr lang="es-CL" dirty="0">
                <a:hlinkClick r:id="rId2"/>
              </a:rPr>
              <a:t>https://es.literaturasm.com/lectura-facil#gref</a:t>
            </a:r>
            <a:endParaRPr lang="es-CL" dirty="0"/>
          </a:p>
          <a:p>
            <a:endParaRPr lang="es-CL" dirty="0"/>
          </a:p>
        </p:txBody>
      </p:sp>
    </p:spTree>
    <p:extLst>
      <p:ext uri="{BB962C8B-B14F-4D97-AF65-F5344CB8AC3E}">
        <p14:creationId xmlns:p14="http://schemas.microsoft.com/office/powerpoint/2010/main" val="708627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2D59DD-9ACC-405F-8F02-4D653883130E}"/>
              </a:ext>
            </a:extLst>
          </p:cNvPr>
          <p:cNvSpPr>
            <a:spLocks noGrp="1"/>
          </p:cNvSpPr>
          <p:nvPr>
            <p:ph type="title"/>
          </p:nvPr>
        </p:nvSpPr>
        <p:spPr/>
        <p:txBody>
          <a:bodyPr/>
          <a:lstStyle/>
          <a:p>
            <a:r>
              <a:rPr lang="es-CL" dirty="0"/>
              <a:t>Actividad</a:t>
            </a:r>
          </a:p>
        </p:txBody>
      </p:sp>
      <p:sp>
        <p:nvSpPr>
          <p:cNvPr id="3" name="Marcador de contenido 2">
            <a:extLst>
              <a:ext uri="{FF2B5EF4-FFF2-40B4-BE49-F238E27FC236}">
                <a16:creationId xmlns:a16="http://schemas.microsoft.com/office/drawing/2014/main" id="{D1B8491C-18B3-FACB-5101-54E874E40066}"/>
              </a:ext>
            </a:extLst>
          </p:cNvPr>
          <p:cNvSpPr>
            <a:spLocks noGrp="1"/>
          </p:cNvSpPr>
          <p:nvPr>
            <p:ph idx="1"/>
          </p:nvPr>
        </p:nvSpPr>
        <p:spPr>
          <a:xfrm>
            <a:off x="4685845" y="2336873"/>
            <a:ext cx="7178206" cy="4179674"/>
          </a:xfrm>
        </p:spPr>
        <p:txBody>
          <a:bodyPr>
            <a:normAutofit fontScale="77500" lnSpcReduction="20000"/>
          </a:bodyPr>
          <a:lstStyle/>
          <a:p>
            <a:pPr marL="0" indent="0">
              <a:buNone/>
            </a:pPr>
            <a:r>
              <a:rPr lang="es-CL" sz="3200" dirty="0"/>
              <a:t>Siguiendo las pautas de lectura fácil, modificar el siguiente cuento, a fin de que se presente en un formato accesible:</a:t>
            </a:r>
          </a:p>
          <a:p>
            <a:pPr>
              <a:buFont typeface="Arial" panose="020B0604020202020204" pitchFamily="34" charset="0"/>
              <a:buChar char="•"/>
            </a:pPr>
            <a:r>
              <a:rPr lang="es-CL" b="1" dirty="0"/>
              <a:t>Lenguaje claro y directo</a:t>
            </a:r>
            <a:r>
              <a:rPr lang="es-CL" dirty="0"/>
              <a:t>: Evitar palabras difíciles o frases complejas.</a:t>
            </a:r>
          </a:p>
          <a:p>
            <a:pPr>
              <a:buFont typeface="Arial" panose="020B0604020202020204" pitchFamily="34" charset="0"/>
              <a:buChar char="•"/>
            </a:pPr>
            <a:r>
              <a:rPr lang="es-CL" b="1" dirty="0"/>
              <a:t>Oraciones cortas</a:t>
            </a:r>
            <a:r>
              <a:rPr lang="es-CL" dirty="0"/>
              <a:t>: Preferir oraciones simples y evitar el uso excesivo de subordinadas.</a:t>
            </a:r>
          </a:p>
          <a:p>
            <a:pPr>
              <a:buFont typeface="Arial" panose="020B0604020202020204" pitchFamily="34" charset="0"/>
              <a:buChar char="•"/>
            </a:pPr>
            <a:r>
              <a:rPr lang="es-CL" b="1" dirty="0"/>
              <a:t>Ideas claras y bien estructuradas</a:t>
            </a:r>
            <a:r>
              <a:rPr lang="es-CL" dirty="0"/>
              <a:t>: Mantener una idea por oración y un concepto por párrafo.</a:t>
            </a:r>
          </a:p>
          <a:p>
            <a:pPr>
              <a:buFont typeface="Arial" panose="020B0604020202020204" pitchFamily="34" charset="0"/>
              <a:buChar char="•"/>
            </a:pPr>
            <a:r>
              <a:rPr lang="es-CL" b="1" dirty="0"/>
              <a:t>Vocabulario accesible</a:t>
            </a:r>
            <a:r>
              <a:rPr lang="es-CL" dirty="0"/>
              <a:t>: Utilizar palabras conocidas y evitar términos técnicos o poco comunes.</a:t>
            </a:r>
          </a:p>
          <a:p>
            <a:pPr>
              <a:buFont typeface="Arial" panose="020B0604020202020204" pitchFamily="34" charset="0"/>
              <a:buChar char="•"/>
            </a:pPr>
            <a:r>
              <a:rPr lang="es-CL" b="1" dirty="0"/>
              <a:t>Eliminación de detalles innecesarios</a:t>
            </a:r>
            <a:r>
              <a:rPr lang="es-CL" dirty="0"/>
              <a:t>: Simplificar descripciones que no son esenciales para la historia.</a:t>
            </a:r>
          </a:p>
          <a:p>
            <a:pPr marL="0" indent="0">
              <a:buNone/>
            </a:pPr>
            <a:br>
              <a:rPr lang="es-CL" dirty="0"/>
            </a:br>
            <a:endParaRPr lang="es-CL" dirty="0"/>
          </a:p>
        </p:txBody>
      </p:sp>
      <p:sp>
        <p:nvSpPr>
          <p:cNvPr id="4" name="Marcador de texto 3">
            <a:extLst>
              <a:ext uri="{FF2B5EF4-FFF2-40B4-BE49-F238E27FC236}">
                <a16:creationId xmlns:a16="http://schemas.microsoft.com/office/drawing/2014/main" id="{2C9AEDF7-3EC5-04FC-E074-FC10E2B3A939}"/>
              </a:ext>
            </a:extLst>
          </p:cNvPr>
          <p:cNvSpPr>
            <a:spLocks noGrp="1"/>
          </p:cNvSpPr>
          <p:nvPr>
            <p:ph type="body" sz="half" idx="2"/>
          </p:nvPr>
        </p:nvSpPr>
        <p:spPr>
          <a:xfrm>
            <a:off x="147887" y="2141317"/>
            <a:ext cx="4445362" cy="3419446"/>
          </a:xfrm>
        </p:spPr>
        <p:txBody>
          <a:bodyPr/>
          <a:lstStyle/>
          <a:p>
            <a:r>
              <a:rPr lang="es-CL" sz="2400" b="1" i="0" u="none" strike="noStrike" dirty="0">
                <a:effectLst/>
                <a:latin typeface="-webkit-standard"/>
              </a:rPr>
              <a:t>El Perro y su reflejo.</a:t>
            </a:r>
          </a:p>
          <a:p>
            <a:r>
              <a:rPr lang="es-CL" sz="2000" b="0" i="0" u="none" strike="noStrike" dirty="0">
                <a:effectLst/>
                <a:latin typeface="-webkit-standard"/>
              </a:rPr>
              <a:t>“Un perro había robado un pedazo de carne y corría muy contento con su premio. Al pasar sobre un puente, vio su reflejo en el agua. Pensando que era otro perro con un pedazo de carne más grande, decidió intentar quitárselo. Abrió la boca para morder, y al hacerlo, dejó caer la carne al agua, perdiéndolo todo.”</a:t>
            </a:r>
            <a:endParaRPr lang="es-CL" sz="2000" dirty="0"/>
          </a:p>
        </p:txBody>
      </p:sp>
    </p:spTree>
    <p:extLst>
      <p:ext uri="{BB962C8B-B14F-4D97-AF65-F5344CB8AC3E}">
        <p14:creationId xmlns:p14="http://schemas.microsoft.com/office/powerpoint/2010/main" val="3692955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52329-D607-4708-503E-B03FCA06CC9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846A50F-07DB-1F2A-ED00-B22E1CDFDAC5}"/>
              </a:ext>
            </a:extLst>
          </p:cNvPr>
          <p:cNvSpPr>
            <a:spLocks noGrp="1"/>
          </p:cNvSpPr>
          <p:nvPr>
            <p:ph type="title"/>
          </p:nvPr>
        </p:nvSpPr>
        <p:spPr/>
        <p:txBody>
          <a:bodyPr/>
          <a:lstStyle/>
          <a:p>
            <a:r>
              <a:rPr lang="es-CL" dirty="0"/>
              <a:t>Actividad</a:t>
            </a:r>
          </a:p>
        </p:txBody>
      </p:sp>
      <p:sp>
        <p:nvSpPr>
          <p:cNvPr id="4" name="Marcador de texto 3">
            <a:extLst>
              <a:ext uri="{FF2B5EF4-FFF2-40B4-BE49-F238E27FC236}">
                <a16:creationId xmlns:a16="http://schemas.microsoft.com/office/drawing/2014/main" id="{62616789-35E3-504F-3F51-63154C92E614}"/>
              </a:ext>
            </a:extLst>
          </p:cNvPr>
          <p:cNvSpPr>
            <a:spLocks noGrp="1"/>
          </p:cNvSpPr>
          <p:nvPr>
            <p:ph type="body" sz="half" idx="2"/>
          </p:nvPr>
        </p:nvSpPr>
        <p:spPr>
          <a:xfrm>
            <a:off x="1270631" y="2095019"/>
            <a:ext cx="9181308" cy="3599726"/>
          </a:xfrm>
        </p:spPr>
        <p:txBody>
          <a:bodyPr/>
          <a:lstStyle/>
          <a:p>
            <a:r>
              <a:rPr lang="es-CL" sz="2400" b="1" i="0" u="none" strike="noStrike" dirty="0">
                <a:effectLst/>
                <a:latin typeface="-webkit-standard"/>
              </a:rPr>
              <a:t>El Perro y su reflejo.</a:t>
            </a:r>
          </a:p>
          <a:p>
            <a:r>
              <a:rPr lang="es-CL" sz="2400" dirty="0"/>
              <a:t>Un perro robó un trozo de carne. Estaba muy feliz y corría rápido. Cuando pasó por un puente, vio su reflejo en el agua. Pensó que era otro perro con más carne. Quiso quitársela. Abrió la boca para morder, pero dejó caer su carne al agua. Perdió todo.</a:t>
            </a:r>
          </a:p>
          <a:p>
            <a:endParaRPr lang="es-CL" sz="2000" dirty="0"/>
          </a:p>
        </p:txBody>
      </p:sp>
    </p:spTree>
    <p:extLst>
      <p:ext uri="{BB962C8B-B14F-4D97-AF65-F5344CB8AC3E}">
        <p14:creationId xmlns:p14="http://schemas.microsoft.com/office/powerpoint/2010/main" val="2339139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35111E1-31B3-01BC-489F-FD8AB040A0B1}"/>
              </a:ext>
            </a:extLst>
          </p:cNvPr>
          <p:cNvSpPr>
            <a:spLocks noGrp="1"/>
          </p:cNvSpPr>
          <p:nvPr>
            <p:ph type="body" idx="1"/>
          </p:nvPr>
        </p:nvSpPr>
        <p:spPr>
          <a:xfrm>
            <a:off x="925830" y="109916"/>
            <a:ext cx="5284470" cy="763429"/>
          </a:xfrm>
        </p:spPr>
        <p:txBody>
          <a:bodyPr>
            <a:normAutofit fontScale="92500"/>
          </a:bodyPr>
          <a:lstStyle/>
          <a:p>
            <a:r>
              <a:rPr lang="es-CL" dirty="0">
                <a:solidFill>
                  <a:schemeClr val="bg1"/>
                </a:solidFill>
              </a:rPr>
              <a:t>Consideraciones Finales</a:t>
            </a:r>
          </a:p>
        </p:txBody>
      </p:sp>
      <p:sp>
        <p:nvSpPr>
          <p:cNvPr id="4" name="Marcador de texto 3">
            <a:extLst>
              <a:ext uri="{FF2B5EF4-FFF2-40B4-BE49-F238E27FC236}">
                <a16:creationId xmlns:a16="http://schemas.microsoft.com/office/drawing/2014/main" id="{7D228A18-3B2B-5030-B035-1408055C9321}"/>
              </a:ext>
            </a:extLst>
          </p:cNvPr>
          <p:cNvSpPr>
            <a:spLocks noGrp="1"/>
          </p:cNvSpPr>
          <p:nvPr>
            <p:ph type="body" idx="13"/>
          </p:nvPr>
        </p:nvSpPr>
        <p:spPr>
          <a:xfrm>
            <a:off x="655906" y="670829"/>
            <a:ext cx="6156374" cy="5516342"/>
          </a:xfrm>
        </p:spPr>
        <p:txBody>
          <a:bodyPr/>
          <a:lstStyle/>
          <a:p>
            <a:pPr marL="342900" indent="-342900" algn="just">
              <a:buFont typeface="Arial" panose="020B0604020202020204" pitchFamily="34" charset="0"/>
              <a:buChar char="•"/>
            </a:pPr>
            <a:r>
              <a:rPr lang="es-CL" dirty="0">
                <a:solidFill>
                  <a:schemeClr val="bg1"/>
                </a:solidFill>
              </a:rPr>
              <a:t>El desafío está en el aula: es ahí donde se va a propiciar de forma real el trabajo inclusivo de cada estudiante, a fin de acompañar en el proceso de su pleno desarrollo.</a:t>
            </a:r>
          </a:p>
          <a:p>
            <a:pPr marL="342900" indent="-342900" algn="just">
              <a:buFont typeface="Arial" panose="020B0604020202020204" pitchFamily="34" charset="0"/>
              <a:buChar char="•"/>
            </a:pPr>
            <a:r>
              <a:rPr lang="es-CL" dirty="0">
                <a:solidFill>
                  <a:schemeClr val="bg1"/>
                </a:solidFill>
              </a:rPr>
              <a:t>La </a:t>
            </a:r>
            <a:r>
              <a:rPr lang="es-CL" dirty="0" err="1">
                <a:solidFill>
                  <a:schemeClr val="bg1"/>
                </a:solidFill>
              </a:rPr>
              <a:t>co</a:t>
            </a:r>
            <a:r>
              <a:rPr lang="es-CL" dirty="0">
                <a:solidFill>
                  <a:schemeClr val="bg1"/>
                </a:solidFill>
              </a:rPr>
              <a:t>-docencia y la adecuación curricular entre los equipos PIE y los docentes de la educación regular, son instancias fundamentales en el avance de la inclusión, que deben fomentarse.</a:t>
            </a:r>
          </a:p>
          <a:p>
            <a:pPr marL="342900" indent="-342900" algn="just">
              <a:buFont typeface="Arial" panose="020B0604020202020204" pitchFamily="34" charset="0"/>
              <a:buChar char="•"/>
            </a:pPr>
            <a:r>
              <a:rPr lang="es-CL" dirty="0">
                <a:solidFill>
                  <a:schemeClr val="bg1"/>
                </a:solidFill>
              </a:rPr>
              <a:t>El desafío también está en el reconocimiento e inclusión de las distintas NEE, tal como ha sido con la ley TEA.</a:t>
            </a:r>
          </a:p>
        </p:txBody>
      </p:sp>
      <p:pic>
        <p:nvPicPr>
          <p:cNvPr id="10242" name="Picture 2" descr="Reflexiones finales">
            <a:extLst>
              <a:ext uri="{FF2B5EF4-FFF2-40B4-BE49-F238E27FC236}">
                <a16:creationId xmlns:a16="http://schemas.microsoft.com/office/drawing/2014/main" id="{B1311822-1912-01BC-B713-FC4F734D0F57}"/>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6657" r="665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09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54" name="Group 2053">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055" name="Rectangle 2054">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2055">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Marcador de contenido 2">
            <a:extLst>
              <a:ext uri="{FF2B5EF4-FFF2-40B4-BE49-F238E27FC236}">
                <a16:creationId xmlns:a16="http://schemas.microsoft.com/office/drawing/2014/main" id="{306C3AFB-4F3B-4F68-14BC-75D1601F7DA5}"/>
              </a:ext>
            </a:extLst>
          </p:cNvPr>
          <p:cNvSpPr>
            <a:spLocks noGrp="1"/>
          </p:cNvSpPr>
          <p:nvPr>
            <p:ph idx="1"/>
          </p:nvPr>
        </p:nvSpPr>
        <p:spPr>
          <a:xfrm>
            <a:off x="680322" y="2336873"/>
            <a:ext cx="5041628" cy="3599316"/>
          </a:xfrm>
        </p:spPr>
        <p:txBody>
          <a:bodyPr>
            <a:normAutofit/>
          </a:bodyPr>
          <a:lstStyle/>
          <a:p>
            <a:r>
              <a:rPr lang="es-CL" sz="2000">
                <a:effectLst/>
                <a:latin typeface="ArialMT"/>
              </a:rPr>
              <a:t>El Diseño Universal para el Aprendizaje tiene su origen en el </a:t>
            </a:r>
            <a:r>
              <a:rPr lang="es-CL" sz="2000" b="1">
                <a:effectLst/>
                <a:latin typeface="Arial" panose="020B0604020202020204" pitchFamily="34" charset="0"/>
              </a:rPr>
              <a:t>Diseño Universal (DU)</a:t>
            </a:r>
            <a:r>
              <a:rPr lang="es-CL" sz="2000">
                <a:effectLst/>
                <a:latin typeface="ArialMT"/>
              </a:rPr>
              <a:t>, propuesta del ámbito de las disciplinas del diseño y la arquitectura en la década de los 70 en los Estados Unidos. </a:t>
            </a:r>
            <a:endParaRPr lang="es-CL" sz="2000"/>
          </a:p>
          <a:p>
            <a:r>
              <a:rPr lang="es-CL" sz="2000">
                <a:effectLst/>
                <a:latin typeface="ArialMT"/>
              </a:rPr>
              <a:t>El concepto del DU era diseñar y construir edificios y espacios públicos pensados desde el principio para atender la variedad de necesidades de acceso, comunicación y uso de los potenciales usuarios. </a:t>
            </a:r>
            <a:endParaRPr lang="es-CL" sz="2000"/>
          </a:p>
          <a:p>
            <a:endParaRPr lang="es-CL" sz="2000"/>
          </a:p>
        </p:txBody>
      </p:sp>
      <p:pic>
        <p:nvPicPr>
          <p:cNvPr id="2049" name="Picture 1" descr="page31image52291744">
            <a:extLst>
              <a:ext uri="{FF2B5EF4-FFF2-40B4-BE49-F238E27FC236}">
                <a16:creationId xmlns:a16="http://schemas.microsoft.com/office/drawing/2014/main" id="{D5A80ED7-C9AE-0339-E7E8-277E7CDE6C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03" r="16834" b="2"/>
          <a:stretch/>
        </p:blipFill>
        <p:spPr bwMode="auto">
          <a:xfrm>
            <a:off x="6096000" y="10"/>
            <a:ext cx="6092823"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2058" name="Rectangle 2057">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sp>
        <p:nvSpPr>
          <p:cNvPr id="2" name="Título 1">
            <a:extLst>
              <a:ext uri="{FF2B5EF4-FFF2-40B4-BE49-F238E27FC236}">
                <a16:creationId xmlns:a16="http://schemas.microsoft.com/office/drawing/2014/main" id="{E89AB617-8A1D-D7C7-B3C4-FEE734840C75}"/>
              </a:ext>
            </a:extLst>
          </p:cNvPr>
          <p:cNvSpPr>
            <a:spLocks noGrp="1"/>
          </p:cNvSpPr>
          <p:nvPr>
            <p:ph type="title"/>
          </p:nvPr>
        </p:nvSpPr>
        <p:spPr>
          <a:xfrm>
            <a:off x="680321" y="753228"/>
            <a:ext cx="5041629" cy="1080938"/>
          </a:xfrm>
        </p:spPr>
        <p:txBody>
          <a:bodyPr>
            <a:normAutofit/>
          </a:bodyPr>
          <a:lstStyle/>
          <a:p>
            <a:r>
              <a:rPr lang="es-CL" sz="3300" dirty="0"/>
              <a:t>Origen del Diseño Universal de Aprendizaje</a:t>
            </a:r>
          </a:p>
        </p:txBody>
      </p:sp>
      <p:pic>
        <p:nvPicPr>
          <p:cNvPr id="2060" name="Picture 2059">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4001760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BEE6B5E-A782-7C5B-4A64-4438EE601775}"/>
              </a:ext>
            </a:extLst>
          </p:cNvPr>
          <p:cNvPicPr>
            <a:picLocks noGrp="1" noChangeAspect="1"/>
          </p:cNvPicPr>
          <p:nvPr>
            <p:ph idx="4294967295"/>
          </p:nvPr>
        </p:nvPicPr>
        <p:blipFill>
          <a:blip r:embed="rId2"/>
          <a:stretch>
            <a:fillRect/>
          </a:stretch>
        </p:blipFill>
        <p:spPr>
          <a:xfrm>
            <a:off x="95250" y="1079500"/>
            <a:ext cx="12001500" cy="4977571"/>
          </a:xfrm>
        </p:spPr>
      </p:pic>
    </p:spTree>
    <p:extLst>
      <p:ext uri="{BB962C8B-B14F-4D97-AF65-F5344CB8AC3E}">
        <p14:creationId xmlns:p14="http://schemas.microsoft.com/office/powerpoint/2010/main" val="3785561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3078" name="Rectangle 3077">
            <a:extLst>
              <a:ext uri="{FF2B5EF4-FFF2-40B4-BE49-F238E27FC236}">
                <a16:creationId xmlns:a16="http://schemas.microsoft.com/office/drawing/2014/main" id="{C610D2AE-07EF-436A-9755-AA8DF4B93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3079">
            <a:extLst>
              <a:ext uri="{FF2B5EF4-FFF2-40B4-BE49-F238E27FC236}">
                <a16:creationId xmlns:a16="http://schemas.microsoft.com/office/drawing/2014/main" id="{6CACDD17-9043-46DF-882D-420365B79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82" name="Rectangle 3081">
            <a:extLst>
              <a:ext uri="{FF2B5EF4-FFF2-40B4-BE49-F238E27FC236}">
                <a16:creationId xmlns:a16="http://schemas.microsoft.com/office/drawing/2014/main" id="{CF2D8AD5-434A-4C0E-9F5B-C1AFD645F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sp>
        <p:nvSpPr>
          <p:cNvPr id="2" name="Título 1">
            <a:extLst>
              <a:ext uri="{FF2B5EF4-FFF2-40B4-BE49-F238E27FC236}">
                <a16:creationId xmlns:a16="http://schemas.microsoft.com/office/drawing/2014/main" id="{93D50D67-9949-7119-BF32-786718BA55D8}"/>
              </a:ext>
            </a:extLst>
          </p:cNvPr>
          <p:cNvSpPr>
            <a:spLocks noGrp="1"/>
          </p:cNvSpPr>
          <p:nvPr>
            <p:ph type="title"/>
          </p:nvPr>
        </p:nvSpPr>
        <p:spPr>
          <a:xfrm>
            <a:off x="680321" y="753228"/>
            <a:ext cx="4136123" cy="1080938"/>
          </a:xfrm>
        </p:spPr>
        <p:txBody>
          <a:bodyPr>
            <a:normAutofit/>
          </a:bodyPr>
          <a:lstStyle/>
          <a:p>
            <a:r>
              <a:rPr lang="es-CL" sz="2400"/>
              <a:t>Origen del Diseño Universal de Aprendizaje</a:t>
            </a:r>
          </a:p>
        </p:txBody>
      </p:sp>
      <p:pic>
        <p:nvPicPr>
          <p:cNvPr id="3084" name="Picture 3083">
            <a:extLst>
              <a:ext uri="{FF2B5EF4-FFF2-40B4-BE49-F238E27FC236}">
                <a16:creationId xmlns:a16="http://schemas.microsoft.com/office/drawing/2014/main" id="{E92B246D-47CC-40F8-8DE7-B65D409E9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Marcador de contenido 2">
            <a:extLst>
              <a:ext uri="{FF2B5EF4-FFF2-40B4-BE49-F238E27FC236}">
                <a16:creationId xmlns:a16="http://schemas.microsoft.com/office/drawing/2014/main" id="{5B498E19-62AF-5A48-1AC1-A77C5FFE84A5}"/>
              </a:ext>
            </a:extLst>
          </p:cNvPr>
          <p:cNvSpPr>
            <a:spLocks noGrp="1"/>
          </p:cNvSpPr>
          <p:nvPr>
            <p:ph idx="1"/>
          </p:nvPr>
        </p:nvSpPr>
        <p:spPr>
          <a:xfrm>
            <a:off x="155732" y="2121426"/>
            <a:ext cx="4813268" cy="4078372"/>
          </a:xfrm>
        </p:spPr>
        <p:txBody>
          <a:bodyPr>
            <a:normAutofit/>
          </a:bodyPr>
          <a:lstStyle/>
          <a:p>
            <a:pPr algn="just"/>
            <a:r>
              <a:rPr lang="es-CL" sz="1800" dirty="0">
                <a:effectLst/>
                <a:latin typeface="ArialMT"/>
              </a:rPr>
              <a:t>En 1984 nace el Centro de </a:t>
            </a:r>
            <a:r>
              <a:rPr lang="es-CL" sz="1800" dirty="0" err="1">
                <a:effectLst/>
                <a:latin typeface="ArialMT"/>
              </a:rPr>
              <a:t>Tecnología</a:t>
            </a:r>
            <a:r>
              <a:rPr lang="es-CL" sz="1800" dirty="0">
                <a:effectLst/>
                <a:latin typeface="ArialMT"/>
              </a:rPr>
              <a:t> Especial Aplicada (CAST), con el objetivo de desarrollar </a:t>
            </a:r>
            <a:r>
              <a:rPr lang="es-CL" sz="1800" dirty="0" err="1">
                <a:effectLst/>
                <a:latin typeface="ArialMT"/>
              </a:rPr>
              <a:t>tecnologías</a:t>
            </a:r>
            <a:r>
              <a:rPr lang="es-CL" sz="1800" dirty="0">
                <a:effectLst/>
                <a:latin typeface="ArialMT"/>
              </a:rPr>
              <a:t> que apoyaran el proceso de aprendizaje de alumnos con </a:t>
            </a:r>
            <a:r>
              <a:rPr lang="es-CL" sz="1800" dirty="0" err="1">
                <a:effectLst/>
                <a:latin typeface="ArialMT"/>
              </a:rPr>
              <a:t>algún</a:t>
            </a:r>
            <a:r>
              <a:rPr lang="es-CL" sz="1800" dirty="0">
                <a:effectLst/>
                <a:latin typeface="ArialMT"/>
              </a:rPr>
              <a:t> tipo de discapacidad, de modo que pudiesen acceder al mismo </a:t>
            </a:r>
            <a:r>
              <a:rPr lang="es-CL" sz="1800" dirty="0" err="1">
                <a:effectLst/>
                <a:latin typeface="ArialMT"/>
              </a:rPr>
              <a:t>currículo</a:t>
            </a:r>
            <a:r>
              <a:rPr lang="es-CL" sz="1800" dirty="0">
                <a:effectLst/>
                <a:latin typeface="ArialMT"/>
              </a:rPr>
              <a:t> que sus </a:t>
            </a:r>
            <a:r>
              <a:rPr lang="es-CL" sz="1800" dirty="0" err="1">
                <a:effectLst/>
                <a:latin typeface="ArialMT"/>
              </a:rPr>
              <a:t>compañeros</a:t>
            </a:r>
            <a:r>
              <a:rPr lang="es-CL" sz="1800" dirty="0">
                <a:effectLst/>
                <a:latin typeface="ArialMT"/>
              </a:rPr>
              <a:t>, como por ejemplo, el </a:t>
            </a:r>
            <a:r>
              <a:rPr lang="es-CL" sz="1800" dirty="0" err="1">
                <a:effectLst/>
                <a:latin typeface="ArialMT"/>
              </a:rPr>
              <a:t>diseño</a:t>
            </a:r>
            <a:r>
              <a:rPr lang="es-CL" sz="1800" dirty="0">
                <a:effectLst/>
                <a:latin typeface="ArialMT"/>
              </a:rPr>
              <a:t> de libros </a:t>
            </a:r>
            <a:r>
              <a:rPr lang="es-CL" sz="1800" dirty="0" err="1">
                <a:effectLst/>
                <a:latin typeface="ArialMT"/>
              </a:rPr>
              <a:t>electrónicos</a:t>
            </a:r>
            <a:r>
              <a:rPr lang="es-CL" sz="1800" dirty="0">
                <a:effectLst/>
                <a:latin typeface="ArialMT"/>
              </a:rPr>
              <a:t>, que </a:t>
            </a:r>
            <a:r>
              <a:rPr lang="es-CL" sz="1800" dirty="0" err="1">
                <a:effectLst/>
                <a:latin typeface="ArialMT"/>
              </a:rPr>
              <a:t>convertían</a:t>
            </a:r>
            <a:r>
              <a:rPr lang="es-CL" sz="1800" dirty="0">
                <a:effectLst/>
                <a:latin typeface="ArialMT"/>
              </a:rPr>
              <a:t> los textos en audios. </a:t>
            </a:r>
            <a:endParaRPr lang="es-CL" sz="1800" dirty="0"/>
          </a:p>
          <a:p>
            <a:pPr algn="just"/>
            <a:r>
              <a:rPr lang="es-CL" sz="1800" dirty="0">
                <a:effectLst/>
                <a:latin typeface="ArialMT"/>
              </a:rPr>
              <a:t>A partir de la </a:t>
            </a:r>
            <a:r>
              <a:rPr lang="es-CL" sz="1800" dirty="0" err="1">
                <a:effectLst/>
                <a:latin typeface="ArialMT"/>
              </a:rPr>
              <a:t>década</a:t>
            </a:r>
            <a:r>
              <a:rPr lang="es-CL" sz="1800" dirty="0">
                <a:effectLst/>
                <a:latin typeface="ArialMT"/>
              </a:rPr>
              <a:t> de los 90, los estudios de David H. Rose y Anne Meyer, fundadores del CAST y su equipo de </a:t>
            </a:r>
            <a:r>
              <a:rPr lang="es-CL" sz="1800" dirty="0" err="1">
                <a:effectLst/>
                <a:latin typeface="ArialMT"/>
              </a:rPr>
              <a:t>investigación</a:t>
            </a:r>
            <a:r>
              <a:rPr lang="es-CL" sz="1800" dirty="0">
                <a:effectLst/>
                <a:latin typeface="ArialMT"/>
              </a:rPr>
              <a:t> fueron dando forma al </a:t>
            </a:r>
            <a:r>
              <a:rPr lang="es-CL" sz="1800" dirty="0" err="1">
                <a:effectLst/>
                <a:latin typeface="ArialMT"/>
              </a:rPr>
              <a:t>Diseño</a:t>
            </a:r>
            <a:r>
              <a:rPr lang="es-CL" sz="1800" dirty="0">
                <a:effectLst/>
                <a:latin typeface="ArialMT"/>
              </a:rPr>
              <a:t> Universal para el Aprendizaje, </a:t>
            </a:r>
            <a:r>
              <a:rPr lang="es-CL" sz="1800" dirty="0" err="1">
                <a:effectLst/>
                <a:latin typeface="ArialMT"/>
              </a:rPr>
              <a:t>diseñando</a:t>
            </a:r>
            <a:r>
              <a:rPr lang="es-CL" sz="1800" dirty="0">
                <a:effectLst/>
                <a:latin typeface="ArialMT"/>
              </a:rPr>
              <a:t> un marco de </a:t>
            </a:r>
            <a:r>
              <a:rPr lang="es-CL" sz="1800" dirty="0" err="1">
                <a:effectLst/>
                <a:latin typeface="ArialMT"/>
              </a:rPr>
              <a:t>aplicación</a:t>
            </a:r>
            <a:r>
              <a:rPr lang="es-CL" sz="1800" dirty="0">
                <a:effectLst/>
                <a:latin typeface="ArialMT"/>
              </a:rPr>
              <a:t> del DUA en el aula. </a:t>
            </a:r>
            <a:endParaRPr lang="es-CL" sz="1800" dirty="0"/>
          </a:p>
          <a:p>
            <a:pPr algn="just"/>
            <a:endParaRPr lang="es-CL" sz="1800" dirty="0"/>
          </a:p>
        </p:txBody>
      </p:sp>
      <p:pic>
        <p:nvPicPr>
          <p:cNvPr id="3073" name="Picture 1" descr="page32image52209200">
            <a:extLst>
              <a:ext uri="{FF2B5EF4-FFF2-40B4-BE49-F238E27FC236}">
                <a16:creationId xmlns:a16="http://schemas.microsoft.com/office/drawing/2014/main" id="{12A419F1-2176-19F1-BBCD-39258243D4E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76090" y="1034327"/>
            <a:ext cx="6303134" cy="4758866"/>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464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4102" name="Rectangle 4101">
            <a:extLst>
              <a:ext uri="{FF2B5EF4-FFF2-40B4-BE49-F238E27FC236}">
                <a16:creationId xmlns:a16="http://schemas.microsoft.com/office/drawing/2014/main" id="{C610D2AE-07EF-436A-9755-AA8DF4B93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4103">
            <a:extLst>
              <a:ext uri="{FF2B5EF4-FFF2-40B4-BE49-F238E27FC236}">
                <a16:creationId xmlns:a16="http://schemas.microsoft.com/office/drawing/2014/main" id="{6CACDD17-9043-46DF-882D-420365B79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06" name="Rectangle 4105">
            <a:extLst>
              <a:ext uri="{FF2B5EF4-FFF2-40B4-BE49-F238E27FC236}">
                <a16:creationId xmlns:a16="http://schemas.microsoft.com/office/drawing/2014/main" id="{CF2D8AD5-434A-4C0E-9F5B-C1AFD645F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CL"/>
          </a:p>
        </p:txBody>
      </p:sp>
      <p:sp>
        <p:nvSpPr>
          <p:cNvPr id="2" name="Título 1">
            <a:extLst>
              <a:ext uri="{FF2B5EF4-FFF2-40B4-BE49-F238E27FC236}">
                <a16:creationId xmlns:a16="http://schemas.microsoft.com/office/drawing/2014/main" id="{F4D3AEFF-AC9C-D7AA-F5F8-F9A62739178E}"/>
              </a:ext>
            </a:extLst>
          </p:cNvPr>
          <p:cNvSpPr>
            <a:spLocks noGrp="1"/>
          </p:cNvSpPr>
          <p:nvPr>
            <p:ph type="title"/>
          </p:nvPr>
        </p:nvSpPr>
        <p:spPr>
          <a:xfrm>
            <a:off x="680321" y="753228"/>
            <a:ext cx="4136123" cy="1080938"/>
          </a:xfrm>
        </p:spPr>
        <p:txBody>
          <a:bodyPr>
            <a:normAutofit/>
          </a:bodyPr>
          <a:lstStyle/>
          <a:p>
            <a:r>
              <a:rPr lang="es-CL" sz="2400" dirty="0"/>
              <a:t>D.U.A.</a:t>
            </a:r>
          </a:p>
        </p:txBody>
      </p:sp>
      <p:pic>
        <p:nvPicPr>
          <p:cNvPr id="4108" name="Picture 4107">
            <a:extLst>
              <a:ext uri="{FF2B5EF4-FFF2-40B4-BE49-F238E27FC236}">
                <a16:creationId xmlns:a16="http://schemas.microsoft.com/office/drawing/2014/main" id="{E92B246D-47CC-40F8-8DE7-B65D409E9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Marcador de contenido 2">
            <a:extLst>
              <a:ext uri="{FF2B5EF4-FFF2-40B4-BE49-F238E27FC236}">
                <a16:creationId xmlns:a16="http://schemas.microsoft.com/office/drawing/2014/main" id="{43906FCB-DB9C-BCFF-4A85-4EE2919C53B0}"/>
              </a:ext>
            </a:extLst>
          </p:cNvPr>
          <p:cNvSpPr>
            <a:spLocks noGrp="1"/>
          </p:cNvSpPr>
          <p:nvPr>
            <p:ph idx="1"/>
          </p:nvPr>
        </p:nvSpPr>
        <p:spPr>
          <a:xfrm>
            <a:off x="3176" y="2297630"/>
            <a:ext cx="4952874" cy="4346057"/>
          </a:xfrm>
        </p:spPr>
        <p:txBody>
          <a:bodyPr>
            <a:normAutofit fontScale="92500" lnSpcReduction="10000"/>
          </a:bodyPr>
          <a:lstStyle/>
          <a:p>
            <a:pPr algn="just"/>
            <a:r>
              <a:rPr lang="es-CL" dirty="0">
                <a:effectLst/>
                <a:latin typeface="ArialMT"/>
              </a:rPr>
              <a:t>Es </a:t>
            </a:r>
            <a:r>
              <a:rPr lang="es-CL" dirty="0" err="1">
                <a:effectLst/>
                <a:latin typeface="ArialMT"/>
              </a:rPr>
              <a:t>asi</a:t>
            </a:r>
            <a:r>
              <a:rPr lang="es-CL" dirty="0">
                <a:effectLst/>
                <a:latin typeface="ArialMT"/>
              </a:rPr>
              <a:t>́ que el </a:t>
            </a:r>
            <a:r>
              <a:rPr lang="es-CL" b="1" dirty="0" err="1">
                <a:effectLst/>
                <a:latin typeface="Arial" panose="020B0604020202020204" pitchFamily="34" charset="0"/>
              </a:rPr>
              <a:t>Diseño</a:t>
            </a:r>
            <a:r>
              <a:rPr lang="es-CL" b="1" dirty="0">
                <a:effectLst/>
                <a:latin typeface="Arial" panose="020B0604020202020204" pitchFamily="34" charset="0"/>
              </a:rPr>
              <a:t> Universal para el Aprendizaje </a:t>
            </a:r>
            <a:r>
              <a:rPr lang="es-CL" dirty="0">
                <a:effectLst/>
                <a:latin typeface="ArialMT"/>
              </a:rPr>
              <a:t>conforma un </a:t>
            </a:r>
            <a:r>
              <a:rPr lang="es-CL" b="1" dirty="0">
                <a:effectLst/>
                <a:latin typeface="Arial" panose="020B0604020202020204" pitchFamily="34" charset="0"/>
              </a:rPr>
              <a:t>enfoque </a:t>
            </a:r>
            <a:r>
              <a:rPr lang="es-CL" b="1" dirty="0" err="1">
                <a:effectLst/>
                <a:latin typeface="Arial" panose="020B0604020202020204" pitchFamily="34" charset="0"/>
              </a:rPr>
              <a:t>didáctico</a:t>
            </a:r>
            <a:r>
              <a:rPr lang="es-CL" b="1" dirty="0">
                <a:effectLst/>
                <a:latin typeface="Arial" panose="020B0604020202020204" pitchFamily="34" charset="0"/>
              </a:rPr>
              <a:t> </a:t>
            </a:r>
            <a:r>
              <a:rPr lang="es-CL" dirty="0">
                <a:effectLst/>
                <a:latin typeface="ArialMT"/>
              </a:rPr>
              <a:t>que pretende aplicar los principios del </a:t>
            </a:r>
            <a:r>
              <a:rPr lang="es-CL" dirty="0" err="1">
                <a:effectLst/>
                <a:latin typeface="ArialMT"/>
              </a:rPr>
              <a:t>Diseño</a:t>
            </a:r>
            <a:r>
              <a:rPr lang="es-CL" dirty="0">
                <a:effectLst/>
                <a:latin typeface="ArialMT"/>
              </a:rPr>
              <a:t> Universal al </a:t>
            </a:r>
            <a:r>
              <a:rPr lang="es-CL" dirty="0" err="1">
                <a:effectLst/>
                <a:latin typeface="ArialMT"/>
              </a:rPr>
              <a:t>diseño</a:t>
            </a:r>
            <a:r>
              <a:rPr lang="es-CL" dirty="0">
                <a:effectLst/>
                <a:latin typeface="ArialMT"/>
              </a:rPr>
              <a:t> del </a:t>
            </a:r>
            <a:r>
              <a:rPr lang="es-CL" dirty="0" err="1">
                <a:effectLst/>
                <a:latin typeface="ArialMT"/>
              </a:rPr>
              <a:t>currículo</a:t>
            </a:r>
            <a:r>
              <a:rPr lang="es-CL" dirty="0">
                <a:effectLst/>
                <a:latin typeface="ArialMT"/>
              </a:rPr>
              <a:t> de los diferentes niveles educativos. </a:t>
            </a:r>
            <a:endParaRPr lang="es-CL" sz="1800" dirty="0"/>
          </a:p>
          <a:p>
            <a:pPr algn="just"/>
            <a:r>
              <a:rPr lang="es-CL" dirty="0">
                <a:effectLst/>
                <a:latin typeface="ArialMT"/>
              </a:rPr>
              <a:t>Lo podemos definir como: «[...] un </a:t>
            </a:r>
            <a:r>
              <a:rPr lang="es-CL" b="1" dirty="0">
                <a:effectLst/>
                <a:latin typeface="Arial" panose="020B0604020202020204" pitchFamily="34" charset="0"/>
              </a:rPr>
              <a:t>enfoque </a:t>
            </a:r>
            <a:r>
              <a:rPr lang="es-CL" dirty="0">
                <a:effectLst/>
                <a:latin typeface="ArialMT"/>
              </a:rPr>
              <a:t>basado en la </a:t>
            </a:r>
            <a:r>
              <a:rPr lang="es-CL" dirty="0" err="1">
                <a:effectLst/>
                <a:latin typeface="ArialMT"/>
              </a:rPr>
              <a:t>investigación</a:t>
            </a:r>
            <a:r>
              <a:rPr lang="es-CL" dirty="0">
                <a:effectLst/>
                <a:latin typeface="ArialMT"/>
              </a:rPr>
              <a:t> para el </a:t>
            </a:r>
            <a:r>
              <a:rPr lang="es-CL" b="1" dirty="0" err="1">
                <a:effectLst/>
                <a:latin typeface="Arial" panose="020B0604020202020204" pitchFamily="34" charset="0"/>
              </a:rPr>
              <a:t>diseño</a:t>
            </a:r>
            <a:r>
              <a:rPr lang="es-CL" b="1" dirty="0">
                <a:effectLst/>
                <a:latin typeface="Arial" panose="020B0604020202020204" pitchFamily="34" charset="0"/>
              </a:rPr>
              <a:t> del </a:t>
            </a:r>
            <a:r>
              <a:rPr lang="es-CL" b="1" dirty="0" err="1">
                <a:effectLst/>
                <a:latin typeface="Arial" panose="020B0604020202020204" pitchFamily="34" charset="0"/>
              </a:rPr>
              <a:t>currículo</a:t>
            </a:r>
            <a:r>
              <a:rPr lang="es-CL" b="1" dirty="0">
                <a:effectLst/>
                <a:latin typeface="Arial" panose="020B0604020202020204" pitchFamily="34" charset="0"/>
              </a:rPr>
              <a:t> </a:t>
            </a:r>
            <a:r>
              <a:rPr lang="es-CL" dirty="0">
                <a:effectLst/>
                <a:latin typeface="ArialMT"/>
              </a:rPr>
              <a:t>―es decir, objetivos educativos, </a:t>
            </a:r>
            <a:r>
              <a:rPr lang="es-CL" dirty="0" err="1">
                <a:effectLst/>
                <a:latin typeface="ArialMT"/>
              </a:rPr>
              <a:t>métodos</a:t>
            </a:r>
            <a:r>
              <a:rPr lang="es-CL" dirty="0">
                <a:effectLst/>
                <a:latin typeface="ArialMT"/>
              </a:rPr>
              <a:t>, materiales y </a:t>
            </a:r>
            <a:r>
              <a:rPr lang="es-CL" dirty="0" err="1">
                <a:effectLst/>
                <a:latin typeface="ArialMT"/>
              </a:rPr>
              <a:t>evaluación</a:t>
            </a:r>
            <a:r>
              <a:rPr lang="es-CL" dirty="0">
                <a:effectLst/>
                <a:latin typeface="ArialMT"/>
              </a:rPr>
              <a:t>― que </a:t>
            </a:r>
            <a:r>
              <a:rPr lang="es-CL" b="1" dirty="0">
                <a:effectLst/>
                <a:latin typeface="Arial" panose="020B0604020202020204" pitchFamily="34" charset="0"/>
              </a:rPr>
              <a:t>permite </a:t>
            </a:r>
            <a:r>
              <a:rPr lang="es-CL" dirty="0">
                <a:effectLst/>
                <a:latin typeface="ArialMT"/>
              </a:rPr>
              <a:t>a todas las personas </a:t>
            </a:r>
            <a:r>
              <a:rPr lang="es-CL" b="1" dirty="0">
                <a:effectLst/>
                <a:latin typeface="Arial" panose="020B0604020202020204" pitchFamily="34" charset="0"/>
              </a:rPr>
              <a:t>desarrollar conocimientos</a:t>
            </a:r>
            <a:r>
              <a:rPr lang="es-CL" dirty="0">
                <a:effectLst/>
                <a:latin typeface="ArialMT"/>
              </a:rPr>
              <a:t>, </a:t>
            </a:r>
            <a:r>
              <a:rPr lang="es-CL" b="1" dirty="0">
                <a:effectLst/>
                <a:latin typeface="Arial" panose="020B0604020202020204" pitchFamily="34" charset="0"/>
              </a:rPr>
              <a:t>habilidades </a:t>
            </a:r>
            <a:r>
              <a:rPr lang="es-CL" dirty="0">
                <a:effectLst/>
                <a:latin typeface="ArialMT"/>
              </a:rPr>
              <a:t>y </a:t>
            </a:r>
            <a:r>
              <a:rPr lang="es-CL" b="1" dirty="0" err="1">
                <a:effectLst/>
                <a:latin typeface="Arial" panose="020B0604020202020204" pitchFamily="34" charset="0"/>
              </a:rPr>
              <a:t>motivación</a:t>
            </a:r>
            <a:r>
              <a:rPr lang="es-CL" b="1" dirty="0">
                <a:effectLst/>
                <a:latin typeface="Arial" panose="020B0604020202020204" pitchFamily="34" charset="0"/>
              </a:rPr>
              <a:t> </a:t>
            </a:r>
            <a:r>
              <a:rPr lang="es-CL" dirty="0">
                <a:effectLst/>
                <a:latin typeface="ArialMT"/>
              </a:rPr>
              <a:t>e </a:t>
            </a:r>
            <a:r>
              <a:rPr lang="es-CL" dirty="0" err="1">
                <a:effectLst/>
                <a:latin typeface="ArialMT"/>
              </a:rPr>
              <a:t>implicación</a:t>
            </a:r>
            <a:r>
              <a:rPr lang="es-CL" dirty="0">
                <a:effectLst/>
                <a:latin typeface="ArialMT"/>
              </a:rPr>
              <a:t> </a:t>
            </a:r>
            <a:r>
              <a:rPr lang="es-CL" b="1" dirty="0">
                <a:effectLst/>
                <a:latin typeface="Arial" panose="020B0604020202020204" pitchFamily="34" charset="0"/>
              </a:rPr>
              <a:t>con el aprendizaje</a:t>
            </a:r>
            <a:r>
              <a:rPr lang="es-CL" dirty="0">
                <a:effectLst/>
                <a:latin typeface="ArialMT"/>
              </a:rPr>
              <a:t>». </a:t>
            </a:r>
            <a:endParaRPr lang="es-CL" sz="1800" dirty="0"/>
          </a:p>
          <a:p>
            <a:pPr algn="just"/>
            <a:endParaRPr lang="es-CL" dirty="0"/>
          </a:p>
        </p:txBody>
      </p:sp>
      <p:pic>
        <p:nvPicPr>
          <p:cNvPr id="4097" name="Picture 1" descr="page33image52408512">
            <a:extLst>
              <a:ext uri="{FF2B5EF4-FFF2-40B4-BE49-F238E27FC236}">
                <a16:creationId xmlns:a16="http://schemas.microsoft.com/office/drawing/2014/main" id="{9FD11948-3343-A345-C395-C0B4D3FF6D9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68460" y="178041"/>
            <a:ext cx="6303134" cy="3873260"/>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3D3AAD97-4284-E4CD-6D10-CFDD267E1F60}"/>
              </a:ext>
            </a:extLst>
          </p:cNvPr>
          <p:cNvPicPr>
            <a:picLocks noChangeAspect="1"/>
          </p:cNvPicPr>
          <p:nvPr/>
        </p:nvPicPr>
        <p:blipFill>
          <a:blip r:embed="rId5"/>
          <a:stretch>
            <a:fillRect/>
          </a:stretch>
        </p:blipFill>
        <p:spPr>
          <a:xfrm>
            <a:off x="5123579" y="3512189"/>
            <a:ext cx="6426200" cy="1079500"/>
          </a:xfrm>
          <a:prstGeom prst="rect">
            <a:avLst/>
          </a:prstGeom>
        </p:spPr>
      </p:pic>
      <p:pic>
        <p:nvPicPr>
          <p:cNvPr id="7" name="Imagen 6">
            <a:extLst>
              <a:ext uri="{FF2B5EF4-FFF2-40B4-BE49-F238E27FC236}">
                <a16:creationId xmlns:a16="http://schemas.microsoft.com/office/drawing/2014/main" id="{2E551CC5-A17D-B151-8184-2748207AC83E}"/>
              </a:ext>
            </a:extLst>
          </p:cNvPr>
          <p:cNvPicPr>
            <a:picLocks noChangeAspect="1"/>
          </p:cNvPicPr>
          <p:nvPr/>
        </p:nvPicPr>
        <p:blipFill>
          <a:blip r:embed="rId6"/>
          <a:stretch>
            <a:fillRect/>
          </a:stretch>
        </p:blipFill>
        <p:spPr>
          <a:xfrm>
            <a:off x="5161679" y="4731699"/>
            <a:ext cx="6350000" cy="1003300"/>
          </a:xfrm>
          <a:prstGeom prst="rect">
            <a:avLst/>
          </a:prstGeom>
        </p:spPr>
      </p:pic>
      <p:pic>
        <p:nvPicPr>
          <p:cNvPr id="9" name="Imagen 8">
            <a:extLst>
              <a:ext uri="{FF2B5EF4-FFF2-40B4-BE49-F238E27FC236}">
                <a16:creationId xmlns:a16="http://schemas.microsoft.com/office/drawing/2014/main" id="{CD02739E-27A1-E545-8C4A-7960D74DAE30}"/>
              </a:ext>
            </a:extLst>
          </p:cNvPr>
          <p:cNvPicPr>
            <a:picLocks noChangeAspect="1"/>
          </p:cNvPicPr>
          <p:nvPr/>
        </p:nvPicPr>
        <p:blipFill>
          <a:blip r:embed="rId7"/>
          <a:stretch>
            <a:fillRect/>
          </a:stretch>
        </p:blipFill>
        <p:spPr>
          <a:xfrm>
            <a:off x="5129929" y="5880101"/>
            <a:ext cx="6337300" cy="977900"/>
          </a:xfrm>
          <a:prstGeom prst="rect">
            <a:avLst/>
          </a:prstGeom>
        </p:spPr>
      </p:pic>
      <p:pic>
        <p:nvPicPr>
          <p:cNvPr id="4098" name="Picture 2" descr="page33image52361856">
            <a:extLst>
              <a:ext uri="{FF2B5EF4-FFF2-40B4-BE49-F238E27FC236}">
                <a16:creationId xmlns:a16="http://schemas.microsoft.com/office/drawing/2014/main" id="{3AA5F00B-A249-2500-51B5-B09D6FF18F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4257000" cy="280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420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2AF12C-A946-DA3C-FB6D-E56944B0F294}"/>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EDDADA82-7239-A419-1347-A10B88024417}"/>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92C23392-E16C-B12F-8922-DFC83FED8B56}"/>
              </a:ext>
            </a:extLst>
          </p:cNvPr>
          <p:cNvPicPr>
            <a:picLocks noChangeAspect="1"/>
          </p:cNvPicPr>
          <p:nvPr/>
        </p:nvPicPr>
        <p:blipFill rotWithShape="1">
          <a:blip r:embed="rId2"/>
          <a:srcRect t="30319"/>
          <a:stretch/>
        </p:blipFill>
        <p:spPr>
          <a:xfrm>
            <a:off x="0" y="426620"/>
            <a:ext cx="12194899" cy="6004759"/>
          </a:xfrm>
          <a:prstGeom prst="rect">
            <a:avLst/>
          </a:prstGeom>
        </p:spPr>
      </p:pic>
    </p:spTree>
    <p:extLst>
      <p:ext uri="{BB962C8B-B14F-4D97-AF65-F5344CB8AC3E}">
        <p14:creationId xmlns:p14="http://schemas.microsoft.com/office/powerpoint/2010/main" val="756213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B3A83AA-8473-ED8F-0023-7BFD3612548A}"/>
              </a:ext>
            </a:extLst>
          </p:cNvPr>
          <p:cNvPicPr>
            <a:picLocks noChangeAspect="1"/>
          </p:cNvPicPr>
          <p:nvPr/>
        </p:nvPicPr>
        <p:blipFill>
          <a:blip r:embed="rId2"/>
          <a:stretch>
            <a:fillRect/>
          </a:stretch>
        </p:blipFill>
        <p:spPr>
          <a:xfrm>
            <a:off x="1536807" y="59597"/>
            <a:ext cx="9118385" cy="6738806"/>
          </a:xfrm>
          <a:prstGeom prst="rect">
            <a:avLst/>
          </a:prstGeom>
        </p:spPr>
      </p:pic>
    </p:spTree>
    <p:extLst>
      <p:ext uri="{BB962C8B-B14F-4D97-AF65-F5344CB8AC3E}">
        <p14:creationId xmlns:p14="http://schemas.microsoft.com/office/powerpoint/2010/main" val="2616368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7074421-6CDA-EF51-A787-B3E2646A3DB8}"/>
              </a:ext>
            </a:extLst>
          </p:cNvPr>
          <p:cNvPicPr>
            <a:picLocks noChangeAspect="1"/>
          </p:cNvPicPr>
          <p:nvPr/>
        </p:nvPicPr>
        <p:blipFill>
          <a:blip r:embed="rId2"/>
          <a:stretch>
            <a:fillRect/>
          </a:stretch>
        </p:blipFill>
        <p:spPr>
          <a:xfrm>
            <a:off x="0" y="573215"/>
            <a:ext cx="12165168" cy="5698997"/>
          </a:xfrm>
          <a:prstGeom prst="rect">
            <a:avLst/>
          </a:prstGeom>
        </p:spPr>
      </p:pic>
    </p:spTree>
    <p:extLst>
      <p:ext uri="{BB962C8B-B14F-4D97-AF65-F5344CB8AC3E}">
        <p14:creationId xmlns:p14="http://schemas.microsoft.com/office/powerpoint/2010/main" val="3709792802"/>
      </p:ext>
    </p:extLst>
  </p:cSld>
  <p:clrMapOvr>
    <a:masterClrMapping/>
  </p:clrMapOvr>
</p:sld>
</file>

<file path=ppt/theme/theme1.xml><?xml version="1.0" encoding="utf-8"?>
<a:theme xmlns:a="http://schemas.openxmlformats.org/drawingml/2006/main" name="Berlí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Berlín</Template>
  <TotalTime>1314</TotalTime>
  <Words>799</Words>
  <Application>Microsoft Macintosh PowerPoint</Application>
  <PresentationFormat>Panorámica</PresentationFormat>
  <Paragraphs>42</Paragraphs>
  <Slides>24</Slides>
  <Notes>0</Notes>
  <HiddenSlides>0</HiddenSlides>
  <MMClips>1</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24</vt:i4>
      </vt:variant>
    </vt:vector>
  </HeadingPairs>
  <TitlesOfParts>
    <vt:vector size="36" baseType="lpstr">
      <vt:lpstr>-webkit-standard</vt:lpstr>
      <vt:lpstr>Abadi</vt:lpstr>
      <vt:lpstr>Arial</vt:lpstr>
      <vt:lpstr>ArialMT</vt:lpstr>
      <vt:lpstr>Atkinson</vt:lpstr>
      <vt:lpstr>Bierstadt</vt:lpstr>
      <vt:lpstr>Century</vt:lpstr>
      <vt:lpstr>Century Gothic</vt:lpstr>
      <vt:lpstr>FagoNo</vt:lpstr>
      <vt:lpstr>Open Sans</vt:lpstr>
      <vt:lpstr>Trebuchet MS</vt:lpstr>
      <vt:lpstr>Berlín</vt:lpstr>
      <vt:lpstr>DISEÑO UNIVERSAL DE APRENDIZAJE (DUA)</vt:lpstr>
      <vt:lpstr>¿Qué conocemos respecto del DUA?</vt:lpstr>
      <vt:lpstr>Origen del Diseño Universal de Aprendizaje</vt:lpstr>
      <vt:lpstr>Presentación de PowerPoint</vt:lpstr>
      <vt:lpstr>Origen del Diseño Universal de Aprendizaje</vt:lpstr>
      <vt:lpstr>D.U.A.</vt:lpstr>
      <vt:lpstr>Presentación de PowerPoint</vt:lpstr>
      <vt:lpstr>Presentación de PowerPoint</vt:lpstr>
      <vt:lpstr>Presentación de PowerPoint</vt:lpstr>
      <vt:lpstr>Principio II: proporcionar diferentes formas de representación</vt:lpstr>
      <vt:lpstr>Presentación de PowerPoint</vt:lpstr>
      <vt:lpstr>Presentación de PowerPoint</vt:lpstr>
      <vt:lpstr>Presentación de PowerPoint</vt:lpstr>
      <vt:lpstr>Presentación de PowerPoint</vt:lpstr>
      <vt:lpstr>Presentación de PowerPoint</vt:lpstr>
      <vt:lpstr>Lectura Fácil</vt:lpstr>
      <vt:lpstr>Presentación de PowerPoint</vt:lpstr>
      <vt:lpstr>Presentación de PowerPoint</vt:lpstr>
      <vt:lpstr>Presentación de PowerPoint</vt:lpstr>
      <vt:lpstr>Presentación de PowerPoint</vt:lpstr>
      <vt:lpstr>Presentación de PowerPoint</vt:lpstr>
      <vt:lpstr>Actividad</vt:lpstr>
      <vt:lpstr>Actividad</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 DUA, LECTURA FÁCIL Y ADECUACIONES DIDÁCTICAS</dc:title>
  <dc:creator>Felipe Andrés Clavo Espinoza (felipe.clavo)</dc:creator>
  <cp:lastModifiedBy>Felipe Andrés Clavo Espinoza (felipe.clavo)</cp:lastModifiedBy>
  <cp:revision>4</cp:revision>
  <dcterms:created xsi:type="dcterms:W3CDTF">2023-10-20T00:10:01Z</dcterms:created>
  <dcterms:modified xsi:type="dcterms:W3CDTF">2024-10-21T20:47:00Z</dcterms:modified>
</cp:coreProperties>
</file>