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569" r:id="rId7"/>
    <p:sldId id="261" r:id="rId8"/>
    <p:sldId id="570" r:id="rId9"/>
    <p:sldId id="571" r:id="rId10"/>
    <p:sldId id="572" r:id="rId11"/>
    <p:sldId id="262" r:id="rId12"/>
    <p:sldId id="263" r:id="rId13"/>
    <p:sldId id="264" r:id="rId14"/>
    <p:sldId id="265" r:id="rId15"/>
    <p:sldId id="573" r:id="rId16"/>
    <p:sldId id="574" r:id="rId17"/>
    <p:sldId id="575" r:id="rId18"/>
    <p:sldId id="31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57"/>
    <p:restoredTop sz="95807"/>
  </p:normalViewPr>
  <p:slideViewPr>
    <p:cSldViewPr snapToGrid="0">
      <p:cViewPr varScale="1">
        <p:scale>
          <a:sx n="81" d="100"/>
          <a:sy n="81" d="100"/>
        </p:scale>
        <p:origin x="200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4/7/24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4/7/24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4/7/24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4/7/24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4/7/24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4/7/24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4/7/24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4/7/24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4/7/24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1530" y="889794"/>
            <a:ext cx="5284470" cy="763429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de la diapositiva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Bierstadt" panose="020B0004020202020204" pitchFamily="34" charset="0"/>
              </a:defRPr>
            </a:lvl1pPr>
          </a:lstStyle>
          <a:p>
            <a:fld id="{77444007-AE69-4A6B-BFE9-5A40E34BA7C2}" type="datetimeFigureOut">
              <a:rPr lang="es-CL" smtClean="0"/>
              <a:pPr/>
              <a:t>07-04-24</a:t>
            </a:fld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ierstadt" panose="020B0004020202020204" pitchFamily="34" charset="0"/>
              </a:defRPr>
            </a:lvl1pPr>
          </a:lstStyle>
          <a:p>
            <a:fld id="{242FC3E3-590C-40EC-B21E-44795DD0DE99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2A58C59-CE45-559E-DFB5-4ACDA8B0375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11530" y="1892141"/>
            <a:ext cx="5284470" cy="510857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Subtítulo de la diapositiva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EDE97E6-1365-9EA6-7555-57CFDE7D86C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11530" y="2731611"/>
            <a:ext cx="5284470" cy="3296126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Century" panose="020406040505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just"/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"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Lorem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ipsum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dolor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sit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amet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,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consectetur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adipiscing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elit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, sed do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eiusmod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tempor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incididunt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ut labore et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dolore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magna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aliqua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. Ut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enim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ad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minim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veniam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, quis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nostrud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exercitation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ullamco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laboris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nisi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ut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aliquip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ex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ea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commodo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consequat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.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Duis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aute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irure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dolor in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reprehenderit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in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voluptate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velit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esse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cillum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dolore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eu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fugiat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nulla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pariatur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.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Excepteur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sint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occaecat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cupidatat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non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proident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, sunt in culpa qui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officia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deserunt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mollit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anim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id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est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laborum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."</a:t>
            </a:r>
            <a:endParaRPr lang="es-CL" dirty="0">
              <a:latin typeface="Bierstadt" panose="020B0004020202020204" pitchFamily="34" charset="0"/>
            </a:endParaRPr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9A9025DE-B9A0-B21B-BF72-E7B8A1CF06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20878" y="1198880"/>
            <a:ext cx="4186237" cy="4828857"/>
          </a:xfrm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33871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4/7/24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4/7/24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4/7/24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4/7/24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4/7/24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4/7/24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4/7/24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4/7/24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0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4/7/24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70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432B80-060F-0A34-80FB-17C00613C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sz="4800" dirty="0"/>
              <a:t>Trastorno del Espectro Autista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4F75CAF-AA11-0CFC-B953-0EA1D19F54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Desarrollo de habilidades lingüísticas en el contexto de la neurodiversidad</a:t>
            </a:r>
          </a:p>
          <a:p>
            <a:r>
              <a:rPr lang="es-CL" dirty="0"/>
              <a:t>Profesor Felipe Clavo E. </a:t>
            </a:r>
          </a:p>
        </p:txBody>
      </p:sp>
    </p:spTree>
    <p:extLst>
      <p:ext uri="{BB962C8B-B14F-4D97-AF65-F5344CB8AC3E}">
        <p14:creationId xmlns:p14="http://schemas.microsoft.com/office/powerpoint/2010/main" val="393630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F79E5BF-59FF-6440-EB45-7AEC53A9F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956" y="0"/>
            <a:ext cx="5828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81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F9A4BA-636F-BD94-036B-8FEF8A457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260" y="2368028"/>
            <a:ext cx="5541690" cy="3736744"/>
          </a:xfrm>
        </p:spPr>
        <p:txBody>
          <a:bodyPr>
            <a:normAutofit/>
          </a:bodyPr>
          <a:lstStyle/>
          <a:p>
            <a:pPr algn="just"/>
            <a:r>
              <a:rPr lang="es-CL" sz="2000" dirty="0">
                <a:effectLst/>
                <a:latin typeface="ArialMT"/>
              </a:rPr>
              <a:t>El espectro del autismo no es ni blanco ni negro, es un abanico de colores, el cual nos ha llevado, en la actualidad a manejar el concepto de espectro. Los </a:t>
            </a:r>
            <a:r>
              <a:rPr lang="es-CL" sz="2000" dirty="0" err="1">
                <a:effectLst/>
                <a:latin typeface="ArialMT"/>
              </a:rPr>
              <a:t>síntomas</a:t>
            </a:r>
            <a:r>
              <a:rPr lang="es-CL" sz="2000" dirty="0">
                <a:effectLst/>
                <a:latin typeface="ArialMT"/>
              </a:rPr>
              <a:t> se manifiestan de diversas formas en las distintas edades. Su </a:t>
            </a:r>
            <a:r>
              <a:rPr lang="es-CL" sz="2000" dirty="0" err="1">
                <a:effectLst/>
                <a:latin typeface="ArialMT"/>
              </a:rPr>
              <a:t>expresión</a:t>
            </a:r>
            <a:r>
              <a:rPr lang="es-CL" sz="2000" dirty="0">
                <a:effectLst/>
                <a:latin typeface="ArialMT"/>
              </a:rPr>
              <a:t> es variable y </a:t>
            </a:r>
            <a:r>
              <a:rPr lang="es-CL" sz="2000" dirty="0" err="1">
                <a:effectLst/>
                <a:latin typeface="ArialMT"/>
              </a:rPr>
              <a:t>acompaña</a:t>
            </a:r>
            <a:r>
              <a:rPr lang="es-CL" sz="2000" dirty="0">
                <a:effectLst/>
                <a:latin typeface="ArialMT"/>
              </a:rPr>
              <a:t> a la persona durante toda su vida. </a:t>
            </a:r>
            <a:endParaRPr lang="es-CL" sz="2000" dirty="0"/>
          </a:p>
          <a:p>
            <a:pPr algn="just"/>
            <a:r>
              <a:rPr lang="es-CL" sz="2000" dirty="0">
                <a:effectLst/>
                <a:latin typeface="ArialMT"/>
              </a:rPr>
              <a:t>En los establecimientos educativos, es importante darle visibilidad al autismo, de forma natural ante los otros padres y apoderados y con los </a:t>
            </a:r>
            <a:r>
              <a:rPr lang="es-CL" sz="2000" dirty="0" err="1">
                <a:effectLst/>
                <a:latin typeface="ArialMT"/>
              </a:rPr>
              <a:t>compañeros</a:t>
            </a:r>
            <a:r>
              <a:rPr lang="es-CL" sz="2000" dirty="0">
                <a:effectLst/>
                <a:latin typeface="ArialMT"/>
              </a:rPr>
              <a:t> de aula. </a:t>
            </a:r>
            <a:endParaRPr lang="es-CL" sz="2000" dirty="0"/>
          </a:p>
          <a:p>
            <a:pPr marL="0" indent="0" algn="just">
              <a:buNone/>
            </a:pPr>
            <a:endParaRPr lang="es-CL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D52502C-9DD5-2536-E4E8-ACE2947CF9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88" r="2184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8B80FEE-768C-FF6B-EB44-221B33E4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es-CL" dirty="0"/>
              <a:t>T.E.A. en el Aula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04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E0479D-0626-B90C-996D-6A9061731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CL" sz="1800" b="1" dirty="0" err="1">
                <a:effectLst/>
                <a:latin typeface="Arial" panose="020B0604020202020204" pitchFamily="34" charset="0"/>
              </a:rPr>
              <a:t>Adaptación</a:t>
            </a:r>
            <a:r>
              <a:rPr lang="es-CL" sz="1800" b="1" dirty="0">
                <a:effectLst/>
                <a:latin typeface="Arial" panose="020B0604020202020204" pitchFamily="34" charset="0"/>
              </a:rPr>
              <a:t> paulatina y facilidades de tiempo y espacio establecer vinculo positivo. </a:t>
            </a:r>
            <a:endParaRPr lang="es-CL" sz="1800" dirty="0">
              <a:effectLst/>
              <a:latin typeface="ArialMT"/>
            </a:endParaRPr>
          </a:p>
          <a:p>
            <a:pPr marL="0" indent="0" algn="just">
              <a:buNone/>
            </a:pPr>
            <a:endParaRPr lang="es-CL" sz="1800" dirty="0"/>
          </a:p>
          <a:p>
            <a:pPr algn="just"/>
            <a:r>
              <a:rPr lang="es-CL" sz="1800" b="1" dirty="0">
                <a:effectLst/>
                <a:latin typeface="Arial" panose="020B0604020202020204" pitchFamily="34" charset="0"/>
              </a:rPr>
              <a:t>Enfoque individualizado, articulando los apoyos de acuerdo a las necesidades de los estudiantes. </a:t>
            </a:r>
            <a:endParaRPr lang="es-CL" sz="1800" dirty="0">
              <a:effectLst/>
              <a:latin typeface="ArialMT"/>
            </a:endParaRPr>
          </a:p>
          <a:p>
            <a:pPr algn="just"/>
            <a:endParaRPr lang="es-CL" sz="1800" dirty="0"/>
          </a:p>
          <a:p>
            <a:pPr algn="just"/>
            <a:r>
              <a:rPr lang="es-CL" sz="1800" b="1" dirty="0">
                <a:effectLst/>
                <a:latin typeface="Arial" panose="020B0604020202020204" pitchFamily="34" charset="0"/>
              </a:rPr>
              <a:t>Proporcionar ayudas de aprendizaje </a:t>
            </a:r>
            <a:r>
              <a:rPr lang="es-CL" sz="1800" b="1" dirty="0" err="1">
                <a:effectLst/>
                <a:latin typeface="Arial" panose="020B0604020202020204" pitchFamily="34" charset="0"/>
              </a:rPr>
              <a:t>específicas</a:t>
            </a:r>
            <a:r>
              <a:rPr lang="es-CL" sz="1800" b="1" dirty="0">
                <a:effectLst/>
                <a:latin typeface="Arial" panose="020B0604020202020204" pitchFamily="34" charset="0"/>
              </a:rPr>
              <a:t> (recursos materiales y/o </a:t>
            </a:r>
            <a:r>
              <a:rPr lang="es-CL" sz="1800" b="1" dirty="0" err="1">
                <a:effectLst/>
                <a:latin typeface="Arial" panose="020B0604020202020204" pitchFamily="34" charset="0"/>
              </a:rPr>
              <a:t>tecnológicos</a:t>
            </a:r>
            <a:r>
              <a:rPr lang="es-CL" sz="1800" b="1" dirty="0">
                <a:effectLst/>
                <a:latin typeface="Arial" panose="020B0604020202020204" pitchFamily="34" charset="0"/>
              </a:rPr>
              <a:t>), </a:t>
            </a:r>
            <a:r>
              <a:rPr lang="es-CL" sz="1800" b="1" dirty="0" err="1">
                <a:effectLst/>
                <a:latin typeface="Arial" panose="020B0604020202020204" pitchFamily="34" charset="0"/>
              </a:rPr>
              <a:t>además</a:t>
            </a:r>
            <a:r>
              <a:rPr lang="es-CL" sz="1800" b="1" dirty="0">
                <a:effectLst/>
                <a:latin typeface="Arial" panose="020B0604020202020204" pitchFamily="34" charset="0"/>
              </a:rPr>
              <a:t> de la </a:t>
            </a:r>
            <a:r>
              <a:rPr lang="es-CL" sz="1800" b="1" dirty="0" err="1">
                <a:effectLst/>
                <a:latin typeface="Arial" panose="020B0604020202020204" pitchFamily="34" charset="0"/>
              </a:rPr>
              <a:t>adecuación</a:t>
            </a:r>
            <a:r>
              <a:rPr lang="es-CL" sz="1800" b="1" dirty="0">
                <a:effectLst/>
                <a:latin typeface="Arial" panose="020B0604020202020204" pitchFamily="34" charset="0"/>
              </a:rPr>
              <a:t> curricular (</a:t>
            </a:r>
            <a:r>
              <a:rPr lang="es-CL" sz="1800" b="1" dirty="0" err="1">
                <a:effectLst/>
                <a:latin typeface="Arial" panose="020B0604020202020204" pitchFamily="34" charset="0"/>
              </a:rPr>
              <a:t>según</a:t>
            </a:r>
            <a:r>
              <a:rPr lang="es-CL" sz="1800" b="1" dirty="0">
                <a:effectLst/>
                <a:latin typeface="Arial" panose="020B0604020202020204" pitchFamily="34" charset="0"/>
              </a:rPr>
              <a:t> decreto 83: </a:t>
            </a:r>
            <a:r>
              <a:rPr lang="es-CL" sz="1800" b="1" dirty="0" err="1">
                <a:effectLst/>
                <a:latin typeface="Arial" panose="020B0604020202020204" pitchFamily="34" charset="0"/>
              </a:rPr>
              <a:t>graduación</a:t>
            </a:r>
            <a:r>
              <a:rPr lang="es-CL" sz="1800" b="1" dirty="0">
                <a:effectLst/>
                <a:latin typeface="Arial" panose="020B0604020202020204" pitchFamily="34" charset="0"/>
              </a:rPr>
              <a:t> del nivel de complejidad - </a:t>
            </a:r>
            <a:r>
              <a:rPr lang="es-CL" sz="1800" b="1" dirty="0" err="1">
                <a:effectLst/>
                <a:latin typeface="Arial" panose="020B0604020202020204" pitchFamily="34" charset="0"/>
              </a:rPr>
              <a:t>priorización</a:t>
            </a:r>
            <a:r>
              <a:rPr lang="es-CL" sz="1800" b="1" dirty="0">
                <a:effectLst/>
                <a:latin typeface="Arial" panose="020B0604020202020204" pitchFamily="34" charset="0"/>
              </a:rPr>
              <a:t> de objetivos de aprendizaje y contenidos – </a:t>
            </a:r>
            <a:r>
              <a:rPr lang="es-CL" sz="1800" b="1" dirty="0" err="1">
                <a:effectLst/>
                <a:latin typeface="Arial" panose="020B0604020202020204" pitchFamily="34" charset="0"/>
              </a:rPr>
              <a:t>temporalización</a:t>
            </a:r>
            <a:r>
              <a:rPr lang="es-CL" sz="1800" b="1" dirty="0">
                <a:effectLst/>
                <a:latin typeface="Arial" panose="020B0604020202020204" pitchFamily="34" charset="0"/>
              </a:rPr>
              <a:t> - enriquecimiento del </a:t>
            </a:r>
            <a:r>
              <a:rPr lang="es-CL" sz="1800" b="1" dirty="0" err="1">
                <a:effectLst/>
                <a:latin typeface="Arial" panose="020B0604020202020204" pitchFamily="34" charset="0"/>
              </a:rPr>
              <a:t>currículum</a:t>
            </a:r>
            <a:r>
              <a:rPr lang="es-CL" sz="1800" b="1" dirty="0">
                <a:effectLst/>
                <a:latin typeface="Arial" panose="020B0604020202020204" pitchFamily="34" charset="0"/>
              </a:rPr>
              <a:t> - </a:t>
            </a:r>
            <a:r>
              <a:rPr lang="es-CL" sz="1800" b="1" dirty="0" err="1">
                <a:effectLst/>
                <a:latin typeface="Arial" panose="020B0604020202020204" pitchFamily="34" charset="0"/>
              </a:rPr>
              <a:t>eliminación</a:t>
            </a:r>
            <a:r>
              <a:rPr lang="es-CL" sz="1800" b="1" dirty="0">
                <a:effectLst/>
                <a:latin typeface="Arial" panose="020B0604020202020204" pitchFamily="34" charset="0"/>
              </a:rPr>
              <a:t> de aprendizajes). </a:t>
            </a:r>
            <a:endParaRPr lang="es-CL" sz="1800" dirty="0">
              <a:effectLst/>
              <a:latin typeface="ArialMT"/>
            </a:endParaRPr>
          </a:p>
          <a:p>
            <a:pPr algn="just"/>
            <a:endParaRPr lang="es-CL" sz="1800" dirty="0"/>
          </a:p>
          <a:p>
            <a:pPr marL="0" indent="0" algn="just">
              <a:buNone/>
            </a:pPr>
            <a:endParaRPr lang="es-CL" sz="18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284456B-F727-06C0-C401-826FDAB07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106" b="2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5EE5E9-2BF9-70B6-8447-E8673EB96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es-CL" b="1" dirty="0">
                <a:effectLst/>
                <a:latin typeface="CenturyGothic"/>
              </a:rPr>
              <a:t>Estrategias para incluir a los estudiantes T.E.A.</a:t>
            </a:r>
            <a:endParaRPr lang="es-CL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26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A34C6BC7-26BA-538C-82E0-74EC4659F1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3" r="16579" b="-3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D75624-A255-94A5-034A-D63506775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s-CL" b="1" dirty="0">
                <a:effectLst/>
                <a:latin typeface="CenturyGothic"/>
              </a:rPr>
              <a:t>Estrategias para incluir a los estudiantes T.E.A.</a:t>
            </a:r>
            <a:endParaRPr lang="es-CL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FC9CF7-EE77-5A9E-1E44-44964AA02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r>
              <a:rPr lang="es-CL" sz="1700" b="1" dirty="0">
                <a:effectLst/>
                <a:latin typeface="Arial" panose="020B0604020202020204" pitchFamily="34" charset="0"/>
              </a:rPr>
              <a:t>Proporcionar apoyos a </a:t>
            </a:r>
            <a:r>
              <a:rPr lang="es-CL" sz="1700" b="1" dirty="0" err="1">
                <a:effectLst/>
                <a:latin typeface="Arial" panose="020B0604020202020204" pitchFamily="34" charset="0"/>
              </a:rPr>
              <a:t>través</a:t>
            </a:r>
            <a:r>
              <a:rPr lang="es-CL" sz="1700" b="1" dirty="0">
                <a:effectLst/>
                <a:latin typeface="Arial" panose="020B0604020202020204" pitchFamily="34" charset="0"/>
              </a:rPr>
              <a:t> de la </a:t>
            </a:r>
            <a:r>
              <a:rPr lang="es-CL" sz="1700" b="1" dirty="0" err="1">
                <a:effectLst/>
                <a:latin typeface="Arial" panose="020B0604020202020204" pitchFamily="34" charset="0"/>
              </a:rPr>
              <a:t>aplicación</a:t>
            </a:r>
            <a:r>
              <a:rPr lang="es-CL" sz="1700" b="1" dirty="0">
                <a:effectLst/>
                <a:latin typeface="Arial" panose="020B0604020202020204" pitchFamily="34" charset="0"/>
              </a:rPr>
              <a:t> de diferentes estrategias de </a:t>
            </a:r>
            <a:r>
              <a:rPr lang="es-CL" sz="1700" b="1" dirty="0" err="1">
                <a:effectLst/>
                <a:latin typeface="Arial" panose="020B0604020202020204" pitchFamily="34" charset="0"/>
              </a:rPr>
              <a:t>enseñanza</a:t>
            </a:r>
            <a:r>
              <a:rPr lang="es-CL" sz="1700" b="1" dirty="0">
                <a:effectLst/>
                <a:latin typeface="Arial" panose="020B0604020202020204" pitchFamily="34" charset="0"/>
              </a:rPr>
              <a:t>, vinculando los conocimientos de la familia y los profesionales que trabajan con el estudiante. </a:t>
            </a:r>
            <a:endParaRPr lang="es-CL" sz="1700" dirty="0"/>
          </a:p>
          <a:p>
            <a:r>
              <a:rPr lang="es-CL" sz="1700" dirty="0">
                <a:effectLst/>
                <a:latin typeface="ArialMT"/>
              </a:rPr>
              <a:t>•</a:t>
            </a:r>
            <a:r>
              <a:rPr lang="es-CL" sz="1700" b="1" dirty="0">
                <a:effectLst/>
                <a:latin typeface="Arial" panose="020B0604020202020204" pitchFamily="34" charset="0"/>
              </a:rPr>
              <a:t>Apoyo y reforzamiento conductual positivo, </a:t>
            </a:r>
            <a:r>
              <a:rPr lang="es-CL" sz="1700" b="1" dirty="0" err="1">
                <a:effectLst/>
                <a:latin typeface="Arial" panose="020B0604020202020204" pitchFamily="34" charset="0"/>
              </a:rPr>
              <a:t>observación</a:t>
            </a:r>
            <a:r>
              <a:rPr lang="es-CL" sz="1700" b="1" dirty="0">
                <a:effectLst/>
                <a:latin typeface="Arial" panose="020B0604020202020204" pitchFamily="34" charset="0"/>
              </a:rPr>
              <a:t> del estudiante en el aula para </a:t>
            </a:r>
            <a:r>
              <a:rPr lang="es-CL" sz="1700" b="1" dirty="0" err="1">
                <a:effectLst/>
                <a:latin typeface="Arial" panose="020B0604020202020204" pitchFamily="34" charset="0"/>
              </a:rPr>
              <a:t>diseñar</a:t>
            </a:r>
            <a:r>
              <a:rPr lang="es-CL" sz="1700" b="1" dirty="0">
                <a:effectLst/>
                <a:latin typeface="Arial" panose="020B0604020202020204" pitchFamily="34" charset="0"/>
              </a:rPr>
              <a:t> estrategias </a:t>
            </a:r>
            <a:r>
              <a:rPr lang="es-CL" sz="1700" b="1" dirty="0" err="1">
                <a:effectLst/>
                <a:latin typeface="Arial" panose="020B0604020202020204" pitchFamily="34" charset="0"/>
              </a:rPr>
              <a:t>más</a:t>
            </a:r>
            <a:r>
              <a:rPr lang="es-CL" sz="1700" b="1" dirty="0">
                <a:effectLst/>
                <a:latin typeface="Arial" panose="020B0604020202020204" pitchFamily="34" charset="0"/>
              </a:rPr>
              <a:t> adecuadas. </a:t>
            </a:r>
            <a:endParaRPr lang="es-CL" sz="1700" dirty="0"/>
          </a:p>
          <a:p>
            <a:r>
              <a:rPr lang="es-CL" sz="1700" b="1" dirty="0">
                <a:effectLst/>
                <a:latin typeface="Arial" panose="020B0604020202020204" pitchFamily="34" charset="0"/>
              </a:rPr>
              <a:t>Promover el trabajo en equipo de la triada: familia – escuela – otros profesionales. </a:t>
            </a:r>
            <a:endParaRPr lang="es-CL" sz="1700" dirty="0"/>
          </a:p>
          <a:p>
            <a:r>
              <a:rPr lang="es-CL" sz="1700" b="1" dirty="0">
                <a:effectLst/>
                <a:latin typeface="Arial" panose="020B0604020202020204" pitchFamily="34" charset="0"/>
              </a:rPr>
              <a:t>Utilizar sistemas de </a:t>
            </a:r>
            <a:r>
              <a:rPr lang="es-CL" sz="1700" b="1" dirty="0" err="1">
                <a:effectLst/>
                <a:latin typeface="Arial" panose="020B0604020202020204" pitchFamily="34" charset="0"/>
              </a:rPr>
              <a:t>anticipación</a:t>
            </a:r>
            <a:r>
              <a:rPr lang="es-CL" sz="1700" b="1" dirty="0">
                <a:effectLst/>
                <a:latin typeface="Arial" panose="020B0604020202020204" pitchFamily="34" charset="0"/>
              </a:rPr>
              <a:t>: que se espera del </a:t>
            </a:r>
            <a:r>
              <a:rPr lang="es-CL" sz="1700" b="1" dirty="0" err="1">
                <a:effectLst/>
                <a:latin typeface="Arial" panose="020B0604020202020204" pitchFamily="34" charset="0"/>
              </a:rPr>
              <a:t>niño</a:t>
            </a:r>
            <a:r>
              <a:rPr lang="es-CL" sz="1700" b="1" dirty="0">
                <a:effectLst/>
                <a:latin typeface="Arial" panose="020B0604020202020204" pitchFamily="34" charset="0"/>
              </a:rPr>
              <a:t>, qué tareas debe realizar, </a:t>
            </a:r>
            <a:r>
              <a:rPr lang="es-CL" sz="1700" b="1" dirty="0" err="1">
                <a:effectLst/>
                <a:latin typeface="Arial" panose="020B0604020202020204" pitchFamily="34" charset="0"/>
              </a:rPr>
              <a:t>cómo</a:t>
            </a:r>
            <a:r>
              <a:rPr lang="es-CL" sz="1700" b="1" dirty="0">
                <a:effectLst/>
                <a:latin typeface="Arial" panose="020B0604020202020204" pitchFamily="34" charset="0"/>
              </a:rPr>
              <a:t> realizarlas y dar tiempos de </a:t>
            </a:r>
            <a:r>
              <a:rPr lang="es-CL" sz="1700" b="1" dirty="0" err="1">
                <a:effectLst/>
                <a:latin typeface="Arial" panose="020B0604020202020204" pitchFamily="34" charset="0"/>
              </a:rPr>
              <a:t>ejecución</a:t>
            </a:r>
            <a:r>
              <a:rPr lang="es-CL" sz="1700" b="1" dirty="0">
                <a:effectLst/>
                <a:latin typeface="Arial" panose="020B0604020202020204" pitchFamily="34" charset="0"/>
              </a:rPr>
              <a:t>. </a:t>
            </a:r>
            <a:endParaRPr lang="es-CL" sz="1700" dirty="0"/>
          </a:p>
        </p:txBody>
      </p:sp>
    </p:spTree>
    <p:extLst>
      <p:ext uri="{BB962C8B-B14F-4D97-AF65-F5344CB8AC3E}">
        <p14:creationId xmlns:p14="http://schemas.microsoft.com/office/powerpoint/2010/main" val="3888048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1031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33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36" name="Rectangle 1035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8F8EBDA-BCAA-4132-3E89-28E583A39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s-CL" sz="2400" b="1">
                <a:effectLst/>
                <a:latin typeface="CenturyGothic"/>
              </a:rPr>
              <a:t>Estrategias para incluir a los estudiantes T.E.A.</a:t>
            </a:r>
            <a:endParaRPr lang="es-CL" sz="2400"/>
          </a:p>
        </p:txBody>
      </p: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25A967-002E-85EF-BD4A-B898B6371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212" y="2371173"/>
            <a:ext cx="4458838" cy="4434317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CL" sz="2100" b="1" dirty="0">
                <a:effectLst/>
                <a:latin typeface="Arial" panose="020B0604020202020204" pitchFamily="34" charset="0"/>
              </a:rPr>
              <a:t>Promover habilidades sociales funcionales. Demostrar </a:t>
            </a:r>
            <a:r>
              <a:rPr lang="es-CL" sz="2100" b="1" dirty="0" err="1">
                <a:effectLst/>
                <a:latin typeface="Arial" panose="020B0604020202020204" pitchFamily="34" charset="0"/>
              </a:rPr>
              <a:t>cómo</a:t>
            </a:r>
            <a:r>
              <a:rPr lang="es-CL" sz="2100" b="1" dirty="0">
                <a:effectLst/>
                <a:latin typeface="Arial" panose="020B0604020202020204" pitchFamily="34" charset="0"/>
              </a:rPr>
              <a:t> se deben relacionar los </a:t>
            </a:r>
            <a:r>
              <a:rPr lang="es-CL" sz="2100" b="1" dirty="0" err="1">
                <a:effectLst/>
                <a:latin typeface="Arial" panose="020B0604020202020204" pitchFamily="34" charset="0"/>
              </a:rPr>
              <a:t>niños</a:t>
            </a:r>
            <a:r>
              <a:rPr lang="es-CL" sz="2100" b="1" dirty="0">
                <a:effectLst/>
                <a:latin typeface="Arial" panose="020B0604020202020204" pitchFamily="34" charset="0"/>
              </a:rPr>
              <a:t> y </a:t>
            </a:r>
            <a:r>
              <a:rPr lang="es-CL" sz="2100" b="1" dirty="0" err="1">
                <a:effectLst/>
                <a:latin typeface="Arial" panose="020B0604020202020204" pitchFamily="34" charset="0"/>
              </a:rPr>
              <a:t>niñas</a:t>
            </a:r>
            <a:r>
              <a:rPr lang="es-CL" sz="2100" b="1" dirty="0">
                <a:effectLst/>
                <a:latin typeface="Arial" panose="020B0604020202020204" pitchFamily="34" charset="0"/>
              </a:rPr>
              <a:t> de acuerdo a las diferentes situaciones. </a:t>
            </a:r>
            <a:endParaRPr lang="es-CL" sz="2100" dirty="0">
              <a:effectLst/>
              <a:latin typeface="ArialMT"/>
            </a:endParaRPr>
          </a:p>
          <a:p>
            <a:pPr algn="just"/>
            <a:r>
              <a:rPr lang="es-CL" sz="2100" b="1" dirty="0">
                <a:effectLst/>
                <a:latin typeface="Arial" panose="020B0604020202020204" pitchFamily="34" charset="0"/>
              </a:rPr>
              <a:t>Entender las conductas repetitivas y aprovechar los intereses para generar nuevas habilidades. </a:t>
            </a:r>
            <a:endParaRPr lang="es-CL" sz="2100" dirty="0">
              <a:effectLst/>
              <a:latin typeface="ArialMT"/>
            </a:endParaRPr>
          </a:p>
          <a:p>
            <a:pPr algn="just"/>
            <a:r>
              <a:rPr lang="es-CL" sz="2100" b="1" dirty="0">
                <a:effectLst/>
                <a:latin typeface="Arial" panose="020B0604020202020204" pitchFamily="34" charset="0"/>
              </a:rPr>
              <a:t>Potenciar la independencia y la </a:t>
            </a:r>
            <a:r>
              <a:rPr lang="es-CL" sz="2100" b="1" dirty="0" err="1">
                <a:effectLst/>
                <a:latin typeface="Arial" panose="020B0604020202020204" pitchFamily="34" charset="0"/>
              </a:rPr>
              <a:t>autonomía</a:t>
            </a:r>
            <a:r>
              <a:rPr lang="es-CL" sz="2100" b="1" dirty="0">
                <a:effectLst/>
                <a:latin typeface="Arial" panose="020B0604020202020204" pitchFamily="34" charset="0"/>
              </a:rPr>
              <a:t> personal, dando </a:t>
            </a:r>
            <a:r>
              <a:rPr lang="es-CL" sz="2100" b="1" dirty="0" err="1">
                <a:effectLst/>
                <a:latin typeface="Arial" panose="020B0604020202020204" pitchFamily="34" charset="0"/>
              </a:rPr>
              <a:t>pequeñas</a:t>
            </a:r>
            <a:r>
              <a:rPr lang="es-CL" sz="2100" b="1" dirty="0">
                <a:effectLst/>
                <a:latin typeface="Arial" panose="020B0604020202020204" pitchFamily="34" charset="0"/>
              </a:rPr>
              <a:t> tareas, de cuidado personal y de trabajo individual y/o grupal. </a:t>
            </a:r>
            <a:endParaRPr lang="es-CL" sz="2100" dirty="0">
              <a:effectLst/>
              <a:latin typeface="ArialMT"/>
            </a:endParaRPr>
          </a:p>
          <a:p>
            <a:pPr algn="just"/>
            <a:r>
              <a:rPr lang="es-CL" sz="2100" b="1" dirty="0">
                <a:latin typeface="Arial" panose="020B0604020202020204" pitchFamily="34" charset="0"/>
              </a:rPr>
              <a:t>Promover estrategias de </a:t>
            </a:r>
            <a:r>
              <a:rPr lang="es-CL" sz="2100" b="1" dirty="0" err="1">
                <a:latin typeface="Arial" panose="020B0604020202020204" pitchFamily="34" charset="0"/>
              </a:rPr>
              <a:t>regulación</a:t>
            </a:r>
            <a:r>
              <a:rPr lang="es-CL" sz="2100" b="1" dirty="0">
                <a:latin typeface="Arial" panose="020B0604020202020204" pitchFamily="34" charset="0"/>
              </a:rPr>
              <a:t> emocional. </a:t>
            </a:r>
            <a:r>
              <a:rPr lang="es-CL" sz="2100" b="1" dirty="0" err="1">
                <a:latin typeface="Arial" panose="020B0604020202020204" pitchFamily="34" charset="0"/>
              </a:rPr>
              <a:t>Utilización</a:t>
            </a:r>
            <a:r>
              <a:rPr lang="es-CL" sz="2100" b="1" dirty="0">
                <a:latin typeface="Arial" panose="020B0604020202020204" pitchFamily="34" charset="0"/>
              </a:rPr>
              <a:t> de </a:t>
            </a:r>
            <a:r>
              <a:rPr lang="es-CL" sz="2100" b="1" dirty="0" err="1">
                <a:latin typeface="Arial" panose="020B0604020202020204" pitchFamily="34" charset="0"/>
              </a:rPr>
              <a:t>semáforo</a:t>
            </a:r>
            <a:r>
              <a:rPr lang="es-CL" sz="2100" b="1" dirty="0">
                <a:latin typeface="Arial" panose="020B0604020202020204" pitchFamily="34" charset="0"/>
              </a:rPr>
              <a:t> de </a:t>
            </a:r>
            <a:r>
              <a:rPr lang="es-CL" sz="2100" b="1" dirty="0" err="1">
                <a:latin typeface="Arial" panose="020B0604020202020204" pitchFamily="34" charset="0"/>
              </a:rPr>
              <a:t>autorregulación</a:t>
            </a:r>
            <a:r>
              <a:rPr lang="es-CL" sz="2100" b="1" dirty="0">
                <a:latin typeface="Arial" panose="020B0604020202020204" pitchFamily="34" charset="0"/>
              </a:rPr>
              <a:t>. En el caso de los docentes, regular nuestras emociones para poder ayudar al estudiante que está teniendo un episodio de </a:t>
            </a:r>
            <a:r>
              <a:rPr lang="es-CL" sz="2100" b="1" dirty="0" err="1">
                <a:latin typeface="Arial" panose="020B0604020202020204" pitchFamily="34" charset="0"/>
              </a:rPr>
              <a:t>frustración</a:t>
            </a:r>
            <a:r>
              <a:rPr lang="es-CL" sz="2100" b="1" dirty="0">
                <a:latin typeface="Arial" panose="020B0604020202020204" pitchFamily="34" charset="0"/>
              </a:rPr>
              <a:t>. </a:t>
            </a:r>
          </a:p>
          <a:p>
            <a:pPr algn="just"/>
            <a:r>
              <a:rPr lang="es-CL" sz="2100" b="1" dirty="0">
                <a:latin typeface="Arial" panose="020B0604020202020204" pitchFamily="34" charset="0"/>
              </a:rPr>
              <a:t>• Utilizar los pictogramas, especialmente cuando hay dificultades en la </a:t>
            </a:r>
            <a:r>
              <a:rPr lang="es-CL" sz="2100" b="1" dirty="0" err="1">
                <a:latin typeface="Arial" panose="020B0604020202020204" pitchFamily="34" charset="0"/>
              </a:rPr>
              <a:t>expresión</a:t>
            </a:r>
            <a:r>
              <a:rPr lang="es-CL" sz="2100" b="1" dirty="0">
                <a:latin typeface="Arial" panose="020B0604020202020204" pitchFamily="34" charset="0"/>
              </a:rPr>
              <a:t>, en el seguimiento de instrucciones o en la </a:t>
            </a:r>
            <a:r>
              <a:rPr lang="es-CL" sz="2100" b="1" dirty="0" err="1">
                <a:latin typeface="Arial" panose="020B0604020202020204" pitchFamily="34" charset="0"/>
              </a:rPr>
              <a:t>comprensión</a:t>
            </a:r>
            <a:r>
              <a:rPr lang="es-CL" sz="2100" b="1" dirty="0">
                <a:latin typeface="Arial" panose="020B0604020202020204" pitchFamily="34" charset="0"/>
              </a:rPr>
              <a:t> de mensajes. </a:t>
            </a:r>
          </a:p>
          <a:p>
            <a:pPr marL="0" indent="0" algn="just">
              <a:buNone/>
            </a:pPr>
            <a:endParaRPr lang="es-CL" sz="1700" dirty="0"/>
          </a:p>
        </p:txBody>
      </p:sp>
      <p:pic>
        <p:nvPicPr>
          <p:cNvPr id="1027" name="Picture 3" descr="page11image52380896">
            <a:extLst>
              <a:ext uri="{FF2B5EF4-FFF2-40B4-BE49-F238E27FC236}">
                <a16:creationId xmlns:a16="http://schemas.microsoft.com/office/drawing/2014/main" id="{6465059B-42FE-B54A-F456-1CA00CABB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6090" y="1806461"/>
            <a:ext cx="6303134" cy="3214598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620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9FD02-A940-C04F-2DD6-C55EE1D5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TEA y el Lenguaje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982211-EAE4-AF96-66D4-596DD5258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87076"/>
          </a:xfrm>
        </p:spPr>
        <p:txBody>
          <a:bodyPr>
            <a:normAutofit fontScale="92500" lnSpcReduction="10000"/>
          </a:bodyPr>
          <a:lstStyle/>
          <a:p>
            <a:r>
              <a:rPr lang="es-CL" dirty="0"/>
              <a:t>El Desarrollo </a:t>
            </a:r>
            <a:r>
              <a:rPr lang="es-CL" b="1" dirty="0"/>
              <a:t>Fonológico</a:t>
            </a:r>
            <a:r>
              <a:rPr lang="es-CL" dirty="0"/>
              <a:t> empezaría más tarde que los(as) niños(as) de desarrollo típico.</a:t>
            </a:r>
          </a:p>
          <a:p>
            <a:endParaRPr lang="es-CL" dirty="0"/>
          </a:p>
          <a:p>
            <a:r>
              <a:rPr lang="es-CL" dirty="0"/>
              <a:t>El Desarrollo </a:t>
            </a:r>
            <a:r>
              <a:rPr lang="es-CL" b="1" dirty="0"/>
              <a:t>morfosintáctico</a:t>
            </a:r>
            <a:r>
              <a:rPr lang="es-CL" dirty="0"/>
              <a:t> no está alterado, aunque se observa un uso limitado de estructuras.</a:t>
            </a:r>
          </a:p>
          <a:p>
            <a:endParaRPr lang="es-CL" dirty="0"/>
          </a:p>
          <a:p>
            <a:r>
              <a:rPr lang="es-CL" dirty="0"/>
              <a:t>Se presenta la Ecolalia: repetición como eco de palabras o frases oídas de otros, en el pasado inmediato o más lejano; repeticiones verbales, bien sea de sílabas, palabras o frases.</a:t>
            </a:r>
          </a:p>
          <a:p>
            <a:endParaRPr lang="es-CL" dirty="0"/>
          </a:p>
          <a:p>
            <a:r>
              <a:rPr lang="es-CL" dirty="0"/>
              <a:t>Anomalías en el tono y ritmo del habla (plana, monótona o con sonsonete).</a:t>
            </a:r>
          </a:p>
          <a:p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3975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9FD02-A940-C04F-2DD6-C55EE1D5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TEA y el Lenguaje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982211-EAE4-AF96-66D4-596DD5258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10512398" cy="3994479"/>
          </a:xfrm>
        </p:spPr>
        <p:txBody>
          <a:bodyPr>
            <a:normAutofit fontScale="92500" lnSpcReduction="20000"/>
          </a:bodyPr>
          <a:lstStyle/>
          <a:p>
            <a:r>
              <a:rPr lang="es-CL" b="1" dirty="0"/>
              <a:t>Aspectos Semánticos:</a:t>
            </a:r>
          </a:p>
          <a:p>
            <a:pPr lvl="1"/>
            <a:r>
              <a:rPr lang="es-CL" dirty="0"/>
              <a:t>Adquieren y desarrollan un cierto nivel semántico y reconocer el significado de palabras, pero su lenguaje es muy concreto.</a:t>
            </a:r>
          </a:p>
          <a:p>
            <a:pPr lvl="1"/>
            <a:r>
              <a:rPr lang="es-CL" dirty="0"/>
              <a:t>Inicia su adquisición con palabras que refieren a objetos inanimados o concretos; en cambio, en niños(as) de desarrollo típico apunta a experiencias socioemocionales (papá, mamá, etc.).</a:t>
            </a:r>
          </a:p>
          <a:p>
            <a:pPr lvl="1"/>
            <a:r>
              <a:rPr lang="es-CL" dirty="0"/>
              <a:t>Dificultad para la adquisición o uso pobre en el caso de palabras relacionales conectado con contextos de referencia, como por ejemplo, espaciales, temporales, tamaño, etc. Palabras como “grande”, “bonito”, las entienden como términos unidos a objetos y no como atributos.</a:t>
            </a:r>
          </a:p>
          <a:p>
            <a:pPr lvl="1"/>
            <a:r>
              <a:rPr lang="es-CL" dirty="0"/>
              <a:t>Problemas con los deícticos (pronombres personales o nombres de </a:t>
            </a:r>
            <a:r>
              <a:rPr lang="es-CL" dirty="0" err="1"/>
              <a:t>personaes</a:t>
            </a:r>
            <a:r>
              <a:rPr lang="es-CL" dirty="0"/>
              <a:t>).</a:t>
            </a:r>
          </a:p>
          <a:p>
            <a:pPr lvl="1"/>
            <a:r>
              <a:rPr lang="es-CL" dirty="0"/>
              <a:t>Dificultades para adquirir o utilizar verbos que:</a:t>
            </a:r>
          </a:p>
          <a:p>
            <a:pPr lvl="2"/>
            <a:r>
              <a:rPr lang="es-CL" dirty="0"/>
              <a:t>Refieren a estados internos.</a:t>
            </a:r>
          </a:p>
          <a:p>
            <a:pPr lvl="2"/>
            <a:r>
              <a:rPr lang="es-CL" dirty="0"/>
              <a:t>Uso de Metáforas, neologismos.</a:t>
            </a:r>
          </a:p>
          <a:p>
            <a:pPr lvl="2"/>
            <a:r>
              <a:rPr lang="es-CL" dirty="0"/>
              <a:t>Comprender el contexto lingüístico.</a:t>
            </a:r>
          </a:p>
          <a:p>
            <a:pPr lvl="1"/>
            <a:endParaRPr lang="es-CL" dirty="0"/>
          </a:p>
          <a:p>
            <a:pPr lvl="1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899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9FD02-A940-C04F-2DD6-C55EE1D5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TEA y el Lenguaje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982211-EAE4-AF96-66D4-596DD5258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2084656"/>
          </a:xfrm>
        </p:spPr>
        <p:txBody>
          <a:bodyPr>
            <a:normAutofit/>
          </a:bodyPr>
          <a:lstStyle/>
          <a:p>
            <a:r>
              <a:rPr lang="es-CL" b="1" dirty="0"/>
              <a:t>Aspectos Pragmáticos:</a:t>
            </a:r>
          </a:p>
          <a:p>
            <a:pPr lvl="1"/>
            <a:r>
              <a:rPr lang="es-CL" dirty="0"/>
              <a:t>Falta de espontaneidad, pocos inicios conversacionales y dificultad en el uso de los turnos.</a:t>
            </a:r>
          </a:p>
          <a:p>
            <a:pPr lvl="1"/>
            <a:r>
              <a:rPr lang="es-CL" dirty="0"/>
              <a:t>Escasa respuesta a los intentos comunicativos de los demás.</a:t>
            </a:r>
          </a:p>
          <a:p>
            <a:pPr lvl="1"/>
            <a:r>
              <a:rPr lang="es-CL" dirty="0"/>
              <a:t>No realizan actos comunicativos que impliquen peticiones de información, permiso, deseo de compartir algo con los adultos, etc.</a:t>
            </a:r>
          </a:p>
          <a:p>
            <a:pPr lvl="1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4669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635111E1-31B3-01BC-489F-FD8AB040A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829" y="109916"/>
            <a:ext cx="7083851" cy="763429"/>
          </a:xfrm>
        </p:spPr>
        <p:txBody>
          <a:bodyPr>
            <a:norm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Consideraciones Didácticas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D228A18-3B2B-5030-B035-1408055C932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55906" y="1070135"/>
            <a:ext cx="6156374" cy="1713556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bg1"/>
                </a:solidFill>
              </a:rPr>
              <a:t>Antes de iniciar la comunicación: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bg1"/>
                </a:solidFill>
              </a:rPr>
              <a:t>Captar su atención llamándole por su nombre, colocándonos en su campo de visión, moviendo los objetos delante de él.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bg1"/>
                </a:solidFill>
              </a:rPr>
              <a:t>Centrar la atención sobre lo que queremos.</a:t>
            </a:r>
          </a:p>
          <a:p>
            <a:pPr lvl="1" algn="just"/>
            <a:endParaRPr lang="es-CL" dirty="0">
              <a:solidFill>
                <a:schemeClr val="bg1"/>
              </a:solidFill>
            </a:endParaRPr>
          </a:p>
        </p:txBody>
      </p:sp>
      <p:pic>
        <p:nvPicPr>
          <p:cNvPr id="10242" name="Picture 2" descr="Reflexiones finales">
            <a:extLst>
              <a:ext uri="{FF2B5EF4-FFF2-40B4-BE49-F238E27FC236}">
                <a16:creationId xmlns:a16="http://schemas.microsoft.com/office/drawing/2014/main" id="{B1311822-1912-01BC-B713-FC4F734D0F57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" r="6657"/>
          <a:stretch>
            <a:fillRect/>
          </a:stretch>
        </p:blipFill>
        <p:spPr bwMode="auto">
          <a:xfrm>
            <a:off x="8009680" y="1325004"/>
            <a:ext cx="4186237" cy="48288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6ADE14C2-DBA7-2F2E-5B42-1A557DD2DC05}"/>
              </a:ext>
            </a:extLst>
          </p:cNvPr>
          <p:cNvSpPr txBox="1">
            <a:spLocks/>
          </p:cNvSpPr>
          <p:nvPr/>
        </p:nvSpPr>
        <p:spPr>
          <a:xfrm>
            <a:off x="655906" y="2980482"/>
            <a:ext cx="6156374" cy="29862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bg1"/>
                </a:solidFill>
              </a:rPr>
              <a:t>Usando el Lenguaje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bg1"/>
                </a:solidFill>
              </a:rPr>
              <a:t>Evitar hablar demasiado.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bg1"/>
                </a:solidFill>
              </a:rPr>
              <a:t>Usar la repetición, la redundancia.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bg1"/>
                </a:solidFill>
              </a:rPr>
              <a:t>Usar “andamios” y “rupturas”.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bg1"/>
                </a:solidFill>
              </a:rPr>
              <a:t>Andamio: Pon. coche aquí. Pon coche aquí.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bg1"/>
                </a:solidFill>
              </a:rPr>
              <a:t>Ruptura: Coge tu cuchara y toma sopa. Coge cuchara, cuchara (señalándola), coge cuchara, toma sopa.</a:t>
            </a:r>
          </a:p>
          <a:p>
            <a:pPr lvl="1" algn="just"/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09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4" name="Rectangle 13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Picture 8" descr="Uma parede pintado com uma seta e um dardarboard">
            <a:extLst>
              <a:ext uri="{FF2B5EF4-FFF2-40B4-BE49-F238E27FC236}">
                <a16:creationId xmlns:a16="http://schemas.microsoft.com/office/drawing/2014/main" id="{AC9EF3D2-FD58-712B-2A9B-54ED0DC416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02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E4664D33-54A5-7C17-F139-603733D84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s-CL" dirty="0"/>
              <a:t>Objetivos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41257B6C-7FEC-806D-A98B-7B1325868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sz="2000" dirty="0"/>
              <a:t>- Analizar la manera en que las características del Trastorno del Espectro Autista afectan el desarrollo de las habilidades lingüísticas.</a:t>
            </a:r>
          </a:p>
          <a:p>
            <a:pPr marL="0" indent="0">
              <a:buNone/>
            </a:pPr>
            <a:endParaRPr lang="es-CL" sz="2000" dirty="0"/>
          </a:p>
          <a:p>
            <a:pPr marL="0" indent="0">
              <a:buNone/>
            </a:pPr>
            <a:r>
              <a:rPr lang="es-CL" sz="2000" dirty="0"/>
              <a:t>- Analizar un caso y propuesta adecuación didáctica.</a:t>
            </a:r>
          </a:p>
        </p:txBody>
      </p:sp>
    </p:spTree>
    <p:extLst>
      <p:ext uri="{BB962C8B-B14F-4D97-AF65-F5344CB8AC3E}">
        <p14:creationId xmlns:p14="http://schemas.microsoft.com/office/powerpoint/2010/main" val="2984997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D159CD-1E36-A7B9-396C-184F0036D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¿Qué conoces acerca del Trastorno del Espectro Autista?</a:t>
            </a:r>
          </a:p>
        </p:txBody>
      </p:sp>
      <p:pic>
        <p:nvPicPr>
          <p:cNvPr id="4" name="SenÌales de autismo (TEA) en ninÌos.mp4">
            <a:hlinkClick r:id="" action="ppaction://media"/>
            <a:extLst>
              <a:ext uri="{FF2B5EF4-FFF2-40B4-BE49-F238E27FC236}">
                <a16:creationId xmlns:a16="http://schemas.microsoft.com/office/drawing/2014/main" id="{A05E585D-0115-822B-1472-14C1B146153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7252" y="2034231"/>
            <a:ext cx="8232574" cy="4631079"/>
          </a:xfrm>
        </p:spPr>
      </p:pic>
    </p:spTree>
    <p:extLst>
      <p:ext uri="{BB962C8B-B14F-4D97-AF65-F5344CB8AC3E}">
        <p14:creationId xmlns:p14="http://schemas.microsoft.com/office/powerpoint/2010/main" val="116604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73D4F9-39E8-C0F3-3BB3-EFDCA974E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T.E.A.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D171FAF-0210-0441-C756-A09EACBA1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2905" y="2336800"/>
            <a:ext cx="9352743" cy="3936678"/>
          </a:xfrm>
        </p:spPr>
      </p:pic>
    </p:spTree>
    <p:extLst>
      <p:ext uri="{BB962C8B-B14F-4D97-AF65-F5344CB8AC3E}">
        <p14:creationId xmlns:p14="http://schemas.microsoft.com/office/powerpoint/2010/main" val="4131903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C6C90F2-1ADA-3916-FD29-0E06E7D83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s-CL" sz="2400"/>
              <a:t>Clasificaciones en el T.E.A.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567FA2-B7FD-3009-0864-22659149D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7" y="2336872"/>
            <a:ext cx="4000944" cy="3881047"/>
          </a:xfrm>
        </p:spPr>
        <p:txBody>
          <a:bodyPr>
            <a:normAutofit lnSpcReduction="10000"/>
          </a:bodyPr>
          <a:lstStyle/>
          <a:p>
            <a:r>
              <a:rPr lang="es-CL" sz="1800" dirty="0">
                <a:effectLst/>
                <a:latin typeface="ArialMT"/>
              </a:rPr>
              <a:t>El </a:t>
            </a:r>
            <a:r>
              <a:rPr lang="es-CL" sz="1800" dirty="0" err="1">
                <a:effectLst/>
                <a:latin typeface="ArialMT"/>
              </a:rPr>
              <a:t>Síndrome</a:t>
            </a:r>
            <a:r>
              <a:rPr lang="es-CL" sz="1800" dirty="0">
                <a:effectLst/>
                <a:latin typeface="ArialMT"/>
              </a:rPr>
              <a:t> de Asperger está clasificado como autismo de grado 1 y es el nivel </a:t>
            </a:r>
            <a:r>
              <a:rPr lang="es-CL" sz="1800" dirty="0" err="1">
                <a:effectLst/>
                <a:latin typeface="ArialMT"/>
              </a:rPr>
              <a:t>más</a:t>
            </a:r>
            <a:r>
              <a:rPr lang="es-CL" sz="1800" dirty="0">
                <a:effectLst/>
                <a:latin typeface="ArialMT"/>
              </a:rPr>
              <a:t> leve del autismo, </a:t>
            </a:r>
            <a:r>
              <a:rPr lang="es-CL" sz="1800" dirty="0" err="1">
                <a:effectLst/>
                <a:latin typeface="ArialMT"/>
              </a:rPr>
              <a:t>también</a:t>
            </a:r>
            <a:r>
              <a:rPr lang="es-CL" sz="1800" dirty="0">
                <a:effectLst/>
                <a:latin typeface="ArialMT"/>
              </a:rPr>
              <a:t> se le denomina coloquialmente autismo de alto funcionamiento </a:t>
            </a:r>
            <a:endParaRPr lang="es-CL" sz="1800" dirty="0"/>
          </a:p>
          <a:p>
            <a:r>
              <a:rPr lang="es-CL" sz="1800" dirty="0">
                <a:effectLst/>
                <a:latin typeface="ArialMT"/>
              </a:rPr>
              <a:t>Los siguientes grados conllevan niveles crecientes de </a:t>
            </a:r>
            <a:r>
              <a:rPr lang="es-CL" sz="1800" dirty="0" err="1">
                <a:effectLst/>
                <a:latin typeface="ArialMT"/>
              </a:rPr>
              <a:t>déficit</a:t>
            </a:r>
            <a:r>
              <a:rPr lang="es-CL" sz="1800" dirty="0">
                <a:effectLst/>
                <a:latin typeface="ArialMT"/>
              </a:rPr>
              <a:t> en la </a:t>
            </a:r>
            <a:r>
              <a:rPr lang="es-CL" sz="1800" dirty="0" err="1">
                <a:effectLst/>
                <a:latin typeface="ArialMT"/>
              </a:rPr>
              <a:t>comunicación</a:t>
            </a:r>
            <a:r>
              <a:rPr lang="es-CL" sz="1800" dirty="0">
                <a:effectLst/>
                <a:latin typeface="ArialMT"/>
              </a:rPr>
              <a:t> social y en la </a:t>
            </a:r>
            <a:r>
              <a:rPr lang="es-CL" sz="1800" dirty="0" err="1">
                <a:effectLst/>
                <a:latin typeface="ArialMT"/>
              </a:rPr>
              <a:t>manifestación</a:t>
            </a:r>
            <a:r>
              <a:rPr lang="es-CL" sz="1800" dirty="0">
                <a:effectLst/>
                <a:latin typeface="ArialMT"/>
              </a:rPr>
              <a:t> de comportamientos restringidos y repetitivos, aunque en algunos casos, los </a:t>
            </a:r>
            <a:r>
              <a:rPr lang="es-CL" sz="1800" dirty="0" err="1">
                <a:effectLst/>
                <a:latin typeface="ArialMT"/>
              </a:rPr>
              <a:t>niños</a:t>
            </a:r>
            <a:r>
              <a:rPr lang="es-CL" sz="1800" dirty="0">
                <a:effectLst/>
                <a:latin typeface="ArialMT"/>
              </a:rPr>
              <a:t> pueden presentar </a:t>
            </a:r>
            <a:r>
              <a:rPr lang="es-CL" sz="1800" dirty="0" err="1">
                <a:effectLst/>
                <a:latin typeface="ArialMT"/>
              </a:rPr>
              <a:t>déficits</a:t>
            </a:r>
            <a:r>
              <a:rPr lang="es-CL" sz="1800" dirty="0">
                <a:effectLst/>
                <a:latin typeface="ArialMT"/>
              </a:rPr>
              <a:t> en el uso de la </a:t>
            </a:r>
            <a:r>
              <a:rPr lang="es-CL" sz="1800" dirty="0" err="1">
                <a:effectLst/>
                <a:latin typeface="ArialMT"/>
              </a:rPr>
              <a:t>comunicación</a:t>
            </a:r>
            <a:r>
              <a:rPr lang="es-CL" sz="1800" dirty="0">
                <a:effectLst/>
                <a:latin typeface="ArialMT"/>
              </a:rPr>
              <a:t> social sin presentar comportamientos repetitivos. </a:t>
            </a:r>
            <a:endParaRPr lang="es-CL" sz="1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90CC6D5-7769-C328-8433-57BE9F900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031" y="640080"/>
            <a:ext cx="5981597" cy="557784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703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s-ES" dirty="0"/>
              <a:t>Causas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es-ES" dirty="0"/>
          </a:p>
          <a:p>
            <a:r>
              <a:rPr lang="es-ES" dirty="0"/>
              <a:t>Una fuerte base genética y puede ser el resultado de interacciones </a:t>
            </a:r>
            <a:r>
              <a:rPr lang="es-ES" dirty="0" err="1"/>
              <a:t>multigénicas</a:t>
            </a:r>
            <a:r>
              <a:rPr lang="es-ES" dirty="0"/>
              <a:t> o de mutaciones espontáneas en genes con efectos principales. </a:t>
            </a:r>
          </a:p>
          <a:p>
            <a:r>
              <a:rPr lang="es-ES" dirty="0"/>
              <a:t>La interacción entre factores genéticos y ambientales también se está estudiando </a:t>
            </a:r>
          </a:p>
          <a:p>
            <a:r>
              <a:rPr lang="es-ES" b="1" dirty="0"/>
              <a:t>No</a:t>
            </a:r>
            <a:r>
              <a:rPr lang="es-ES" dirty="0"/>
              <a:t> se debe a la reacción a las vacunas, la privación emocional o la forma en que se educa a una persona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82849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TeorÃ­a de la mente.mp4">
            <a:hlinkClick r:id="" action="ppaction://media"/>
            <a:extLst>
              <a:ext uri="{FF2B5EF4-FFF2-40B4-BE49-F238E27FC236}">
                <a16:creationId xmlns:a16="http://schemas.microsoft.com/office/drawing/2014/main" id="{7853671D-9BE9-2047-23EB-11153F88D7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112" y="2368028"/>
            <a:ext cx="7296117" cy="4104210"/>
          </a:xfrm>
        </p:spPr>
      </p:pic>
      <p:pic>
        <p:nvPicPr>
          <p:cNvPr id="5" name="Picture 4" descr="Arte en 3D de una persona">
            <a:extLst>
              <a:ext uri="{FF2B5EF4-FFF2-40B4-BE49-F238E27FC236}">
                <a16:creationId xmlns:a16="http://schemas.microsoft.com/office/drawing/2014/main" id="{B35EC1E7-09E5-1F8B-0F36-AF6A787AE3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137" b="1"/>
          <a:stretch/>
        </p:blipFill>
        <p:spPr>
          <a:xfrm>
            <a:off x="7590978" y="917923"/>
            <a:ext cx="4462910" cy="5022154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D11C60-7B98-2213-146A-DE5916F51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es-CL"/>
              <a:t>Origen: Teoría de la Mente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0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6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9FD02-A940-C04F-2DD6-C55EE1D5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TEA y el Funcionamiento Cognitivo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982211-EAE4-AF96-66D4-596DD5258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/>
              <a:t>Aspectos conceptuales, lingüísticos y abstractos de la inteligencia son los más afectados.</a:t>
            </a:r>
          </a:p>
          <a:p>
            <a:r>
              <a:rPr lang="es-CL" dirty="0"/>
              <a:t>Dificultades relacionadas con la ATENCIÓN, PERCEPCIÓN, MEMORIA y RESOLUCIÓN DE PROBLEMAS.</a:t>
            </a:r>
          </a:p>
          <a:p>
            <a:r>
              <a:rPr lang="es-CL" u="sng" dirty="0"/>
              <a:t>Atención</a:t>
            </a:r>
            <a:r>
              <a:rPr lang="es-CL" dirty="0"/>
              <a:t>:</a:t>
            </a:r>
          </a:p>
          <a:p>
            <a:pPr lvl="1"/>
            <a:r>
              <a:rPr lang="es-CL" dirty="0"/>
              <a:t>Se centran excesivamente en detalles.</a:t>
            </a:r>
          </a:p>
          <a:p>
            <a:pPr lvl="1"/>
            <a:r>
              <a:rPr lang="es-CL" dirty="0"/>
              <a:t>Suelen distraerse con estímulos distintos que el resto.</a:t>
            </a:r>
          </a:p>
          <a:p>
            <a:pPr lvl="1"/>
            <a:r>
              <a:rPr lang="es-CL" dirty="0"/>
              <a:t>Hipersensibilidad a los estímulos.</a:t>
            </a:r>
          </a:p>
          <a:p>
            <a:pPr lvl="1"/>
            <a:r>
              <a:rPr lang="es-CL" dirty="0"/>
              <a:t>Atención “Túnel”: las personas que salen de su campo de visión suelen pasar desapercibidas.</a:t>
            </a:r>
          </a:p>
          <a:p>
            <a:pPr lvl="1"/>
            <a:r>
              <a:rPr lang="es-CL" dirty="0"/>
              <a:t>Problemas en la atención conjunta: les cuesta atender a un objeto y al adulto a la vez.</a:t>
            </a:r>
          </a:p>
        </p:txBody>
      </p:sp>
    </p:spTree>
    <p:extLst>
      <p:ext uri="{BB962C8B-B14F-4D97-AF65-F5344CB8AC3E}">
        <p14:creationId xmlns:p14="http://schemas.microsoft.com/office/powerpoint/2010/main" val="324670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9FD02-A940-C04F-2DD6-C55EE1D5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TEA y el Funcionamiento Cognitivo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982211-EAE4-AF96-66D4-596DD5258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1181831"/>
          </a:xfrm>
        </p:spPr>
        <p:txBody>
          <a:bodyPr>
            <a:normAutofit/>
          </a:bodyPr>
          <a:lstStyle/>
          <a:p>
            <a:r>
              <a:rPr lang="es-CL" u="sng" dirty="0"/>
              <a:t>Memoria</a:t>
            </a:r>
            <a:r>
              <a:rPr lang="es-CL" dirty="0"/>
              <a:t>:</a:t>
            </a:r>
          </a:p>
          <a:p>
            <a:pPr lvl="1"/>
            <a:r>
              <a:rPr lang="es-CL" dirty="0"/>
              <a:t>Buena memoria episódica.</a:t>
            </a:r>
          </a:p>
          <a:p>
            <a:pPr lvl="1"/>
            <a:r>
              <a:rPr lang="es-CL" dirty="0"/>
              <a:t>Buena memoria visual más que la verbal.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AC415677-6BA8-9136-FBB1-A3B72F923056}"/>
              </a:ext>
            </a:extLst>
          </p:cNvPr>
          <p:cNvSpPr txBox="1">
            <a:spLocks/>
          </p:cNvSpPr>
          <p:nvPr/>
        </p:nvSpPr>
        <p:spPr>
          <a:xfrm>
            <a:off x="680321" y="4034915"/>
            <a:ext cx="9979963" cy="1474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u="sng" dirty="0"/>
              <a:t>Resolución de problemas</a:t>
            </a:r>
            <a:r>
              <a:rPr lang="es-CL" dirty="0"/>
              <a:t>:</a:t>
            </a:r>
          </a:p>
          <a:p>
            <a:pPr lvl="1"/>
            <a:r>
              <a:rPr lang="es-CL" dirty="0"/>
              <a:t>Tienen buena capacidad de para comprender hechos y conceptos aisladamente, pero tienen dificultades para unir y relacionarlos, integrarlos; más cuando estos parecen contradictorios.</a:t>
            </a:r>
          </a:p>
          <a:p>
            <a:pPr lvl="1"/>
            <a:r>
              <a:rPr lang="es-CL" dirty="0"/>
              <a:t>Dificultades para secuenciar y organizar: </a:t>
            </a:r>
          </a:p>
        </p:txBody>
      </p:sp>
    </p:spTree>
    <p:extLst>
      <p:ext uri="{BB962C8B-B14F-4D97-AF65-F5344CB8AC3E}">
        <p14:creationId xmlns:p14="http://schemas.microsoft.com/office/powerpoint/2010/main" val="190701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Berlín</Template>
  <TotalTime>2284</TotalTime>
  <Words>1158</Words>
  <Application>Microsoft Macintosh PowerPoint</Application>
  <PresentationFormat>Panorámica</PresentationFormat>
  <Paragraphs>87</Paragraphs>
  <Slides>18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7" baseType="lpstr">
      <vt:lpstr>Abadi</vt:lpstr>
      <vt:lpstr>Arial</vt:lpstr>
      <vt:lpstr>ArialMT</vt:lpstr>
      <vt:lpstr>Bierstadt</vt:lpstr>
      <vt:lpstr>Century</vt:lpstr>
      <vt:lpstr>Century Gothic</vt:lpstr>
      <vt:lpstr>CenturyGothic</vt:lpstr>
      <vt:lpstr>Trebuchet MS</vt:lpstr>
      <vt:lpstr>Berlín</vt:lpstr>
      <vt:lpstr>Trastorno del Espectro Autista</vt:lpstr>
      <vt:lpstr>Objetivos</vt:lpstr>
      <vt:lpstr>¿Qué conoces acerca del Trastorno del Espectro Autista?</vt:lpstr>
      <vt:lpstr>T.E.A.</vt:lpstr>
      <vt:lpstr>Clasificaciones en el T.E.A.</vt:lpstr>
      <vt:lpstr>Causas</vt:lpstr>
      <vt:lpstr>Origen: Teoría de la Mente</vt:lpstr>
      <vt:lpstr>TEA y el Funcionamiento Cognitivo</vt:lpstr>
      <vt:lpstr>TEA y el Funcionamiento Cognitivo</vt:lpstr>
      <vt:lpstr>Presentación de PowerPoint</vt:lpstr>
      <vt:lpstr>T.E.A. en el Aula</vt:lpstr>
      <vt:lpstr>Estrategias para incluir a los estudiantes T.E.A.</vt:lpstr>
      <vt:lpstr>Estrategias para incluir a los estudiantes T.E.A.</vt:lpstr>
      <vt:lpstr>Estrategias para incluir a los estudiantes T.E.A.</vt:lpstr>
      <vt:lpstr>TEA y el Lenguaje</vt:lpstr>
      <vt:lpstr>TEA y el Lenguaje</vt:lpstr>
      <vt:lpstr>TEA y el Lenguaje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TEA, DUA, LECTURA FÁCIL Y ADECUACIONES DIDÁCTICAS</dc:title>
  <dc:creator>Felipe Andrés Clavo Espinoza (felipe.clavo)</dc:creator>
  <cp:lastModifiedBy>Felipe Andrés Clavo Espinoza (felipe.clavo)</cp:lastModifiedBy>
  <cp:revision>5</cp:revision>
  <dcterms:created xsi:type="dcterms:W3CDTF">2023-10-20T00:10:01Z</dcterms:created>
  <dcterms:modified xsi:type="dcterms:W3CDTF">2024-04-08T22:27:14Z</dcterms:modified>
</cp:coreProperties>
</file>