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72" r:id="rId4"/>
    <p:sldId id="260" r:id="rId5"/>
    <p:sldId id="261" r:id="rId6"/>
    <p:sldId id="263" r:id="rId7"/>
    <p:sldId id="264" r:id="rId8"/>
    <p:sldId id="262" r:id="rId9"/>
    <p:sldId id="273" r:id="rId10"/>
    <p:sldId id="265" r:id="rId11"/>
    <p:sldId id="275" r:id="rId12"/>
    <p:sldId id="276" r:id="rId13"/>
    <p:sldId id="274" r:id="rId14"/>
    <p:sldId id="258" r:id="rId15"/>
    <p:sldId id="259" r:id="rId16"/>
    <p:sldId id="266" r:id="rId17"/>
    <p:sldId id="267" r:id="rId18"/>
    <p:sldId id="268" r:id="rId19"/>
    <p:sldId id="269" r:id="rId20"/>
    <p:sldId id="270" r:id="rId21"/>
    <p:sldId id="277" r:id="rId2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AA21C1-D8BE-497B-B786-60F9397BDD5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D745415-754A-4FCB-983F-339E298982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E1075006-0CA8-4374-B190-4B6042676C62}"/>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5" name="Marcador de pie de página 4">
            <a:extLst>
              <a:ext uri="{FF2B5EF4-FFF2-40B4-BE49-F238E27FC236}">
                <a16:creationId xmlns:a16="http://schemas.microsoft.com/office/drawing/2014/main" id="{FDE43563-1EB4-463F-BAFC-5437185FB37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40BAEEC-8338-446D-A2AF-125F03795E76}"/>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418291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455A19-C57C-46B6-85E0-C3814DDFE21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EA9D19C-54CE-4C2A-B8E9-F7977BB7089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A7954C9-9F29-43E8-A1B4-F5D192EF9382}"/>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5" name="Marcador de pie de página 4">
            <a:extLst>
              <a:ext uri="{FF2B5EF4-FFF2-40B4-BE49-F238E27FC236}">
                <a16:creationId xmlns:a16="http://schemas.microsoft.com/office/drawing/2014/main" id="{F3765C7C-6255-45B6-810D-5915D44B040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0963420-37ED-46C5-9BA8-A33DF6064977}"/>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3163937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BEDB9A-4EA6-4BC0-84B7-90F812A7EC5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70F2E28-4548-4DDB-AC88-3967A177CC3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2155A14-4EC2-44D7-91CE-19D5DC394DC6}"/>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5" name="Marcador de pie de página 4">
            <a:extLst>
              <a:ext uri="{FF2B5EF4-FFF2-40B4-BE49-F238E27FC236}">
                <a16:creationId xmlns:a16="http://schemas.microsoft.com/office/drawing/2014/main" id="{75F1849F-B2ED-42C4-94F2-C261FB98D0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F935EE5-0577-4EC1-963D-E7CE096D887E}"/>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3400556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DB4865-5A0D-49C5-ADED-97833BE5CCD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47BEC30-7A2E-44D4-8C11-C06F7CA8C85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46705F7-E1F4-4F98-AD7B-42C9302BE722}"/>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5" name="Marcador de pie de página 4">
            <a:extLst>
              <a:ext uri="{FF2B5EF4-FFF2-40B4-BE49-F238E27FC236}">
                <a16:creationId xmlns:a16="http://schemas.microsoft.com/office/drawing/2014/main" id="{BBFD2C27-818C-4168-80F5-994CC6B2A51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611C1E6-B919-450C-977F-8AEEDEBAFF04}"/>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87938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52745-BC5C-402B-98A5-0FED9CFD80C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797DFEF-D7DD-4818-B6DC-081ED33B2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BD302F-B74F-42CD-A58F-26E73835A468}"/>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5" name="Marcador de pie de página 4">
            <a:extLst>
              <a:ext uri="{FF2B5EF4-FFF2-40B4-BE49-F238E27FC236}">
                <a16:creationId xmlns:a16="http://schemas.microsoft.com/office/drawing/2014/main" id="{F69244D3-9548-4E6A-AA26-4D443356587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E23632A-117E-42CF-9461-53C28332D180}"/>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164329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F4F3B-2D23-42B9-8013-FB2BBD51BA4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20332AA-AC18-4F7F-9985-E2464ADCF5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911A0B6D-9C76-4C57-A20A-9CB722F224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B93442ED-8228-4E4F-944C-353A859E8366}"/>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6" name="Marcador de pie de página 5">
            <a:extLst>
              <a:ext uri="{FF2B5EF4-FFF2-40B4-BE49-F238E27FC236}">
                <a16:creationId xmlns:a16="http://schemas.microsoft.com/office/drawing/2014/main" id="{73F059AD-B4E6-413A-A629-D90D5AE8FE3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7373DF2-17C5-44B1-8A13-8E5686736CC9}"/>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324492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BCCDE1-CE8A-4DDC-8947-63B85FB1CAD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DD6025D-2718-4F90-A708-EFD485F10E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2D04ED8-56D8-44DE-AEF8-85BD199C62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5A33C19D-E9E3-4D49-BB9A-E3BE2763E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07F99F8-D102-4476-BBC8-26606AFC017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46E33546-C57F-426D-9C3A-DEA72A803B06}"/>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8" name="Marcador de pie de página 7">
            <a:extLst>
              <a:ext uri="{FF2B5EF4-FFF2-40B4-BE49-F238E27FC236}">
                <a16:creationId xmlns:a16="http://schemas.microsoft.com/office/drawing/2014/main" id="{06EA97F0-429B-4CD7-A6AC-F720EA50EF4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03FC2B6E-AF8C-499C-9383-CCCE358E85DB}"/>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243808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2DF7AF-8D80-499E-BFA8-7103BA55F3D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E7AB8204-30C2-4AE9-B911-AFD215E8FEFD}"/>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4" name="Marcador de pie de página 3">
            <a:extLst>
              <a:ext uri="{FF2B5EF4-FFF2-40B4-BE49-F238E27FC236}">
                <a16:creationId xmlns:a16="http://schemas.microsoft.com/office/drawing/2014/main" id="{5FC421C1-77B9-4FAA-A179-C11867BBC8C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93441B38-9AE6-40E6-81F4-4F3012AECD4E}"/>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140922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5637403-09BE-4DA9-81BA-0D8CC9CB6F6B}"/>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3" name="Marcador de pie de página 2">
            <a:extLst>
              <a:ext uri="{FF2B5EF4-FFF2-40B4-BE49-F238E27FC236}">
                <a16:creationId xmlns:a16="http://schemas.microsoft.com/office/drawing/2014/main" id="{184A8E17-73B2-4115-A56E-63215B823026}"/>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397F3BC7-E15B-4633-AEB9-232EE62012CB}"/>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387855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4D7FF-7DD5-4C14-8C82-22550883A3B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8A4E917-F4DA-4680-89F9-93DE52210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522E238F-652C-4F9F-9C4E-263CD862D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F67877B-B05F-4208-8BB3-FDE4963E093C}"/>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6" name="Marcador de pie de página 5">
            <a:extLst>
              <a:ext uri="{FF2B5EF4-FFF2-40B4-BE49-F238E27FC236}">
                <a16:creationId xmlns:a16="http://schemas.microsoft.com/office/drawing/2014/main" id="{083C0634-0901-44A9-B465-452CECF1199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5289566-0BC0-47A1-97FB-FBD3DAF8A574}"/>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7972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BD2F66-23B8-4155-B050-E83BC9490F5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885B101A-CD58-47B0-BDF9-78F1ABB792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F27EBA5-F1F2-4CB7-8708-5C566B14D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E4E3FE-AAEA-46FC-A181-BD5B33B2ACD2}"/>
              </a:ext>
            </a:extLst>
          </p:cNvPr>
          <p:cNvSpPr>
            <a:spLocks noGrp="1"/>
          </p:cNvSpPr>
          <p:nvPr>
            <p:ph type="dt" sz="half" idx="10"/>
          </p:nvPr>
        </p:nvSpPr>
        <p:spPr/>
        <p:txBody>
          <a:bodyPr/>
          <a:lstStyle/>
          <a:p>
            <a:fld id="{2DA63057-60EF-4C48-B4AA-61799A232701}" type="datetimeFigureOut">
              <a:rPr lang="es-CL" smtClean="0"/>
              <a:t>26-04-2024</a:t>
            </a:fld>
            <a:endParaRPr lang="es-CL"/>
          </a:p>
        </p:txBody>
      </p:sp>
      <p:sp>
        <p:nvSpPr>
          <p:cNvPr id="6" name="Marcador de pie de página 5">
            <a:extLst>
              <a:ext uri="{FF2B5EF4-FFF2-40B4-BE49-F238E27FC236}">
                <a16:creationId xmlns:a16="http://schemas.microsoft.com/office/drawing/2014/main" id="{180280EA-E798-4ECB-86AA-A2F4DCCBEA7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EBC87C3-A7EE-462E-961D-C24E34D0B3A4}"/>
              </a:ext>
            </a:extLst>
          </p:cNvPr>
          <p:cNvSpPr>
            <a:spLocks noGrp="1"/>
          </p:cNvSpPr>
          <p:nvPr>
            <p:ph type="sldNum" sz="quarter" idx="12"/>
          </p:nvPr>
        </p:nvSpPr>
        <p:spPr/>
        <p:txBody>
          <a:bodyPr/>
          <a:lstStyle/>
          <a:p>
            <a:fld id="{B45CB254-6AA3-4D41-8332-12EFF8587EAF}" type="slidenum">
              <a:rPr lang="es-CL" smtClean="0"/>
              <a:t>‹Nº›</a:t>
            </a:fld>
            <a:endParaRPr lang="es-CL"/>
          </a:p>
        </p:txBody>
      </p:sp>
    </p:spTree>
    <p:extLst>
      <p:ext uri="{BB962C8B-B14F-4D97-AF65-F5344CB8AC3E}">
        <p14:creationId xmlns:p14="http://schemas.microsoft.com/office/powerpoint/2010/main" val="294048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3DF7CD5-660E-48EF-B572-2DE0DA501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9D6D416-7350-43D3-8A86-30E62F252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4349756-B8B4-4449-AA0B-2AE00089B6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63057-60EF-4C48-B4AA-61799A232701}" type="datetimeFigureOut">
              <a:rPr lang="es-CL" smtClean="0"/>
              <a:t>26-04-2024</a:t>
            </a:fld>
            <a:endParaRPr lang="es-CL"/>
          </a:p>
        </p:txBody>
      </p:sp>
      <p:sp>
        <p:nvSpPr>
          <p:cNvPr id="5" name="Marcador de pie de página 4">
            <a:extLst>
              <a:ext uri="{FF2B5EF4-FFF2-40B4-BE49-F238E27FC236}">
                <a16:creationId xmlns:a16="http://schemas.microsoft.com/office/drawing/2014/main" id="{25EA236C-F33E-4A97-B668-C850900484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E7FD9E7-29FA-4734-B338-88A091D7D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CB254-6AA3-4D41-8332-12EFF8587EAF}" type="slidenum">
              <a:rPr lang="es-CL" smtClean="0"/>
              <a:t>‹Nº›</a:t>
            </a:fld>
            <a:endParaRPr lang="es-CL"/>
          </a:p>
        </p:txBody>
      </p:sp>
    </p:spTree>
    <p:extLst>
      <p:ext uri="{BB962C8B-B14F-4D97-AF65-F5344CB8AC3E}">
        <p14:creationId xmlns:p14="http://schemas.microsoft.com/office/powerpoint/2010/main" val="150173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iblegateway.com/passage/?search=Juan%2019&amp;version=RVR1960#fes-RVR1960-26858b" TargetMode="External"/><Relationship Id="rId2" Type="http://schemas.openxmlformats.org/officeDocument/2006/relationships/hyperlink" Target="https://www.biblegateway.com/passage/?search=Juan%2019&amp;version=RVR1960#fes-RVR1960-26858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D4B39-DC1A-49B3-8D58-56966BFC7C60}"/>
              </a:ext>
            </a:extLst>
          </p:cNvPr>
          <p:cNvSpPr>
            <a:spLocks noGrp="1"/>
          </p:cNvSpPr>
          <p:nvPr>
            <p:ph type="title"/>
          </p:nvPr>
        </p:nvSpPr>
        <p:spPr/>
        <p:txBody>
          <a:bodyPr>
            <a:normAutofit/>
          </a:bodyPr>
          <a:lstStyle/>
          <a:p>
            <a:r>
              <a:rPr lang="es-MX" sz="4800" dirty="0">
                <a:solidFill>
                  <a:srgbClr val="C00000"/>
                </a:solidFill>
                <a:latin typeface="Castellar" panose="020A0402060406010301" pitchFamily="18" charset="0"/>
              </a:rPr>
              <a:t>EVANGELIO SEGÚN SAN JUAN</a:t>
            </a:r>
            <a:endParaRPr lang="es-CL" sz="4800" dirty="0">
              <a:solidFill>
                <a:srgbClr val="C00000"/>
              </a:solidFill>
              <a:latin typeface="Castellar" panose="020A0402060406010301" pitchFamily="18" charset="0"/>
            </a:endParaRPr>
          </a:p>
        </p:txBody>
      </p:sp>
      <p:pic>
        <p:nvPicPr>
          <p:cNvPr id="5" name="Marcador de contenido 4">
            <a:extLst>
              <a:ext uri="{FF2B5EF4-FFF2-40B4-BE49-F238E27FC236}">
                <a16:creationId xmlns:a16="http://schemas.microsoft.com/office/drawing/2014/main" id="{B54993D0-C1F1-4D58-BEA3-ECC4057823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2887" y="1334278"/>
            <a:ext cx="4009878" cy="5523722"/>
          </a:xfrm>
        </p:spPr>
      </p:pic>
    </p:spTree>
    <p:extLst>
      <p:ext uri="{BB962C8B-B14F-4D97-AF65-F5344CB8AC3E}">
        <p14:creationId xmlns:p14="http://schemas.microsoft.com/office/powerpoint/2010/main" val="3631969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0ED6DC-8E2E-4A54-838F-6E72B60C6F47}"/>
              </a:ext>
            </a:extLst>
          </p:cNvPr>
          <p:cNvSpPr>
            <a:spLocks noGrp="1"/>
          </p:cNvSpPr>
          <p:nvPr>
            <p:ph type="title"/>
          </p:nvPr>
        </p:nvSpPr>
        <p:spPr>
          <a:xfrm>
            <a:off x="838200" y="365126"/>
            <a:ext cx="10515600" cy="959822"/>
          </a:xfrm>
        </p:spPr>
        <p:txBody>
          <a:bodyPr/>
          <a:lstStyle/>
          <a:p>
            <a:r>
              <a:rPr lang="es-MX" dirty="0">
                <a:solidFill>
                  <a:schemeClr val="accent6">
                    <a:lumMod val="75000"/>
                  </a:schemeClr>
                </a:solidFill>
                <a:latin typeface="Arial Rounded MT Bold" panose="020F0704030504030204" pitchFamily="34" charset="0"/>
              </a:rPr>
              <a:t>Capítulo 21,20</a:t>
            </a:r>
            <a:endParaRPr lang="es-CL" dirty="0">
              <a:solidFill>
                <a:schemeClr val="accent6">
                  <a:lumMod val="75000"/>
                </a:schemeClr>
              </a:solidFill>
              <a:latin typeface="Arial Rounded MT Bold" panose="020F0704030504030204" pitchFamily="34" charset="0"/>
            </a:endParaRPr>
          </a:p>
        </p:txBody>
      </p:sp>
      <p:sp>
        <p:nvSpPr>
          <p:cNvPr id="3" name="Marcador de contenido 2">
            <a:extLst>
              <a:ext uri="{FF2B5EF4-FFF2-40B4-BE49-F238E27FC236}">
                <a16:creationId xmlns:a16="http://schemas.microsoft.com/office/drawing/2014/main" id="{A3786B82-9D3D-4D9E-B953-1CEFA0C4ED7E}"/>
              </a:ext>
            </a:extLst>
          </p:cNvPr>
          <p:cNvSpPr>
            <a:spLocks noGrp="1"/>
          </p:cNvSpPr>
          <p:nvPr>
            <p:ph idx="1"/>
          </p:nvPr>
        </p:nvSpPr>
        <p:spPr>
          <a:xfrm>
            <a:off x="838200" y="1433384"/>
            <a:ext cx="10515600" cy="5313405"/>
          </a:xfrm>
        </p:spPr>
        <p:txBody>
          <a:bodyPr>
            <a:normAutofit fontScale="92500"/>
          </a:bodyPr>
          <a:lstStyle/>
          <a:p>
            <a:pPr marL="0" indent="0" algn="just">
              <a:buNone/>
            </a:pPr>
            <a:r>
              <a:rPr lang="es-MX" sz="3600" dirty="0">
                <a:latin typeface="Comic Sans MS" panose="030F0702030302020204" pitchFamily="66" charset="0"/>
              </a:rPr>
              <a:t>20 Volviéndose Pedro, vio que les seguía </a:t>
            </a:r>
            <a:r>
              <a:rPr lang="es-MX" sz="3600" b="1" dirty="0">
                <a:solidFill>
                  <a:srgbClr val="FF0000"/>
                </a:solidFill>
                <a:latin typeface="Comic Sans MS" panose="030F0702030302020204" pitchFamily="66" charset="0"/>
              </a:rPr>
              <a:t>el discípulo a quien amaba Jesús, el mismo que en la cena se había recostado al lado de él</a:t>
            </a:r>
            <a:r>
              <a:rPr lang="es-MX" sz="3600" dirty="0">
                <a:latin typeface="Comic Sans MS" panose="030F0702030302020204" pitchFamily="66" charset="0"/>
              </a:rPr>
              <a:t>, y le había dicho: Señor, ¿quién es el que te ha de entregar? 21 Cuando Pedro le vio, dijo a Jesús: Señor, ¿y qué de este? 22 Jesús le dijo: Si quiero que él quede hasta que yo venga, ¿qué a ti? Sígueme tú. 23 Este dicho se extendió entonces entre los hermanos, </a:t>
            </a:r>
            <a:r>
              <a:rPr lang="es-MX" sz="3600" b="1" dirty="0">
                <a:solidFill>
                  <a:schemeClr val="accent5">
                    <a:lumMod val="75000"/>
                  </a:schemeClr>
                </a:solidFill>
                <a:latin typeface="Comic Sans MS" panose="030F0702030302020204" pitchFamily="66" charset="0"/>
              </a:rPr>
              <a:t>que aquel discípulo no moriría</a:t>
            </a:r>
            <a:r>
              <a:rPr lang="es-MX" sz="3600" b="1" dirty="0">
                <a:latin typeface="Comic Sans MS" panose="030F0702030302020204" pitchFamily="66" charset="0"/>
              </a:rPr>
              <a:t>. </a:t>
            </a:r>
            <a:r>
              <a:rPr lang="es-MX" sz="3600" dirty="0">
                <a:latin typeface="Comic Sans MS" panose="030F0702030302020204" pitchFamily="66" charset="0"/>
              </a:rPr>
              <a:t>Pero Jesús no le dijo que no moriría, sino: Si quiero que él quede hasta que yo venga, ¿qué a ti?</a:t>
            </a:r>
            <a:endParaRPr lang="es-CL" sz="3600" dirty="0">
              <a:latin typeface="Comic Sans MS" panose="030F0702030302020204" pitchFamily="66" charset="0"/>
            </a:endParaRPr>
          </a:p>
        </p:txBody>
      </p:sp>
    </p:spTree>
    <p:extLst>
      <p:ext uri="{BB962C8B-B14F-4D97-AF65-F5344CB8AC3E}">
        <p14:creationId xmlns:p14="http://schemas.microsoft.com/office/powerpoint/2010/main" val="3863046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477B02-8EE6-44D1-A47E-60D966C1B9F2}"/>
              </a:ext>
            </a:extLst>
          </p:cNvPr>
          <p:cNvSpPr>
            <a:spLocks noGrp="1"/>
          </p:cNvSpPr>
          <p:nvPr>
            <p:ph type="title"/>
          </p:nvPr>
        </p:nvSpPr>
        <p:spPr>
          <a:xfrm>
            <a:off x="838200" y="365125"/>
            <a:ext cx="10515600" cy="779463"/>
          </a:xfrm>
        </p:spPr>
        <p:txBody>
          <a:bodyPr/>
          <a:lstStyle/>
          <a:p>
            <a:r>
              <a:rPr lang="es-ES" dirty="0"/>
              <a:t>Segundo viaje de San Pablo</a:t>
            </a:r>
            <a:endParaRPr lang="es-CL" dirty="0"/>
          </a:p>
        </p:txBody>
      </p:sp>
      <p:sp>
        <p:nvSpPr>
          <p:cNvPr id="3" name="Marcador de contenido 2">
            <a:extLst>
              <a:ext uri="{FF2B5EF4-FFF2-40B4-BE49-F238E27FC236}">
                <a16:creationId xmlns:a16="http://schemas.microsoft.com/office/drawing/2014/main" id="{E479DEE5-2546-4BF8-AD4E-BCF594E5D7E3}"/>
              </a:ext>
            </a:extLst>
          </p:cNvPr>
          <p:cNvSpPr>
            <a:spLocks noGrp="1"/>
          </p:cNvSpPr>
          <p:nvPr>
            <p:ph idx="1"/>
          </p:nvPr>
        </p:nvSpPr>
        <p:spPr/>
        <p:txBody>
          <a:bodyPr/>
          <a:lstStyle/>
          <a:p>
            <a:endParaRPr lang="es-CL" dirty="0"/>
          </a:p>
        </p:txBody>
      </p:sp>
      <p:pic>
        <p:nvPicPr>
          <p:cNvPr id="4" name="Picture 2">
            <a:extLst>
              <a:ext uri="{FF2B5EF4-FFF2-40B4-BE49-F238E27FC236}">
                <a16:creationId xmlns:a16="http://schemas.microsoft.com/office/drawing/2014/main" id="{354F18B5-D8C9-4CE3-A286-47EA94E6A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9" t="6557" r="6557" b="6885"/>
          <a:stretch>
            <a:fillRect/>
          </a:stretch>
        </p:blipFill>
        <p:spPr bwMode="auto">
          <a:xfrm>
            <a:off x="1203649" y="1219312"/>
            <a:ext cx="9647853" cy="568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642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E1231-3533-4251-8DD5-0DCC26D3CBB4}"/>
              </a:ext>
            </a:extLst>
          </p:cNvPr>
          <p:cNvSpPr>
            <a:spLocks noGrp="1"/>
          </p:cNvSpPr>
          <p:nvPr>
            <p:ph type="title"/>
          </p:nvPr>
        </p:nvSpPr>
        <p:spPr>
          <a:xfrm>
            <a:off x="838200" y="1"/>
            <a:ext cx="10515600" cy="793101"/>
          </a:xfrm>
        </p:spPr>
        <p:txBody>
          <a:bodyPr>
            <a:normAutofit fontScale="90000"/>
          </a:bodyPr>
          <a:lstStyle/>
          <a:p>
            <a:r>
              <a:rPr lang="es-ES" sz="3600" b="1" dirty="0">
                <a:solidFill>
                  <a:srgbClr val="FF3300"/>
                </a:solidFill>
                <a:latin typeface="Bell MT" panose="02020503060305020303" pitchFamily="18" charset="0"/>
              </a:rPr>
              <a:t>La caída de Jerusalén y la destrucción del Templo</a:t>
            </a:r>
            <a:r>
              <a:rPr lang="es-ES" sz="3600" b="1" dirty="0">
                <a:solidFill>
                  <a:srgbClr val="FF3300"/>
                </a:solidFill>
              </a:rPr>
              <a:t> </a:t>
            </a:r>
            <a:r>
              <a:rPr lang="es-ES" sz="3600" b="1" dirty="0"/>
              <a:t>(70 d.C.)</a:t>
            </a:r>
            <a:br>
              <a:rPr lang="es-ES" sz="3600" b="1" dirty="0"/>
            </a:br>
            <a:endParaRPr lang="es-CL" sz="3600" b="1" dirty="0"/>
          </a:p>
        </p:txBody>
      </p:sp>
      <p:pic>
        <p:nvPicPr>
          <p:cNvPr id="5" name="Marcador de contenido 4">
            <a:extLst>
              <a:ext uri="{FF2B5EF4-FFF2-40B4-BE49-F238E27FC236}">
                <a16:creationId xmlns:a16="http://schemas.microsoft.com/office/drawing/2014/main" id="{8FD9D44A-3A31-4FE6-8B31-10D54AB324C1}"/>
              </a:ext>
            </a:extLst>
          </p:cNvPr>
          <p:cNvPicPr>
            <a:picLocks noGrp="1" noChangeAspect="1"/>
          </p:cNvPicPr>
          <p:nvPr>
            <p:ph idx="1"/>
          </p:nvPr>
        </p:nvPicPr>
        <p:blipFill>
          <a:blip r:embed="rId2"/>
          <a:stretch>
            <a:fillRect/>
          </a:stretch>
        </p:blipFill>
        <p:spPr>
          <a:xfrm>
            <a:off x="1723053" y="419878"/>
            <a:ext cx="8584161" cy="6438122"/>
          </a:xfrm>
          <a:prstGeom prst="rect">
            <a:avLst/>
          </a:prstGeom>
        </p:spPr>
      </p:pic>
    </p:spTree>
    <p:extLst>
      <p:ext uri="{BB962C8B-B14F-4D97-AF65-F5344CB8AC3E}">
        <p14:creationId xmlns:p14="http://schemas.microsoft.com/office/powerpoint/2010/main" val="3240252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9BE5CF-4731-4C78-B8AD-93E6F3288B6B}"/>
              </a:ext>
            </a:extLst>
          </p:cNvPr>
          <p:cNvSpPr>
            <a:spLocks noGrp="1"/>
          </p:cNvSpPr>
          <p:nvPr>
            <p:ph type="title"/>
          </p:nvPr>
        </p:nvSpPr>
        <p:spPr>
          <a:xfrm>
            <a:off x="838200" y="365125"/>
            <a:ext cx="10515600" cy="605259"/>
          </a:xfrm>
        </p:spPr>
        <p:txBody>
          <a:bodyPr>
            <a:normAutofit fontScale="90000"/>
          </a:bodyPr>
          <a:lstStyle/>
          <a:p>
            <a:r>
              <a:rPr lang="es-ES" dirty="0"/>
              <a:t>Las comunidades </a:t>
            </a:r>
            <a:r>
              <a:rPr lang="es-ES" dirty="0" err="1"/>
              <a:t>joánicas</a:t>
            </a:r>
            <a:endParaRPr lang="es-CL" dirty="0"/>
          </a:p>
        </p:txBody>
      </p:sp>
      <p:pic>
        <p:nvPicPr>
          <p:cNvPr id="4" name="Picture 2">
            <a:extLst>
              <a:ext uri="{FF2B5EF4-FFF2-40B4-BE49-F238E27FC236}">
                <a16:creationId xmlns:a16="http://schemas.microsoft.com/office/drawing/2014/main" id="{96215344-1D9B-4EC4-BE89-C5CA425E50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85796" y="867747"/>
            <a:ext cx="5971592" cy="611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9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AA09B5-4C51-4D4A-952D-0C4FC4A762EC}"/>
              </a:ext>
            </a:extLst>
          </p:cNvPr>
          <p:cNvSpPr>
            <a:spLocks noGrp="1"/>
          </p:cNvSpPr>
          <p:nvPr>
            <p:ph type="title"/>
          </p:nvPr>
        </p:nvSpPr>
        <p:spPr/>
        <p:txBody>
          <a:bodyPr/>
          <a:lstStyle/>
          <a:p>
            <a:pPr algn="ctr"/>
            <a:r>
              <a:rPr lang="es-MX" b="1" dirty="0">
                <a:solidFill>
                  <a:srgbClr val="C00000"/>
                </a:solidFill>
                <a:latin typeface="Bahnschrift SemiBold SemiConden" panose="020B0502040204020203" pitchFamily="34" charset="0"/>
              </a:rPr>
              <a:t>El testimonio de San Ireneo de Lyon </a:t>
            </a:r>
            <a:br>
              <a:rPr lang="es-MX" b="1" dirty="0">
                <a:solidFill>
                  <a:srgbClr val="C00000"/>
                </a:solidFill>
                <a:latin typeface="Bahnschrift SemiBold SemiConden" panose="020B0502040204020203" pitchFamily="34" charset="0"/>
              </a:rPr>
            </a:br>
            <a:r>
              <a:rPr lang="es-MX" b="1" dirty="0">
                <a:solidFill>
                  <a:srgbClr val="C00000"/>
                </a:solidFill>
                <a:latin typeface="Bahnschrift SemiBold SemiConden" panose="020B0502040204020203" pitchFamily="34" charset="0"/>
              </a:rPr>
              <a:t>(180 d. C.)</a:t>
            </a:r>
            <a:endParaRPr lang="es-CL" b="1" dirty="0">
              <a:solidFill>
                <a:srgbClr val="C00000"/>
              </a:solidFill>
              <a:latin typeface="Bahnschrift SemiBold SemiConden" panose="020B0502040204020203" pitchFamily="34" charset="0"/>
            </a:endParaRPr>
          </a:p>
        </p:txBody>
      </p:sp>
      <p:sp>
        <p:nvSpPr>
          <p:cNvPr id="3" name="Marcador de contenido 2">
            <a:extLst>
              <a:ext uri="{FF2B5EF4-FFF2-40B4-BE49-F238E27FC236}">
                <a16:creationId xmlns:a16="http://schemas.microsoft.com/office/drawing/2014/main" id="{345FD676-80B2-46D3-B506-B1F18488DC57}"/>
              </a:ext>
            </a:extLst>
          </p:cNvPr>
          <p:cNvSpPr>
            <a:spLocks noGrp="1"/>
          </p:cNvSpPr>
          <p:nvPr>
            <p:ph idx="1"/>
          </p:nvPr>
        </p:nvSpPr>
        <p:spPr/>
        <p:txBody>
          <a:bodyPr/>
          <a:lstStyle/>
          <a:p>
            <a:r>
              <a:rPr lang="es-MX" b="0" i="0" dirty="0">
                <a:solidFill>
                  <a:srgbClr val="202122"/>
                </a:solidFill>
                <a:effectLst/>
                <a:latin typeface="Comic Sans MS" panose="030F0702030302020204" pitchFamily="66" charset="0"/>
              </a:rPr>
              <a:t>"...y después Juan, el discípulo del Señor que se recostó sobre su pecho, editó el Evangelio cuando habitaba en Éfeso...“ </a:t>
            </a:r>
          </a:p>
          <a:p>
            <a:pPr marL="0" indent="0">
              <a:buNone/>
            </a:pPr>
            <a:r>
              <a:rPr lang="es-MX" sz="2400" dirty="0">
                <a:solidFill>
                  <a:srgbClr val="202122"/>
                </a:solidFill>
                <a:latin typeface="Comic Sans MS" panose="030F0702030302020204" pitchFamily="66" charset="0"/>
              </a:rPr>
              <a:t>   </a:t>
            </a:r>
            <a:r>
              <a:rPr lang="es-MX" sz="2400" b="0" i="0" dirty="0">
                <a:solidFill>
                  <a:srgbClr val="202122"/>
                </a:solidFill>
                <a:effectLst/>
                <a:latin typeface="Comic Sans MS" panose="030F0702030302020204" pitchFamily="66" charset="0"/>
              </a:rPr>
              <a:t>(</a:t>
            </a:r>
            <a:r>
              <a:rPr lang="es-MX" sz="2400" b="0" i="1" dirty="0" err="1">
                <a:solidFill>
                  <a:srgbClr val="202122"/>
                </a:solidFill>
                <a:effectLst/>
                <a:latin typeface="Comic Sans MS" panose="030F0702030302020204" pitchFamily="66" charset="0"/>
              </a:rPr>
              <a:t>Adversus</a:t>
            </a:r>
            <a:r>
              <a:rPr lang="es-MX" sz="2400" b="0" i="1" dirty="0">
                <a:solidFill>
                  <a:srgbClr val="202122"/>
                </a:solidFill>
                <a:effectLst/>
                <a:latin typeface="Comic Sans MS" panose="030F0702030302020204" pitchFamily="66" charset="0"/>
              </a:rPr>
              <a:t> </a:t>
            </a:r>
            <a:r>
              <a:rPr lang="es-MX" sz="2400" b="0" i="1" dirty="0" err="1">
                <a:solidFill>
                  <a:srgbClr val="202122"/>
                </a:solidFill>
                <a:effectLst/>
                <a:latin typeface="Comic Sans MS" panose="030F0702030302020204" pitchFamily="66" charset="0"/>
              </a:rPr>
              <a:t>Haereses</a:t>
            </a:r>
            <a:r>
              <a:rPr lang="es-MX" sz="2400" b="0" i="0" dirty="0">
                <a:solidFill>
                  <a:srgbClr val="202122"/>
                </a:solidFill>
                <a:effectLst/>
                <a:latin typeface="Comic Sans MS" panose="030F0702030302020204" pitchFamily="66" charset="0"/>
              </a:rPr>
              <a:t> III, 1, 1)</a:t>
            </a:r>
          </a:p>
          <a:p>
            <a:endParaRPr lang="es-MX" sz="2400" dirty="0">
              <a:solidFill>
                <a:srgbClr val="202122"/>
              </a:solidFill>
              <a:latin typeface="Comic Sans MS" panose="030F0702030302020204" pitchFamily="66" charset="0"/>
            </a:endParaRPr>
          </a:p>
          <a:p>
            <a:r>
              <a:rPr lang="es-MX" dirty="0">
                <a:latin typeface="Comic Sans MS" panose="030F0702030302020204" pitchFamily="66" charset="0"/>
              </a:rPr>
              <a:t>"Todos los presbíteros que se han encontrado en Asia con Juan, el discípulo del Señor, dan testimonio de que Juan ha transmitido esto, porque permaneció con ellos hasta los tiempos de Trajano.“</a:t>
            </a:r>
          </a:p>
          <a:p>
            <a:pPr marL="0" indent="0">
              <a:buNone/>
            </a:pPr>
            <a:r>
              <a:rPr lang="es-MX" sz="2400" dirty="0">
                <a:latin typeface="Comic Sans MS" panose="030F0702030302020204" pitchFamily="66" charset="0"/>
              </a:rPr>
              <a:t>    (</a:t>
            </a:r>
            <a:r>
              <a:rPr lang="es-MX" sz="2400" i="1" dirty="0" err="1">
                <a:latin typeface="Comic Sans MS" panose="030F0702030302020204" pitchFamily="66" charset="0"/>
              </a:rPr>
              <a:t>Adversus</a:t>
            </a:r>
            <a:r>
              <a:rPr lang="es-MX" sz="2400" i="1" dirty="0">
                <a:latin typeface="Comic Sans MS" panose="030F0702030302020204" pitchFamily="66" charset="0"/>
              </a:rPr>
              <a:t> </a:t>
            </a:r>
            <a:r>
              <a:rPr lang="es-MX" sz="2400" i="1" dirty="0" err="1">
                <a:latin typeface="Comic Sans MS" panose="030F0702030302020204" pitchFamily="66" charset="0"/>
              </a:rPr>
              <a:t>Haereses</a:t>
            </a:r>
            <a:r>
              <a:rPr lang="es-MX" sz="2400" i="1" dirty="0">
                <a:latin typeface="Comic Sans MS" panose="030F0702030302020204" pitchFamily="66" charset="0"/>
              </a:rPr>
              <a:t> </a:t>
            </a:r>
            <a:r>
              <a:rPr lang="es-MX" sz="2400" dirty="0">
                <a:latin typeface="Comic Sans MS" panose="030F0702030302020204" pitchFamily="66" charset="0"/>
              </a:rPr>
              <a:t>II, 22, 5)</a:t>
            </a:r>
            <a:endParaRPr lang="es-CL" sz="2400" dirty="0">
              <a:latin typeface="Comic Sans MS" panose="030F0702030302020204" pitchFamily="66" charset="0"/>
            </a:endParaRPr>
          </a:p>
        </p:txBody>
      </p:sp>
    </p:spTree>
    <p:extLst>
      <p:ext uri="{BB962C8B-B14F-4D97-AF65-F5344CB8AC3E}">
        <p14:creationId xmlns:p14="http://schemas.microsoft.com/office/powerpoint/2010/main" val="87676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88BCB-1479-438C-828A-6EE6EF138741}"/>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1389ED2B-45C7-441F-8FAF-F57D2B489460}"/>
              </a:ext>
            </a:extLst>
          </p:cNvPr>
          <p:cNvSpPr>
            <a:spLocks noGrp="1"/>
          </p:cNvSpPr>
          <p:nvPr>
            <p:ph idx="1"/>
          </p:nvPr>
        </p:nvSpPr>
        <p:spPr>
          <a:xfrm>
            <a:off x="838200" y="365124"/>
            <a:ext cx="10515600" cy="6492875"/>
          </a:xfrm>
        </p:spPr>
        <p:txBody>
          <a:bodyPr>
            <a:normAutofit lnSpcReduction="10000"/>
          </a:bodyPr>
          <a:lstStyle/>
          <a:p>
            <a:pPr marL="0" indent="0" algn="just">
              <a:buNone/>
            </a:pPr>
            <a:r>
              <a:rPr lang="es-MX" dirty="0">
                <a:solidFill>
                  <a:srgbClr val="333333"/>
                </a:solidFill>
                <a:latin typeface="Helvetica Neue"/>
              </a:rPr>
              <a:t> </a:t>
            </a:r>
            <a:r>
              <a:rPr lang="es-MX" sz="3200" b="1" i="0" dirty="0">
                <a:solidFill>
                  <a:srgbClr val="C00000"/>
                </a:solidFill>
                <a:effectLst/>
                <a:latin typeface="Helvetica Neue"/>
              </a:rPr>
              <a:t>San Ireneo de Lyon, </a:t>
            </a:r>
            <a:r>
              <a:rPr lang="es-MX" sz="3200" b="1" i="1" dirty="0">
                <a:solidFill>
                  <a:srgbClr val="C00000"/>
                </a:solidFill>
                <a:effectLst/>
                <a:latin typeface="Helvetica Neue"/>
              </a:rPr>
              <a:t>Carta a </a:t>
            </a:r>
            <a:r>
              <a:rPr lang="es-MX" sz="3200" b="1" i="1" dirty="0" err="1">
                <a:solidFill>
                  <a:srgbClr val="C00000"/>
                </a:solidFill>
                <a:effectLst/>
                <a:latin typeface="Helvetica Neue"/>
              </a:rPr>
              <a:t>Florinus</a:t>
            </a:r>
            <a:endParaRPr lang="es-MX" sz="3200" b="1" i="1" dirty="0">
              <a:solidFill>
                <a:srgbClr val="C00000"/>
              </a:solidFill>
              <a:effectLst/>
              <a:latin typeface="Helvetica Neue"/>
            </a:endParaRPr>
          </a:p>
          <a:p>
            <a:pPr marL="0" indent="0" algn="just">
              <a:buNone/>
            </a:pPr>
            <a:endParaRPr lang="es-MX" b="1" i="1" dirty="0">
              <a:solidFill>
                <a:srgbClr val="333333"/>
              </a:solidFill>
              <a:latin typeface="Helvetica Neue"/>
            </a:endParaRPr>
          </a:p>
          <a:p>
            <a:pPr marL="0" indent="0" algn="just">
              <a:buNone/>
            </a:pPr>
            <a:r>
              <a:rPr lang="es-MX" b="0" i="0" dirty="0">
                <a:solidFill>
                  <a:srgbClr val="333333"/>
                </a:solidFill>
                <a:effectLst/>
                <a:latin typeface="Helvetica Neue"/>
              </a:rPr>
              <a:t>“</a:t>
            </a:r>
            <a:r>
              <a:rPr lang="es-MX" b="0" i="0" dirty="0">
                <a:solidFill>
                  <a:srgbClr val="333333"/>
                </a:solidFill>
                <a:effectLst/>
                <a:latin typeface="Comic Sans MS" panose="030F0702030302020204" pitchFamily="66" charset="0"/>
              </a:rPr>
              <a:t>Puedo decir el lugar donde el bienaventurado Policarpo* solía estar sentado y hablaba, cómo entraba y salía, el carácter de su vida, el aspecto de su cuerpo, sus enseñanza al pueblo, </a:t>
            </a:r>
            <a:r>
              <a:rPr lang="es-MX" b="0" i="0" dirty="0">
                <a:solidFill>
                  <a:srgbClr val="C00000"/>
                </a:solidFill>
                <a:effectLst/>
                <a:latin typeface="Comic Sans MS" panose="030F0702030302020204" pitchFamily="66" charset="0"/>
              </a:rPr>
              <a:t>cómo contaba sus relaciones con Juan y con los otros que había visto al Señor</a:t>
            </a:r>
            <a:r>
              <a:rPr lang="es-MX" b="0" i="0" dirty="0">
                <a:solidFill>
                  <a:srgbClr val="333333"/>
                </a:solidFill>
                <a:effectLst/>
                <a:latin typeface="Comic Sans MS" panose="030F0702030302020204" pitchFamily="66" charset="0"/>
              </a:rPr>
              <a:t>, cómo recordaba sus palabras y cuáles eran las cosas relativas al Señor que había oído de ellos, sobre sus milagros y sobre sus enseñanzas, </a:t>
            </a:r>
            <a:r>
              <a:rPr lang="es-MX" i="0" dirty="0">
                <a:solidFill>
                  <a:srgbClr val="C00000"/>
                </a:solidFill>
                <a:effectLst/>
                <a:latin typeface="Comic Sans MS" panose="030F0702030302020204" pitchFamily="66" charset="0"/>
              </a:rPr>
              <a:t>y cómo Policarpo, habiendo recibido eso de testigos oculares del Verbo de Vida</a:t>
            </a:r>
            <a:r>
              <a:rPr lang="es-MX" b="0" i="0" dirty="0">
                <a:solidFill>
                  <a:srgbClr val="333333"/>
                </a:solidFill>
                <a:effectLst/>
                <a:latin typeface="Comic Sans MS" panose="030F0702030302020204" pitchFamily="66" charset="0"/>
              </a:rPr>
              <a:t> (1 </a:t>
            </a:r>
            <a:r>
              <a:rPr lang="es-MX" b="0" i="0" dirty="0" err="1">
                <a:solidFill>
                  <a:srgbClr val="333333"/>
                </a:solidFill>
                <a:effectLst/>
                <a:latin typeface="Comic Sans MS" panose="030F0702030302020204" pitchFamily="66" charset="0"/>
              </a:rPr>
              <a:t>Jn</a:t>
            </a:r>
            <a:r>
              <a:rPr lang="es-MX" b="0" i="0" dirty="0">
                <a:solidFill>
                  <a:srgbClr val="333333"/>
                </a:solidFill>
                <a:effectLst/>
                <a:latin typeface="Comic Sans MS" panose="030F0702030302020204" pitchFamily="66" charset="0"/>
              </a:rPr>
              <a:t> 1, 1), lo relataba de acuerdo con las Escrituras. Yo escuchaba ávidamente, ya entonces, todas estas cosas y tomaba nota de ellas, no en papel, sino en mi corazón y siempre por la Gracia de Dios las voy meditando fielmente.”</a:t>
            </a:r>
          </a:p>
          <a:p>
            <a:pPr marL="0" indent="0">
              <a:buNone/>
            </a:pPr>
            <a:endParaRPr lang="es-CL" dirty="0"/>
          </a:p>
          <a:p>
            <a:pPr marL="0" indent="0">
              <a:buNone/>
            </a:pPr>
            <a:r>
              <a:rPr lang="es-CL" dirty="0"/>
              <a:t>*</a:t>
            </a:r>
            <a:r>
              <a:rPr lang="es-MX" sz="1600" b="0" i="0" dirty="0">
                <a:solidFill>
                  <a:srgbClr val="444444"/>
                </a:solidFill>
                <a:effectLst/>
                <a:latin typeface="Helvetica Neue"/>
              </a:rPr>
              <a:t>San Policarpo de Esmirna (c. 70-156)</a:t>
            </a:r>
          </a:p>
          <a:p>
            <a:pPr marL="0" indent="0">
              <a:buNone/>
            </a:pPr>
            <a:endParaRPr lang="es-CL" dirty="0"/>
          </a:p>
        </p:txBody>
      </p:sp>
    </p:spTree>
    <p:extLst>
      <p:ext uri="{BB962C8B-B14F-4D97-AF65-F5344CB8AC3E}">
        <p14:creationId xmlns:p14="http://schemas.microsoft.com/office/powerpoint/2010/main" val="1954893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224FA2-4161-4F17-AFE0-28AD39FE94F3}"/>
              </a:ext>
            </a:extLst>
          </p:cNvPr>
          <p:cNvSpPr>
            <a:spLocks noGrp="1"/>
          </p:cNvSpPr>
          <p:nvPr>
            <p:ph type="title"/>
          </p:nvPr>
        </p:nvSpPr>
        <p:spPr>
          <a:xfrm>
            <a:off x="838200" y="365125"/>
            <a:ext cx="10515600" cy="847855"/>
          </a:xfrm>
        </p:spPr>
        <p:txBody>
          <a:bodyPr/>
          <a:lstStyle/>
          <a:p>
            <a:r>
              <a:rPr lang="es-MX" dirty="0">
                <a:latin typeface="Algerian" panose="04020705040A02060702" pitchFamily="82" charset="0"/>
              </a:rPr>
              <a:t>CANON DE MURATORI </a:t>
            </a:r>
            <a:r>
              <a:rPr lang="es-MX" dirty="0"/>
              <a:t>(170 d. C.)</a:t>
            </a:r>
            <a:endParaRPr lang="es-CL" dirty="0"/>
          </a:p>
        </p:txBody>
      </p:sp>
      <p:sp>
        <p:nvSpPr>
          <p:cNvPr id="3" name="Marcador de contenido 2">
            <a:extLst>
              <a:ext uri="{FF2B5EF4-FFF2-40B4-BE49-F238E27FC236}">
                <a16:creationId xmlns:a16="http://schemas.microsoft.com/office/drawing/2014/main" id="{07A5E692-F0F3-4803-898E-D1396CB45760}"/>
              </a:ext>
            </a:extLst>
          </p:cNvPr>
          <p:cNvSpPr>
            <a:spLocks noGrp="1"/>
          </p:cNvSpPr>
          <p:nvPr>
            <p:ph idx="1"/>
          </p:nvPr>
        </p:nvSpPr>
        <p:spPr>
          <a:xfrm>
            <a:off x="429208" y="979714"/>
            <a:ext cx="11364686" cy="5878286"/>
          </a:xfrm>
        </p:spPr>
        <p:txBody>
          <a:bodyPr>
            <a:normAutofit fontScale="92500" lnSpcReduction="10000"/>
          </a:bodyPr>
          <a:lstStyle/>
          <a:p>
            <a:pPr marL="0" indent="0" algn="just">
              <a:buNone/>
            </a:pPr>
            <a:r>
              <a:rPr lang="es-ES" b="1" dirty="0">
                <a:solidFill>
                  <a:srgbClr val="FF0000"/>
                </a:solidFill>
                <a:latin typeface="Calisto MT" panose="02040603050505030304" pitchFamily="18" charset="0"/>
              </a:rPr>
              <a:t>“El cuarto evangelio es de Juan</a:t>
            </a:r>
            <a:r>
              <a:rPr lang="es-ES" dirty="0">
                <a:solidFill>
                  <a:srgbClr val="FF0000"/>
                </a:solidFill>
                <a:latin typeface="Calisto MT" panose="02040603050505030304" pitchFamily="18" charset="0"/>
              </a:rPr>
              <a:t>, </a:t>
            </a:r>
            <a:r>
              <a:rPr lang="es-ES" b="1" dirty="0">
                <a:solidFill>
                  <a:srgbClr val="FF0000"/>
                </a:solidFill>
                <a:latin typeface="Calisto MT" panose="02040603050505030304" pitchFamily="18" charset="0"/>
              </a:rPr>
              <a:t>uno de los discípulos</a:t>
            </a:r>
            <a:r>
              <a:rPr lang="es-ES" dirty="0">
                <a:latin typeface="Calisto MT" panose="02040603050505030304" pitchFamily="18" charset="0"/>
              </a:rPr>
              <a:t>. </a:t>
            </a:r>
            <a:r>
              <a:rPr lang="es-ES" dirty="0">
                <a:solidFill>
                  <a:schemeClr val="accent1"/>
                </a:solidFill>
                <a:latin typeface="Calisto MT" panose="02040603050505030304" pitchFamily="18" charset="0"/>
              </a:rPr>
              <a:t>Cuando sus condiscípulos y obispos le animaron, dijo Juan, “Ayunad junto conmigo durante tres días a partir de hoy, y, lo que nos fuera revelado, contémoslo el uno al otro”.</a:t>
            </a:r>
            <a:r>
              <a:rPr lang="es-ES" dirty="0">
                <a:latin typeface="Calisto MT" panose="02040603050505030304" pitchFamily="18" charset="0"/>
              </a:rPr>
              <a:t> Esta misma noche le fue revelado a Andrés, uno de los apóstoles, que Juan debería escribir todo en nombre propio, y que ellos deberían revisárselo. Por lo tanto, aunque se enseñan comienzos distintos para los varios libros del evangelio, no hace diferencia para la fe de los creyentes, ya que en cada uno de ellos todo ha sido declarado por un solo Espíritu, referente a su natividad, pasión, y resurrección, su asociación con sus discípulos, su doble advenimiento -su primero en humildad, cuando fue despreciado, el cual ya pasó; su segundo en poder real, su vuelta. </a:t>
            </a:r>
            <a:r>
              <a:rPr lang="es-ES" dirty="0">
                <a:solidFill>
                  <a:srgbClr val="FF0000"/>
                </a:solidFill>
                <a:latin typeface="Calisto MT" panose="02040603050505030304" pitchFamily="18" charset="0"/>
              </a:rPr>
              <a:t>No es de extrañar, por lo tanto, que Juan presentara de forma tan constante los detalles por separado en sus cartas también, diciendo de sí mismo: “Lo que hemos visto con nuestros ojos y oído con nuestros oídos y hemos tocado con nuestras manos, éstas cosas hemos escrito”. </a:t>
            </a:r>
            <a:r>
              <a:rPr lang="es-ES" dirty="0">
                <a:latin typeface="Calisto MT" panose="02040603050505030304" pitchFamily="18" charset="0"/>
              </a:rPr>
              <a:t>Porque de esta manera pretende ser no sólo un espectador sino uno que escuchó, y también uno que escribía de forma ordenada los hechos maravillosos acerca de nuestro Señor.”</a:t>
            </a:r>
            <a:endParaRPr lang="es-CL" dirty="0">
              <a:latin typeface="Calisto MT" panose="02040603050505030304" pitchFamily="18" charset="0"/>
            </a:endParaRPr>
          </a:p>
        </p:txBody>
      </p:sp>
    </p:spTree>
    <p:extLst>
      <p:ext uri="{BB962C8B-B14F-4D97-AF65-F5344CB8AC3E}">
        <p14:creationId xmlns:p14="http://schemas.microsoft.com/office/powerpoint/2010/main" val="909566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BB7BA-6A05-4D93-94CD-3FD98BF443DB}"/>
              </a:ext>
            </a:extLst>
          </p:cNvPr>
          <p:cNvSpPr>
            <a:spLocks noGrp="1"/>
          </p:cNvSpPr>
          <p:nvPr>
            <p:ph type="title"/>
          </p:nvPr>
        </p:nvSpPr>
        <p:spPr>
          <a:xfrm>
            <a:off x="838200" y="0"/>
            <a:ext cx="10515600" cy="1062682"/>
          </a:xfrm>
        </p:spPr>
        <p:txBody>
          <a:bodyPr>
            <a:normAutofit fontScale="90000"/>
          </a:bodyPr>
          <a:lstStyle/>
          <a:p>
            <a:br>
              <a:rPr lang="es-MX" sz="4000" b="1" dirty="0">
                <a:latin typeface="Arial Rounded MT Bold" panose="020F0704030504030204" pitchFamily="34" charset="0"/>
              </a:rPr>
            </a:br>
            <a:r>
              <a:rPr lang="es-MX" sz="4000" b="1" dirty="0">
                <a:solidFill>
                  <a:schemeClr val="accent1"/>
                </a:solidFill>
                <a:latin typeface="Arial Rounded MT Bold" panose="020F0704030504030204" pitchFamily="34" charset="0"/>
              </a:rPr>
              <a:t>El testimonio de </a:t>
            </a:r>
            <a:r>
              <a:rPr lang="es-MX" sz="4000" b="1" dirty="0" err="1">
                <a:solidFill>
                  <a:schemeClr val="accent1"/>
                </a:solidFill>
                <a:latin typeface="Arial Rounded MT Bold" panose="020F0704030504030204" pitchFamily="34" charset="0"/>
              </a:rPr>
              <a:t>Papías</a:t>
            </a:r>
            <a:r>
              <a:rPr lang="es-MX" sz="4000" b="1" dirty="0">
                <a:solidFill>
                  <a:schemeClr val="accent1"/>
                </a:solidFill>
                <a:latin typeface="Arial Rounded MT Bold" panose="020F0704030504030204" pitchFamily="34" charset="0"/>
              </a:rPr>
              <a:t> de Hierápolis</a:t>
            </a:r>
            <a:br>
              <a:rPr lang="es-MX" sz="4000" b="1" dirty="0">
                <a:solidFill>
                  <a:schemeClr val="accent1"/>
                </a:solidFill>
                <a:latin typeface="Arial Rounded MT Bold" panose="020F0704030504030204" pitchFamily="34" charset="0"/>
              </a:rPr>
            </a:br>
            <a:r>
              <a:rPr lang="es-MX" sz="2200" dirty="0">
                <a:solidFill>
                  <a:schemeClr val="accent1"/>
                </a:solidFill>
                <a:latin typeface="Arial Rounded MT Bold" panose="020F0704030504030204" pitchFamily="34" charset="0"/>
              </a:rPr>
              <a:t>(</a:t>
            </a:r>
            <a:r>
              <a:rPr lang="es-MX" sz="2400" b="1" dirty="0">
                <a:solidFill>
                  <a:schemeClr val="accent1"/>
                </a:solidFill>
              </a:rPr>
              <a:t>Fragmento en Ireneo, </a:t>
            </a:r>
            <a:r>
              <a:rPr lang="es-MX" sz="2400" b="1" i="1" dirty="0" err="1">
                <a:solidFill>
                  <a:schemeClr val="accent1"/>
                </a:solidFill>
              </a:rPr>
              <a:t>Adversus</a:t>
            </a:r>
            <a:r>
              <a:rPr lang="es-MX" sz="2400" b="1" i="1" dirty="0">
                <a:solidFill>
                  <a:schemeClr val="accent1"/>
                </a:solidFill>
              </a:rPr>
              <a:t> </a:t>
            </a:r>
            <a:r>
              <a:rPr lang="es-MX" sz="2400" b="1" i="1" dirty="0" err="1">
                <a:solidFill>
                  <a:schemeClr val="accent1"/>
                </a:solidFill>
              </a:rPr>
              <a:t>haereses</a:t>
            </a:r>
            <a:r>
              <a:rPr lang="es-MX" sz="2400" b="1" dirty="0">
                <a:solidFill>
                  <a:schemeClr val="accent1"/>
                </a:solidFill>
              </a:rPr>
              <a:t>, V, 33,3-4.)</a:t>
            </a:r>
            <a:br>
              <a:rPr lang="es-MX" sz="2400" b="1" dirty="0">
                <a:solidFill>
                  <a:schemeClr val="accent1"/>
                </a:solidFill>
              </a:rPr>
            </a:br>
            <a:endParaRPr lang="es-CL" sz="4000" b="1" dirty="0">
              <a:solidFill>
                <a:schemeClr val="accent1"/>
              </a:solidFill>
              <a:latin typeface="Arial Rounded MT Bold" panose="020F0704030504030204" pitchFamily="34" charset="0"/>
            </a:endParaRPr>
          </a:p>
        </p:txBody>
      </p:sp>
      <p:sp>
        <p:nvSpPr>
          <p:cNvPr id="3" name="Marcador de contenido 2">
            <a:extLst>
              <a:ext uri="{FF2B5EF4-FFF2-40B4-BE49-F238E27FC236}">
                <a16:creationId xmlns:a16="http://schemas.microsoft.com/office/drawing/2014/main" id="{90567748-9A1C-4B11-B260-EB15FF4079C8}"/>
              </a:ext>
            </a:extLst>
          </p:cNvPr>
          <p:cNvSpPr>
            <a:spLocks noGrp="1"/>
          </p:cNvSpPr>
          <p:nvPr>
            <p:ph idx="1"/>
          </p:nvPr>
        </p:nvSpPr>
        <p:spPr>
          <a:xfrm>
            <a:off x="949411" y="1062682"/>
            <a:ext cx="10515600" cy="5795317"/>
          </a:xfrm>
        </p:spPr>
        <p:txBody>
          <a:bodyPr>
            <a:normAutofit/>
          </a:bodyPr>
          <a:lstStyle/>
          <a:p>
            <a:pPr marL="0" indent="0">
              <a:buNone/>
            </a:pPr>
            <a:endParaRPr lang="es-MX" dirty="0"/>
          </a:p>
          <a:p>
            <a:pPr marL="0" indent="0">
              <a:buNone/>
            </a:pPr>
            <a:r>
              <a:rPr lang="es-MX" sz="3100" dirty="0"/>
              <a:t>1. Un día, también el mundo creado, renovado y liberado de la maldición divina, producirá en abundancia, del rocío del cielo y de la fecundidad de la tierra, toda clase de alimentos. Así los presbíteros, que vieron a Juan como discípulo del Señor, recuerdan haber oído de él, que relató las enseñanzas del Señor por aquellos tiempos, diciendo:</a:t>
            </a:r>
          </a:p>
          <a:p>
            <a:pPr marL="0" indent="0">
              <a:buNone/>
            </a:pPr>
            <a:r>
              <a:rPr lang="es-MX" sz="3100" dirty="0"/>
              <a:t>2. "Vendrán días en que surgirán viñas, cada una con diez mil vides; cada vid tendrá diez mil pámpanos; cada pámpano tendrá diez mil pámpanos; cada pámpano tendrá diez mil hojas de vid, cada vid tendrá diez mil racimos ; cada racimo tendrá diez mil metros de uva;</a:t>
            </a:r>
          </a:p>
          <a:p>
            <a:pPr marL="0" indent="0">
              <a:buNone/>
            </a:pPr>
            <a:endParaRPr lang="es-MX" dirty="0"/>
          </a:p>
          <a:p>
            <a:endParaRPr lang="es-MX" dirty="0"/>
          </a:p>
          <a:p>
            <a:endParaRPr lang="es-CL" dirty="0"/>
          </a:p>
        </p:txBody>
      </p:sp>
    </p:spTree>
    <p:extLst>
      <p:ext uri="{BB962C8B-B14F-4D97-AF65-F5344CB8AC3E}">
        <p14:creationId xmlns:p14="http://schemas.microsoft.com/office/powerpoint/2010/main" val="258834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D2D890-F852-44E5-8B96-C36DDA86B84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5D0C73EE-C093-46C2-9213-AC592B0707AC}"/>
              </a:ext>
            </a:extLst>
          </p:cNvPr>
          <p:cNvSpPr>
            <a:spLocks noGrp="1"/>
          </p:cNvSpPr>
          <p:nvPr>
            <p:ph idx="1"/>
          </p:nvPr>
        </p:nvSpPr>
        <p:spPr>
          <a:xfrm>
            <a:off x="838200" y="365125"/>
            <a:ext cx="10515600" cy="5811838"/>
          </a:xfrm>
        </p:spPr>
        <p:txBody>
          <a:bodyPr>
            <a:normAutofit lnSpcReduction="10000"/>
          </a:bodyPr>
          <a:lstStyle/>
          <a:p>
            <a:pPr marL="0" indent="0" algn="just">
              <a:buNone/>
            </a:pPr>
            <a:r>
              <a:rPr lang="es-MX" sz="3200" dirty="0"/>
              <a:t>3. Y cuando uno de los santos tome uno de estos racimos, el otro gritará: Soy un racimo mejor, llévame; y por mí bendecid al Señor. De manera similar, incluso un grano de trigo producirá diez mil espigas; cada espiga tendrá diez mil granos; cada grano dará cinco onzas de sémola blanca y limpia. Las demás frutas, semillas y hierbas también serán proporcionadas a aquéllas. Y todos los animales, alimentándose de los frutos que vienen de la tierra, serán pacíficos y en armonía unos con otros y plenamente sujetos a los hombres."</a:t>
            </a:r>
          </a:p>
          <a:p>
            <a:pPr marL="0" indent="0" algn="just">
              <a:buNone/>
            </a:pPr>
            <a:r>
              <a:rPr lang="es-MX" sz="3200" dirty="0"/>
              <a:t>4. </a:t>
            </a:r>
            <a:r>
              <a:rPr lang="es-MX" sz="3200" b="1" dirty="0" err="1">
                <a:solidFill>
                  <a:srgbClr val="FF0000"/>
                </a:solidFill>
              </a:rPr>
              <a:t>Papías</a:t>
            </a:r>
            <a:r>
              <a:rPr lang="es-MX" sz="3200" b="1" dirty="0">
                <a:solidFill>
                  <a:srgbClr val="FF0000"/>
                </a:solidFill>
              </a:rPr>
              <a:t>, discípulo de Juan y compañero de Policarpo</a:t>
            </a:r>
            <a:r>
              <a:rPr lang="es-MX" sz="3200" dirty="0">
                <a:solidFill>
                  <a:srgbClr val="FF0000"/>
                </a:solidFill>
              </a:rPr>
              <a:t>, un hombre anciano</a:t>
            </a:r>
            <a:r>
              <a:rPr lang="es-MX" sz="3200" dirty="0"/>
              <a:t>, también da testimonio escrito de estas cosas en el cuarto de sus libros. De hecho, escribió cinco de ellos. </a:t>
            </a:r>
          </a:p>
          <a:p>
            <a:endParaRPr lang="es-CL" dirty="0"/>
          </a:p>
        </p:txBody>
      </p:sp>
    </p:spTree>
    <p:extLst>
      <p:ext uri="{BB962C8B-B14F-4D97-AF65-F5344CB8AC3E}">
        <p14:creationId xmlns:p14="http://schemas.microsoft.com/office/powerpoint/2010/main" val="301159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41B7F0-49F7-40C0-B6C0-CE0FA4C01E8E}"/>
              </a:ext>
            </a:extLst>
          </p:cNvPr>
          <p:cNvSpPr>
            <a:spLocks noGrp="1"/>
          </p:cNvSpPr>
          <p:nvPr>
            <p:ph type="title"/>
          </p:nvPr>
        </p:nvSpPr>
        <p:spPr/>
        <p:txBody>
          <a:bodyPr>
            <a:normAutofit fontScale="90000"/>
          </a:bodyPr>
          <a:lstStyle/>
          <a:p>
            <a:pPr algn="ctr"/>
            <a:r>
              <a:rPr lang="it-IT" sz="2800" b="1" i="0" dirty="0">
                <a:solidFill>
                  <a:schemeClr val="accent1"/>
                </a:solidFill>
                <a:effectLst/>
                <a:latin typeface="system-ui"/>
              </a:rPr>
              <a:t>Fragmento de Papías de Hierápolis  </a:t>
            </a:r>
            <a:r>
              <a:rPr lang="it-IT" sz="2800" b="1" dirty="0">
                <a:solidFill>
                  <a:schemeClr val="accent1"/>
                </a:solidFill>
                <a:latin typeface="system-ui"/>
              </a:rPr>
              <a:t>e</a:t>
            </a:r>
            <a:r>
              <a:rPr lang="it-IT" sz="2800" b="1" i="0" dirty="0">
                <a:solidFill>
                  <a:schemeClr val="accent1"/>
                </a:solidFill>
                <a:effectLst/>
                <a:latin typeface="system-ui"/>
              </a:rPr>
              <a:t>n Eusebio de Cesarea</a:t>
            </a:r>
            <a:r>
              <a:rPr lang="it-IT" sz="2800" b="0" i="0" dirty="0">
                <a:solidFill>
                  <a:srgbClr val="252525"/>
                </a:solidFill>
                <a:effectLst/>
                <a:latin typeface="system-ui"/>
              </a:rPr>
              <a:t>,</a:t>
            </a:r>
            <a:br>
              <a:rPr lang="it-IT" sz="2800" b="0" i="0" dirty="0">
                <a:solidFill>
                  <a:srgbClr val="252525"/>
                </a:solidFill>
                <a:effectLst/>
                <a:latin typeface="system-ui"/>
              </a:rPr>
            </a:br>
            <a:r>
              <a:rPr lang="it-IT" sz="2800" b="0" i="0" dirty="0">
                <a:solidFill>
                  <a:srgbClr val="252525"/>
                </a:solidFill>
                <a:effectLst/>
                <a:latin typeface="system-ui"/>
              </a:rPr>
              <a:t> </a:t>
            </a:r>
            <a:r>
              <a:rPr lang="it-IT" sz="2800" b="1" i="1" dirty="0">
                <a:solidFill>
                  <a:schemeClr val="accent2">
                    <a:lumMod val="75000"/>
                  </a:schemeClr>
                </a:solidFill>
                <a:effectLst/>
                <a:latin typeface="system-ui"/>
              </a:rPr>
              <a:t>Historia Ecclesiastica</a:t>
            </a:r>
            <a:r>
              <a:rPr lang="it-IT" sz="2800" b="1" i="0" dirty="0">
                <a:solidFill>
                  <a:schemeClr val="accent2">
                    <a:lumMod val="75000"/>
                  </a:schemeClr>
                </a:solidFill>
                <a:effectLst/>
                <a:latin typeface="system-ui"/>
              </a:rPr>
              <a:t>, III, 39, 1-16.</a:t>
            </a:r>
            <a:br>
              <a:rPr lang="it-IT" sz="2800" b="1" i="0" dirty="0">
                <a:solidFill>
                  <a:srgbClr val="252525"/>
                </a:solidFill>
                <a:effectLst/>
                <a:latin typeface="system-ui"/>
              </a:rPr>
            </a:br>
            <a:r>
              <a:rPr lang="it-IT" sz="2800" b="0" i="0" dirty="0">
                <a:solidFill>
                  <a:srgbClr val="252525"/>
                </a:solidFill>
                <a:effectLst/>
                <a:latin typeface="system-ui"/>
              </a:rPr>
              <a:t>(La questione del presbitero Giovanni)</a:t>
            </a:r>
            <a:br>
              <a:rPr lang="it-IT" sz="2800" b="0" i="0" dirty="0">
                <a:solidFill>
                  <a:srgbClr val="252525"/>
                </a:solidFill>
                <a:effectLst/>
                <a:latin typeface="system-ui"/>
              </a:rPr>
            </a:br>
            <a:endParaRPr lang="es-CL" sz="2800" dirty="0"/>
          </a:p>
        </p:txBody>
      </p:sp>
      <p:sp>
        <p:nvSpPr>
          <p:cNvPr id="3" name="Marcador de contenido 2">
            <a:extLst>
              <a:ext uri="{FF2B5EF4-FFF2-40B4-BE49-F238E27FC236}">
                <a16:creationId xmlns:a16="http://schemas.microsoft.com/office/drawing/2014/main" id="{C869CA62-FAA5-4EAC-BC1C-8D468DD72B38}"/>
              </a:ext>
            </a:extLst>
          </p:cNvPr>
          <p:cNvSpPr>
            <a:spLocks noGrp="1"/>
          </p:cNvSpPr>
          <p:nvPr>
            <p:ph idx="1"/>
          </p:nvPr>
        </p:nvSpPr>
        <p:spPr>
          <a:xfrm>
            <a:off x="838200" y="1458096"/>
            <a:ext cx="10515600" cy="5399903"/>
          </a:xfrm>
        </p:spPr>
        <p:txBody>
          <a:bodyPr>
            <a:noAutofit/>
          </a:bodyPr>
          <a:lstStyle/>
          <a:p>
            <a:pPr marL="0" indent="0" algn="just">
              <a:buNone/>
            </a:pPr>
            <a:r>
              <a:rPr lang="es-MX" sz="2000" dirty="0">
                <a:latin typeface="Bahnschrift" panose="020B0502040204020203" pitchFamily="34" charset="0"/>
              </a:rPr>
              <a:t>1. Nos han llegado de </a:t>
            </a:r>
            <a:r>
              <a:rPr lang="es-MX" sz="2000" dirty="0" err="1">
                <a:latin typeface="Bahnschrift" panose="020B0502040204020203" pitchFamily="34" charset="0"/>
              </a:rPr>
              <a:t>Papías</a:t>
            </a:r>
            <a:r>
              <a:rPr lang="es-MX" sz="2000" dirty="0">
                <a:latin typeface="Bahnschrift" panose="020B0502040204020203" pitchFamily="34" charset="0"/>
              </a:rPr>
              <a:t> cinco libros titulados: “Cinco libros que explican los dichos del Señor”. También la menciona Ireneo, como única obra escrita por él, diciendo algo así: Estas cosas también etc. (ver IRENEO, V, 33, 4; ver </a:t>
            </a:r>
            <a:r>
              <a:rPr lang="es-MX" sz="2000" dirty="0" err="1">
                <a:latin typeface="Bahnschrift" panose="020B0502040204020203" pitchFamily="34" charset="0"/>
              </a:rPr>
              <a:t>frag</a:t>
            </a:r>
            <a:r>
              <a:rPr lang="es-MX" sz="2000" dirty="0">
                <a:latin typeface="Bahnschrift" panose="020B0502040204020203" pitchFamily="34" charset="0"/>
              </a:rPr>
              <a:t>. I, 4).</a:t>
            </a:r>
          </a:p>
          <a:p>
            <a:pPr marL="0" indent="0" algn="just">
              <a:buNone/>
            </a:pPr>
            <a:r>
              <a:rPr lang="es-MX" sz="2000" dirty="0">
                <a:latin typeface="Bahnschrift" panose="020B0502040204020203" pitchFamily="34" charset="0"/>
              </a:rPr>
              <a:t>2. Así [dice] Ireneo. Sin embargo, el propio </a:t>
            </a:r>
            <a:r>
              <a:rPr lang="es-MX" sz="2000" dirty="0" err="1">
                <a:latin typeface="Bahnschrift" panose="020B0502040204020203" pitchFamily="34" charset="0"/>
              </a:rPr>
              <a:t>Papías</a:t>
            </a:r>
            <a:r>
              <a:rPr lang="es-MX" sz="2000" dirty="0">
                <a:latin typeface="Bahnschrift" panose="020B0502040204020203" pitchFamily="34" charset="0"/>
              </a:rPr>
              <a:t>, en el prefacio de sus discursos, revela que no fue en absoluto oyente y espectador de los santos Apóstoles; pero enseña que han aprendido cosas sobre la fe de sus familiares. Así es como lo expresa:</a:t>
            </a:r>
          </a:p>
          <a:p>
            <a:pPr marL="0" indent="0" algn="just">
              <a:buNone/>
            </a:pPr>
            <a:r>
              <a:rPr lang="es-MX" sz="2000" dirty="0">
                <a:latin typeface="Bahnschrift" panose="020B0502040204020203" pitchFamily="34" charset="0"/>
              </a:rPr>
              <a:t>3. "No dudaré en añadir a [mis] explicaciones lo que un día aprendí bien de los presbíteros y que recuerdo bien, para confirmar la veracidad de estas [mis explicaciones]. Como no me alegré, como a la mayoría, en los que dicen muchas cosas, pero de los que enseñan cosas verdaderas; de los que relatan los preceptos de otros, sino de los que enseñan los preceptos dados por el Señor a [nuestra] fe y que brotan de la verdad misma.</a:t>
            </a:r>
          </a:p>
          <a:p>
            <a:pPr marL="0" indent="0" algn="just">
              <a:buNone/>
            </a:pPr>
            <a:r>
              <a:rPr lang="es-MX" sz="2000" dirty="0">
                <a:latin typeface="Bahnschrift" panose="020B0502040204020203" pitchFamily="34" charset="0"/>
              </a:rPr>
              <a:t>4. Que si en alguna parte me encontraba con alguien que había vivido con los presbíteros, intentaba saber los discursos de los presbíteros: </a:t>
            </a:r>
            <a:r>
              <a:rPr lang="es-MX" sz="2000" b="1" dirty="0">
                <a:latin typeface="Bahnschrift" panose="020B0502040204020203" pitchFamily="34" charset="0"/>
              </a:rPr>
              <a:t>qué decía Andrés o qué decía Pedro o qué Felipe o qué Tomás o Santiago o qué </a:t>
            </a:r>
            <a:r>
              <a:rPr lang="es-MX" sz="2000" b="1" dirty="0">
                <a:solidFill>
                  <a:srgbClr val="FF0000"/>
                </a:solidFill>
                <a:latin typeface="Bahnschrift" panose="020B0502040204020203" pitchFamily="34" charset="0"/>
              </a:rPr>
              <a:t>Juan</a:t>
            </a:r>
            <a:r>
              <a:rPr lang="es-MX" sz="2000" b="1" dirty="0">
                <a:latin typeface="Bahnschrift" panose="020B0502040204020203" pitchFamily="34" charset="0"/>
              </a:rPr>
              <a:t> o Mateo </a:t>
            </a:r>
            <a:r>
              <a:rPr lang="es-MX" sz="2000" dirty="0">
                <a:latin typeface="Bahnschrift" panose="020B0502040204020203" pitchFamily="34" charset="0"/>
              </a:rPr>
              <a:t>o cualquier otro de los discípulos del Señor; y lo que dicen </a:t>
            </a:r>
            <a:r>
              <a:rPr lang="es-MX" sz="2000" b="1" dirty="0" err="1">
                <a:latin typeface="Bahnschrift" panose="020B0502040204020203" pitchFamily="34" charset="0"/>
              </a:rPr>
              <a:t>Aristion</a:t>
            </a:r>
            <a:r>
              <a:rPr lang="es-MX" sz="2000" b="1" dirty="0">
                <a:latin typeface="Bahnschrift" panose="020B0502040204020203" pitchFamily="34" charset="0"/>
              </a:rPr>
              <a:t> </a:t>
            </a:r>
            <a:r>
              <a:rPr lang="es-MX" sz="2000" b="1" dirty="0">
                <a:solidFill>
                  <a:srgbClr val="FF0000"/>
                </a:solidFill>
                <a:latin typeface="Bahnschrift" panose="020B0502040204020203" pitchFamily="34" charset="0"/>
              </a:rPr>
              <a:t>y el presbítero Juan</a:t>
            </a:r>
            <a:r>
              <a:rPr lang="es-MX" sz="2000" dirty="0">
                <a:latin typeface="Bahnschrift" panose="020B0502040204020203" pitchFamily="34" charset="0"/>
              </a:rPr>
              <a:t>, discípulos del Señor.</a:t>
            </a:r>
          </a:p>
          <a:p>
            <a:pPr marL="0" indent="0" algn="just">
              <a:buNone/>
            </a:pPr>
            <a:r>
              <a:rPr lang="es-MX" sz="2000" dirty="0">
                <a:latin typeface="Bahnschrift" panose="020B0502040204020203" pitchFamily="34" charset="0"/>
              </a:rPr>
              <a:t>Porque estaba convencido de que lo que podía obtener de los libros no me beneficiaría tanto como lo que escuchaba de la voz que aún sobrevivía.</a:t>
            </a:r>
          </a:p>
        </p:txBody>
      </p:sp>
    </p:spTree>
    <p:extLst>
      <p:ext uri="{BB962C8B-B14F-4D97-AF65-F5344CB8AC3E}">
        <p14:creationId xmlns:p14="http://schemas.microsoft.com/office/powerpoint/2010/main" val="94312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9F1957-9136-43CA-88FC-D287FB60E60B}"/>
              </a:ext>
            </a:extLst>
          </p:cNvPr>
          <p:cNvSpPr>
            <a:spLocks noGrp="1"/>
          </p:cNvSpPr>
          <p:nvPr>
            <p:ph type="title"/>
          </p:nvPr>
        </p:nvSpPr>
        <p:spPr>
          <a:xfrm>
            <a:off x="838200" y="365125"/>
            <a:ext cx="10515600" cy="1090451"/>
          </a:xfrm>
        </p:spPr>
        <p:txBody>
          <a:bodyPr>
            <a:normAutofit/>
          </a:bodyPr>
          <a:lstStyle/>
          <a:p>
            <a:r>
              <a:rPr lang="es-ES" b="1" dirty="0">
                <a:solidFill>
                  <a:schemeClr val="accent1"/>
                </a:solidFill>
              </a:rPr>
              <a:t>                          Un testigo ocular</a:t>
            </a:r>
            <a:br>
              <a:rPr lang="es-ES" dirty="0"/>
            </a:br>
            <a:r>
              <a:rPr lang="es-ES" sz="2200" dirty="0"/>
              <a:t>(a) </a:t>
            </a:r>
            <a:r>
              <a:rPr lang="es-ES" sz="2800" b="1" dirty="0">
                <a:solidFill>
                  <a:schemeClr val="accent2"/>
                </a:solidFill>
                <a:effectLst>
                  <a:outerShdw blurRad="38100" dist="38100" dir="2700000" algn="tl">
                    <a:srgbClr val="000000">
                      <a:alpha val="43137"/>
                    </a:srgbClr>
                  </a:outerShdw>
                </a:effectLst>
              </a:rPr>
              <a:t>Capítulo 19</a:t>
            </a:r>
            <a:endParaRPr lang="es-CL" sz="2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E5423D9-E6FA-41BA-99A1-97A060300CD9}"/>
              </a:ext>
            </a:extLst>
          </p:cNvPr>
          <p:cNvSpPr>
            <a:spLocks noGrp="1"/>
          </p:cNvSpPr>
          <p:nvPr>
            <p:ph idx="1"/>
          </p:nvPr>
        </p:nvSpPr>
        <p:spPr>
          <a:xfrm>
            <a:off x="363894" y="1530220"/>
            <a:ext cx="10989906" cy="5197151"/>
          </a:xfrm>
        </p:spPr>
        <p:txBody>
          <a:bodyPr>
            <a:normAutofit lnSpcReduction="10000"/>
          </a:bodyPr>
          <a:lstStyle/>
          <a:p>
            <a:pPr marL="0" indent="0" algn="just">
              <a:buNone/>
            </a:pPr>
            <a:r>
              <a:rPr lang="es-ES" b="1" baseline="30000" dirty="0">
                <a:solidFill>
                  <a:srgbClr val="000000"/>
                </a:solidFill>
                <a:latin typeface="Palatino Linotype" panose="02040502050505030304" pitchFamily="18" charset="0"/>
              </a:rPr>
              <a:t>31 </a:t>
            </a:r>
            <a:r>
              <a:rPr lang="es-ES" dirty="0">
                <a:solidFill>
                  <a:srgbClr val="000000"/>
                </a:solidFill>
                <a:latin typeface="Palatino Linotype" panose="02040502050505030304" pitchFamily="18" charset="0"/>
              </a:rPr>
              <a:t>Entonces los judíos, por cuanto era la preparación de la pascua, a fin de que los cuerpos no quedasen en la cruz en el día de reposo</a:t>
            </a:r>
            <a:r>
              <a:rPr lang="es-ES" baseline="30000" dirty="0">
                <a:solidFill>
                  <a:srgbClr val="000000"/>
                </a:solidFill>
                <a:latin typeface="Palatino Linotype" panose="02040502050505030304" pitchFamily="18" charset="0"/>
              </a:rPr>
              <a:t>[</a:t>
            </a:r>
            <a:r>
              <a:rPr lang="es-ES" baseline="30000" dirty="0">
                <a:solidFill>
                  <a:srgbClr val="4A4A4A"/>
                </a:solidFill>
                <a:latin typeface="Palatino Linotype" panose="02040502050505030304" pitchFamily="18" charset="0"/>
                <a:hlinkClick r:id="rId2" tooltip="See footnote a">
                  <a:extLst>
                    <a:ext uri="{A12FA001-AC4F-418D-AE19-62706E023703}">
                      <ahyp:hlinkClr xmlns:ahyp="http://schemas.microsoft.com/office/drawing/2018/hyperlinkcolor" val="tx"/>
                    </a:ext>
                  </a:extLst>
                </a:hlinkClick>
              </a:rPr>
              <a:t>a</a:t>
            </a:r>
            <a:r>
              <a:rPr lang="es-ES" baseline="30000" dirty="0">
                <a:solidFill>
                  <a:srgbClr val="000000"/>
                </a:solidFill>
                <a:latin typeface="Palatino Linotype" panose="02040502050505030304" pitchFamily="18" charset="0"/>
              </a:rPr>
              <a:t>]</a:t>
            </a:r>
            <a:r>
              <a:rPr lang="es-ES" dirty="0">
                <a:solidFill>
                  <a:srgbClr val="000000"/>
                </a:solidFill>
                <a:latin typeface="Palatino Linotype" panose="02040502050505030304" pitchFamily="18" charset="0"/>
              </a:rPr>
              <a:t> (pues aquel día de reposo</a:t>
            </a:r>
            <a:r>
              <a:rPr lang="es-ES" baseline="30000" dirty="0">
                <a:solidFill>
                  <a:srgbClr val="000000"/>
                </a:solidFill>
                <a:latin typeface="Palatino Linotype" panose="02040502050505030304" pitchFamily="18" charset="0"/>
              </a:rPr>
              <a:t>[</a:t>
            </a:r>
            <a:r>
              <a:rPr lang="es-ES" baseline="30000" dirty="0">
                <a:solidFill>
                  <a:srgbClr val="4A4A4A"/>
                </a:solidFill>
                <a:latin typeface="Palatino Linotype" panose="02040502050505030304" pitchFamily="18" charset="0"/>
                <a:hlinkClick r:id="rId3" tooltip="See footnote b">
                  <a:extLst>
                    <a:ext uri="{A12FA001-AC4F-418D-AE19-62706E023703}">
                      <ahyp:hlinkClr xmlns:ahyp="http://schemas.microsoft.com/office/drawing/2018/hyperlinkcolor" val="tx"/>
                    </a:ext>
                  </a:extLst>
                </a:hlinkClick>
              </a:rPr>
              <a:t>b</a:t>
            </a:r>
            <a:r>
              <a:rPr lang="es-ES" baseline="30000" dirty="0">
                <a:solidFill>
                  <a:srgbClr val="000000"/>
                </a:solidFill>
                <a:latin typeface="Palatino Linotype" panose="02040502050505030304" pitchFamily="18" charset="0"/>
              </a:rPr>
              <a:t>]</a:t>
            </a:r>
            <a:r>
              <a:rPr lang="es-ES" dirty="0">
                <a:solidFill>
                  <a:srgbClr val="000000"/>
                </a:solidFill>
                <a:latin typeface="Palatino Linotype" panose="02040502050505030304" pitchFamily="18" charset="0"/>
              </a:rPr>
              <a:t> era de gran solemnidad), rogaron a Pilato que se les quebrasen las piernas, y fuesen quitados de allí. </a:t>
            </a:r>
            <a:r>
              <a:rPr lang="es-ES" b="1" baseline="30000" dirty="0">
                <a:solidFill>
                  <a:srgbClr val="000000"/>
                </a:solidFill>
                <a:latin typeface="Palatino Linotype" panose="02040502050505030304" pitchFamily="18" charset="0"/>
              </a:rPr>
              <a:t>32 </a:t>
            </a:r>
            <a:r>
              <a:rPr lang="es-ES" dirty="0">
                <a:solidFill>
                  <a:srgbClr val="000000"/>
                </a:solidFill>
                <a:latin typeface="Palatino Linotype" panose="02040502050505030304" pitchFamily="18" charset="0"/>
              </a:rPr>
              <a:t>Vinieron, pues, los soldados, y quebraron las piernas al primero, y asimismo al otro que había sido crucificado con él. </a:t>
            </a:r>
            <a:r>
              <a:rPr lang="es-ES" b="1" baseline="30000" dirty="0">
                <a:solidFill>
                  <a:srgbClr val="000000"/>
                </a:solidFill>
                <a:latin typeface="Palatino Linotype" panose="02040502050505030304" pitchFamily="18" charset="0"/>
              </a:rPr>
              <a:t>33 </a:t>
            </a:r>
            <a:r>
              <a:rPr lang="es-ES" dirty="0">
                <a:solidFill>
                  <a:srgbClr val="000000"/>
                </a:solidFill>
                <a:latin typeface="Palatino Linotype" panose="02040502050505030304" pitchFamily="18" charset="0"/>
              </a:rPr>
              <a:t>Mas cuando llegaron a Jesús, como le vieron ya muerto, no le quebraron las piernas. </a:t>
            </a:r>
            <a:r>
              <a:rPr lang="es-ES" b="1" baseline="30000" dirty="0">
                <a:solidFill>
                  <a:srgbClr val="000000"/>
                </a:solidFill>
                <a:latin typeface="Palatino Linotype" panose="02040502050505030304" pitchFamily="18" charset="0"/>
              </a:rPr>
              <a:t>34 </a:t>
            </a:r>
            <a:r>
              <a:rPr lang="es-ES" dirty="0">
                <a:solidFill>
                  <a:srgbClr val="000000"/>
                </a:solidFill>
                <a:latin typeface="Palatino Linotype" panose="02040502050505030304" pitchFamily="18" charset="0"/>
              </a:rPr>
              <a:t>Pero uno de los soldados le abrió el costado con una lanza, y al instante salió sangre y agua. </a:t>
            </a:r>
            <a:r>
              <a:rPr lang="es-ES" b="1" baseline="30000" dirty="0">
                <a:solidFill>
                  <a:srgbClr val="000000"/>
                </a:solidFill>
                <a:latin typeface="Palatino Linotype" panose="02040502050505030304" pitchFamily="18" charset="0"/>
              </a:rPr>
              <a:t>35 </a:t>
            </a:r>
            <a:r>
              <a:rPr lang="es-ES" b="1" dirty="0">
                <a:solidFill>
                  <a:srgbClr val="FF0000"/>
                </a:solidFill>
                <a:latin typeface="Palatino Linotype" panose="02040502050505030304" pitchFamily="18" charset="0"/>
              </a:rPr>
              <a:t>Y el que lo vio da testimonio, y su testimonio es verdadero; y él sabe que dice verdad, para que vosotros también creáis.</a:t>
            </a:r>
            <a:r>
              <a:rPr lang="es-ES" dirty="0">
                <a:solidFill>
                  <a:srgbClr val="000000"/>
                </a:solidFill>
                <a:latin typeface="Palatino Linotype" panose="02040502050505030304" pitchFamily="18" charset="0"/>
              </a:rPr>
              <a:t> </a:t>
            </a:r>
            <a:r>
              <a:rPr lang="es-ES" b="1" baseline="30000" dirty="0">
                <a:solidFill>
                  <a:srgbClr val="000000"/>
                </a:solidFill>
                <a:latin typeface="Palatino Linotype" panose="02040502050505030304" pitchFamily="18" charset="0"/>
              </a:rPr>
              <a:t>36 </a:t>
            </a:r>
            <a:r>
              <a:rPr lang="es-ES" dirty="0">
                <a:solidFill>
                  <a:srgbClr val="000000"/>
                </a:solidFill>
                <a:latin typeface="Palatino Linotype" panose="02040502050505030304" pitchFamily="18" charset="0"/>
              </a:rPr>
              <a:t>Porque estas cosas sucedieron para que se cumpliese la Escritura: No será quebrado hueso suyo. </a:t>
            </a:r>
            <a:r>
              <a:rPr lang="es-ES" b="1" baseline="30000" dirty="0">
                <a:solidFill>
                  <a:srgbClr val="000000"/>
                </a:solidFill>
                <a:latin typeface="Palatino Linotype" panose="02040502050505030304" pitchFamily="18" charset="0"/>
              </a:rPr>
              <a:t>37 </a:t>
            </a:r>
            <a:r>
              <a:rPr lang="es-ES" dirty="0">
                <a:solidFill>
                  <a:srgbClr val="000000"/>
                </a:solidFill>
                <a:latin typeface="Palatino Linotype" panose="02040502050505030304" pitchFamily="18" charset="0"/>
              </a:rPr>
              <a:t>Y también otra Escritura dice: Mirarán al que traspasaron.</a:t>
            </a:r>
            <a:endParaRPr lang="es-CL" dirty="0">
              <a:latin typeface="Palatino Linotype" panose="02040502050505030304" pitchFamily="18" charset="0"/>
            </a:endParaRPr>
          </a:p>
        </p:txBody>
      </p:sp>
    </p:spTree>
    <p:extLst>
      <p:ext uri="{BB962C8B-B14F-4D97-AF65-F5344CB8AC3E}">
        <p14:creationId xmlns:p14="http://schemas.microsoft.com/office/powerpoint/2010/main" val="3689333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2E433A-14FE-4CE9-8BC8-80A25C97A5D4}"/>
              </a:ext>
            </a:extLst>
          </p:cNvPr>
          <p:cNvSpPr>
            <a:spLocks noGrp="1"/>
          </p:cNvSpPr>
          <p:nvPr>
            <p:ph type="title"/>
          </p:nvPr>
        </p:nvSpPr>
        <p:spPr>
          <a:xfrm>
            <a:off x="838200" y="365126"/>
            <a:ext cx="10515600" cy="315912"/>
          </a:xfrm>
        </p:spPr>
        <p:txBody>
          <a:bodyPr>
            <a:normAutofit fontScale="90000"/>
          </a:bodyPr>
          <a:lstStyle/>
          <a:p>
            <a:endParaRPr lang="es-CL"/>
          </a:p>
        </p:txBody>
      </p:sp>
      <p:sp>
        <p:nvSpPr>
          <p:cNvPr id="3" name="Marcador de contenido 2">
            <a:extLst>
              <a:ext uri="{FF2B5EF4-FFF2-40B4-BE49-F238E27FC236}">
                <a16:creationId xmlns:a16="http://schemas.microsoft.com/office/drawing/2014/main" id="{69B24D2E-DB31-48FC-BE45-8EF0B15DDA27}"/>
              </a:ext>
            </a:extLst>
          </p:cNvPr>
          <p:cNvSpPr>
            <a:spLocks noGrp="1"/>
          </p:cNvSpPr>
          <p:nvPr>
            <p:ph idx="1"/>
          </p:nvPr>
        </p:nvSpPr>
        <p:spPr>
          <a:xfrm>
            <a:off x="838199" y="681038"/>
            <a:ext cx="10641227" cy="6176962"/>
          </a:xfrm>
        </p:spPr>
        <p:txBody>
          <a:bodyPr>
            <a:normAutofit fontScale="92500" lnSpcReduction="10000"/>
          </a:bodyPr>
          <a:lstStyle/>
          <a:p>
            <a:pPr marL="0" indent="0" algn="just">
              <a:buNone/>
            </a:pPr>
            <a:r>
              <a:rPr lang="es-MX" dirty="0">
                <a:latin typeface="Book Antiqua" panose="02040602050305030304" pitchFamily="18" charset="0"/>
              </a:rPr>
              <a:t>5. Y aquí es digno de observar que </a:t>
            </a:r>
            <a:r>
              <a:rPr lang="es-MX" dirty="0" err="1">
                <a:solidFill>
                  <a:schemeClr val="accent2">
                    <a:lumMod val="75000"/>
                  </a:schemeClr>
                </a:solidFill>
                <a:latin typeface="Book Antiqua" panose="02040602050305030304" pitchFamily="18" charset="0"/>
              </a:rPr>
              <a:t>Papías</a:t>
            </a:r>
            <a:r>
              <a:rPr lang="es-MX" dirty="0">
                <a:solidFill>
                  <a:schemeClr val="accent2">
                    <a:lumMod val="75000"/>
                  </a:schemeClr>
                </a:solidFill>
                <a:latin typeface="Book Antiqua" panose="02040602050305030304" pitchFamily="18" charset="0"/>
              </a:rPr>
              <a:t> menciona dos veces el nombre de Juan: la primera lo incluye con Pedro, Santiago y Mateo y los demás Apóstoles, y es evidente que quiere indicar al Evangelista</a:t>
            </a:r>
            <a:r>
              <a:rPr lang="es-MX" dirty="0">
                <a:latin typeface="Book Antiqua" panose="02040602050305030304" pitchFamily="18" charset="0"/>
              </a:rPr>
              <a:t>. Luego distingue en su exposición, y coloca al segundo Juan entre los demás que están fuera del número de los Apóstoles, anteponiendo a </a:t>
            </a:r>
            <a:r>
              <a:rPr lang="es-MX" dirty="0" err="1">
                <a:latin typeface="Book Antiqua" panose="02040602050305030304" pitchFamily="18" charset="0"/>
              </a:rPr>
              <a:t>Aristion</a:t>
            </a:r>
            <a:r>
              <a:rPr lang="es-MX" dirty="0">
                <a:latin typeface="Book Antiqua" panose="02040602050305030304" pitchFamily="18" charset="0"/>
              </a:rPr>
              <a:t>;</a:t>
            </a:r>
          </a:p>
          <a:p>
            <a:pPr marL="0" indent="0" algn="just">
              <a:buNone/>
            </a:pPr>
            <a:r>
              <a:rPr lang="es-MX" dirty="0">
                <a:latin typeface="Book Antiqua" panose="02040602050305030304" pitchFamily="18" charset="0"/>
              </a:rPr>
              <a:t>6. y expresamente lo llama </a:t>
            </a:r>
            <a:r>
              <a:rPr lang="es-MX" b="1" i="1" dirty="0">
                <a:solidFill>
                  <a:schemeClr val="accent1"/>
                </a:solidFill>
                <a:latin typeface="Book Antiqua" panose="02040602050305030304" pitchFamily="18" charset="0"/>
              </a:rPr>
              <a:t>presbítero</a:t>
            </a:r>
            <a:r>
              <a:rPr lang="es-MX" dirty="0">
                <a:latin typeface="Book Antiqua" panose="02040602050305030304" pitchFamily="18" charset="0"/>
              </a:rPr>
              <a:t>. Por tanto, quedaría confirmada la afirmación de quienes sostienen que </a:t>
            </a:r>
            <a:r>
              <a:rPr lang="es-MX" b="1" dirty="0">
                <a:solidFill>
                  <a:schemeClr val="accent4">
                    <a:lumMod val="50000"/>
                  </a:schemeClr>
                </a:solidFill>
                <a:latin typeface="Book Antiqua" panose="02040602050305030304" pitchFamily="18" charset="0"/>
              </a:rPr>
              <a:t>en Asia hubo dos personas que llevaban el mismo nombre y que en Éfeso hay dos tumbas, ambas todavía llamadas de Juan.</a:t>
            </a:r>
            <a:r>
              <a:rPr lang="es-MX" dirty="0">
                <a:latin typeface="Book Antiqua" panose="02040602050305030304" pitchFamily="18" charset="0"/>
              </a:rPr>
              <a:t> Debemos prestarles atención: porque si excluimos al primero, es probable que el segundo haya tenido </a:t>
            </a:r>
            <a:r>
              <a:rPr lang="es-MX">
                <a:latin typeface="Book Antiqua" panose="02040602050305030304" pitchFamily="18" charset="0"/>
              </a:rPr>
              <a:t>la Revelación </a:t>
            </a:r>
            <a:r>
              <a:rPr lang="es-MX" dirty="0">
                <a:latin typeface="Book Antiqua" panose="02040602050305030304" pitchFamily="18" charset="0"/>
              </a:rPr>
              <a:t>(Apocalipsis), que nos fue transmitida bajo el nombre de Juan.</a:t>
            </a:r>
          </a:p>
          <a:p>
            <a:pPr marL="0" indent="0" algn="just">
              <a:buNone/>
            </a:pPr>
            <a:r>
              <a:rPr lang="es-MX" dirty="0">
                <a:latin typeface="Book Antiqua" panose="02040602050305030304" pitchFamily="18" charset="0"/>
              </a:rPr>
              <a:t>7. </a:t>
            </a:r>
            <a:r>
              <a:rPr lang="es-MX" b="1" dirty="0">
                <a:latin typeface="Book Antiqua" panose="02040602050305030304" pitchFamily="18" charset="0"/>
              </a:rPr>
              <a:t>Este </a:t>
            </a:r>
            <a:r>
              <a:rPr lang="es-MX" b="1" dirty="0" err="1">
                <a:latin typeface="Book Antiqua" panose="02040602050305030304" pitchFamily="18" charset="0"/>
              </a:rPr>
              <a:t>Papías</a:t>
            </a:r>
            <a:r>
              <a:rPr lang="es-MX" b="1" dirty="0">
                <a:latin typeface="Book Antiqua" panose="02040602050305030304" pitchFamily="18" charset="0"/>
              </a:rPr>
              <a:t>, de quien hablamos, confiesa haber recibido las palabras de los Apóstoles de quienes se acercaban a ellos y, en cambio, haber sido oyente directo de </a:t>
            </a:r>
            <a:r>
              <a:rPr lang="es-MX" b="1" dirty="0" err="1">
                <a:latin typeface="Book Antiqua" panose="02040602050305030304" pitchFamily="18" charset="0"/>
              </a:rPr>
              <a:t>Aristion</a:t>
            </a:r>
            <a:r>
              <a:rPr lang="es-MX" b="1" dirty="0">
                <a:latin typeface="Book Antiqua" panose="02040602050305030304" pitchFamily="18" charset="0"/>
              </a:rPr>
              <a:t> y del presbítero Juan</a:t>
            </a:r>
            <a:r>
              <a:rPr lang="es-MX" dirty="0">
                <a:latin typeface="Book Antiqua" panose="02040602050305030304" pitchFamily="18" charset="0"/>
              </a:rPr>
              <a:t>. A menudo recuerda sus nombres y en sus escritos relata lo que le han transmitido. Quizás esto tampoco se haya dicho en vano.</a:t>
            </a:r>
            <a:endParaRPr lang="es-CL" dirty="0">
              <a:latin typeface="Book Antiqua" panose="02040602050305030304" pitchFamily="18" charset="0"/>
            </a:endParaRPr>
          </a:p>
          <a:p>
            <a:endParaRPr lang="es-CL" dirty="0"/>
          </a:p>
        </p:txBody>
      </p:sp>
    </p:spTree>
    <p:extLst>
      <p:ext uri="{BB962C8B-B14F-4D97-AF65-F5344CB8AC3E}">
        <p14:creationId xmlns:p14="http://schemas.microsoft.com/office/powerpoint/2010/main" val="952093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6C77F-37E2-4EEB-818F-624926CE4497}"/>
              </a:ext>
            </a:extLst>
          </p:cNvPr>
          <p:cNvSpPr>
            <a:spLocks noGrp="1"/>
          </p:cNvSpPr>
          <p:nvPr>
            <p:ph type="title"/>
          </p:nvPr>
        </p:nvSpPr>
        <p:spPr>
          <a:xfrm>
            <a:off x="838200" y="365126"/>
            <a:ext cx="10515600" cy="838524"/>
          </a:xfrm>
        </p:spPr>
        <p:txBody>
          <a:bodyPr>
            <a:normAutofit fontScale="90000"/>
          </a:bodyPr>
          <a:lstStyle/>
          <a:p>
            <a:r>
              <a:rPr lang="es-ES" sz="3600" b="1" dirty="0">
                <a:solidFill>
                  <a:srgbClr val="0033CC"/>
                </a:solidFill>
              </a:rPr>
              <a:t>El testimonio de Polícrates, obispo de Éfeso (190 d. C.)</a:t>
            </a:r>
            <a:br>
              <a:rPr lang="es-ES" sz="3600" dirty="0"/>
            </a:br>
            <a:r>
              <a:rPr lang="es-ES" sz="2800" dirty="0"/>
              <a:t>[La controversia sobre la fecha de la Pascua]</a:t>
            </a:r>
            <a:endParaRPr lang="es-CL" sz="2800" dirty="0"/>
          </a:p>
        </p:txBody>
      </p:sp>
      <p:sp>
        <p:nvSpPr>
          <p:cNvPr id="3" name="Marcador de contenido 2">
            <a:extLst>
              <a:ext uri="{FF2B5EF4-FFF2-40B4-BE49-F238E27FC236}">
                <a16:creationId xmlns:a16="http://schemas.microsoft.com/office/drawing/2014/main" id="{A95C9AD6-302E-4A0B-8FDF-4811A93140E1}"/>
              </a:ext>
            </a:extLst>
          </p:cNvPr>
          <p:cNvSpPr>
            <a:spLocks noGrp="1"/>
          </p:cNvSpPr>
          <p:nvPr>
            <p:ph idx="1"/>
          </p:nvPr>
        </p:nvSpPr>
        <p:spPr>
          <a:xfrm>
            <a:off x="438539" y="1203650"/>
            <a:ext cx="11364685" cy="5654350"/>
          </a:xfrm>
        </p:spPr>
        <p:txBody>
          <a:bodyPr>
            <a:normAutofit fontScale="77500" lnSpcReduction="20000"/>
          </a:bodyPr>
          <a:lstStyle/>
          <a:p>
            <a:pPr marL="0" indent="0" algn="just">
              <a:buNone/>
            </a:pPr>
            <a:r>
              <a:rPr lang="es-ES" dirty="0">
                <a:latin typeface="Corbel" panose="020B0503020204020204" pitchFamily="34" charset="0"/>
              </a:rPr>
              <a:t>«</a:t>
            </a:r>
            <a:r>
              <a:rPr lang="es-ES" dirty="0">
                <a:solidFill>
                  <a:srgbClr val="00B050"/>
                </a:solidFill>
                <a:latin typeface="Corbel" panose="020B0503020204020204" pitchFamily="34" charset="0"/>
              </a:rPr>
              <a:t>Nosotros observamos el día genuino</a:t>
            </a:r>
            <a:r>
              <a:rPr lang="es-ES" dirty="0">
                <a:latin typeface="Corbel" panose="020B0503020204020204" pitchFamily="34" charset="0"/>
              </a:rPr>
              <a:t>, ni le agregamos a eso o tomamos de allí. Porque en Asia grandes luces han dormido, las cuales se levantarán de nuevo durante el día de la manifestación del Señor, en el cual él vendrá con gloria del cielo, y levantará a todos los santos: </a:t>
            </a:r>
            <a:r>
              <a:rPr lang="es-ES" dirty="0">
                <a:solidFill>
                  <a:srgbClr val="FF0000"/>
                </a:solidFill>
                <a:latin typeface="Corbel" panose="020B0503020204020204" pitchFamily="34" charset="0"/>
              </a:rPr>
              <a:t>Felipe</a:t>
            </a:r>
            <a:r>
              <a:rPr lang="es-ES" dirty="0">
                <a:latin typeface="Corbel" panose="020B0503020204020204" pitchFamily="34" charset="0"/>
              </a:rPr>
              <a:t>, uno de los doce apóstoles, que duerme en </a:t>
            </a:r>
            <a:r>
              <a:rPr lang="es-ES" dirty="0" err="1">
                <a:latin typeface="Corbel" panose="020B0503020204020204" pitchFamily="34" charset="0"/>
              </a:rPr>
              <a:t>Hierapolis</a:t>
            </a:r>
            <a:r>
              <a:rPr lang="es-ES" dirty="0">
                <a:latin typeface="Corbel" panose="020B0503020204020204" pitchFamily="34" charset="0"/>
              </a:rPr>
              <a:t> y sus dos ancianas hijas vírgenes; su otra hija, también, que habiendo vivido bajo la influencia del Espíritu Santo, ahora igualmente descansa en </a:t>
            </a:r>
            <a:r>
              <a:rPr lang="es-ES" dirty="0" err="1">
                <a:latin typeface="Corbel" panose="020B0503020204020204" pitchFamily="34" charset="0"/>
              </a:rPr>
              <a:t>Efeso</a:t>
            </a:r>
            <a:r>
              <a:rPr lang="es-ES" dirty="0">
                <a:latin typeface="Corbel" panose="020B0503020204020204" pitchFamily="34" charset="0"/>
              </a:rPr>
              <a:t>; </a:t>
            </a:r>
            <a:r>
              <a:rPr lang="es-ES" b="1" dirty="0">
                <a:solidFill>
                  <a:srgbClr val="FF0000"/>
                </a:solidFill>
                <a:latin typeface="Corbel" panose="020B0503020204020204" pitchFamily="34" charset="0"/>
              </a:rPr>
              <a:t>es más, Juan, que descansó en el pecho de nuestro Señor, que también fue un sacerdote, y lució en la frente la placa de oro sacerdotal</a:t>
            </a:r>
            <a:r>
              <a:rPr lang="es-ES" dirty="0">
                <a:latin typeface="Corbel" panose="020B0503020204020204" pitchFamily="34" charset="0"/>
              </a:rPr>
              <a:t>, ambos mártir y maestro; él está </a:t>
            </a:r>
            <a:r>
              <a:rPr lang="es-ES" dirty="0">
                <a:solidFill>
                  <a:srgbClr val="FF0000"/>
                </a:solidFill>
                <a:latin typeface="Corbel" panose="020B0503020204020204" pitchFamily="34" charset="0"/>
              </a:rPr>
              <a:t>enterrado en </a:t>
            </a:r>
            <a:r>
              <a:rPr lang="es-ES" dirty="0" err="1">
                <a:solidFill>
                  <a:srgbClr val="FF0000"/>
                </a:solidFill>
                <a:latin typeface="Corbel" panose="020B0503020204020204" pitchFamily="34" charset="0"/>
              </a:rPr>
              <a:t>Efeso</a:t>
            </a:r>
            <a:r>
              <a:rPr lang="es-ES" dirty="0">
                <a:latin typeface="Corbel" panose="020B0503020204020204" pitchFamily="34" charset="0"/>
              </a:rPr>
              <a:t>. También Policarpo de Esmirna, ambos Obispo y mártir y </a:t>
            </a:r>
            <a:r>
              <a:rPr lang="es-ES" dirty="0" err="1">
                <a:latin typeface="Corbel" panose="020B0503020204020204" pitchFamily="34" charset="0"/>
              </a:rPr>
              <a:t>Traseas</a:t>
            </a:r>
            <a:r>
              <a:rPr lang="es-ES" dirty="0">
                <a:latin typeface="Corbel" panose="020B0503020204020204" pitchFamily="34" charset="0"/>
              </a:rPr>
              <a:t>, ambos Obispo y mártir, de </a:t>
            </a:r>
            <a:r>
              <a:rPr lang="es-ES" dirty="0" err="1">
                <a:latin typeface="Corbel" panose="020B0503020204020204" pitchFamily="34" charset="0"/>
              </a:rPr>
              <a:t>Eumenia</a:t>
            </a:r>
            <a:r>
              <a:rPr lang="es-ES" dirty="0">
                <a:latin typeface="Corbel" panose="020B0503020204020204" pitchFamily="34" charset="0"/>
              </a:rPr>
              <a:t>, que duerme en Esmirna. Porque mencionar a </a:t>
            </a:r>
            <a:r>
              <a:rPr lang="es-ES" dirty="0" err="1">
                <a:latin typeface="Corbel" panose="020B0503020204020204" pitchFamily="34" charset="0"/>
              </a:rPr>
              <a:t>Sagaris</a:t>
            </a:r>
            <a:r>
              <a:rPr lang="es-ES" dirty="0">
                <a:latin typeface="Corbel" panose="020B0503020204020204" pitchFamily="34" charset="0"/>
              </a:rPr>
              <a:t>, Obispo y mártir, que duerme en </a:t>
            </a:r>
            <a:r>
              <a:rPr lang="es-ES" dirty="0" err="1">
                <a:latin typeface="Corbel" panose="020B0503020204020204" pitchFamily="34" charset="0"/>
              </a:rPr>
              <a:t>Laodicea</a:t>
            </a:r>
            <a:r>
              <a:rPr lang="es-ES" dirty="0">
                <a:latin typeface="Corbel" panose="020B0503020204020204" pitchFamily="34" charset="0"/>
              </a:rPr>
              <a:t>; además, el bienaventurado </a:t>
            </a:r>
            <a:r>
              <a:rPr lang="es-ES" dirty="0" err="1">
                <a:latin typeface="Corbel" panose="020B0503020204020204" pitchFamily="34" charset="0"/>
              </a:rPr>
              <a:t>Papirius</a:t>
            </a:r>
            <a:r>
              <a:rPr lang="es-ES" dirty="0">
                <a:latin typeface="Corbel" panose="020B0503020204020204" pitchFamily="34" charset="0"/>
              </a:rPr>
              <a:t>, y Melito, que vivió en total bajo la influencia del Espíritu Santo, que ahora descansan en </a:t>
            </a:r>
            <a:r>
              <a:rPr lang="es-ES" dirty="0" err="1">
                <a:latin typeface="Corbel" panose="020B0503020204020204" pitchFamily="34" charset="0"/>
              </a:rPr>
              <a:t>Sardis</a:t>
            </a:r>
            <a:r>
              <a:rPr lang="es-ES" dirty="0">
                <a:latin typeface="Corbel" panose="020B0503020204020204" pitchFamily="34" charset="0"/>
              </a:rPr>
              <a:t>, esperando el episcopado del cielo, en el cual él se levantará de los muertos. </a:t>
            </a:r>
            <a:r>
              <a:rPr lang="es-ES" b="1" dirty="0">
                <a:solidFill>
                  <a:schemeClr val="accent1"/>
                </a:solidFill>
                <a:latin typeface="Corbel" panose="020B0503020204020204" pitchFamily="34" charset="0"/>
              </a:rPr>
              <a:t>Todos éstos observaron el decimocuarto día de la Pascua según el evangelio, desviándose en ningún aspecto, sino siguiendo la regla de la fe. </a:t>
            </a:r>
            <a:r>
              <a:rPr lang="es-ES" dirty="0">
                <a:latin typeface="Corbel" panose="020B0503020204020204" pitchFamily="34" charset="0"/>
              </a:rPr>
              <a:t>Además Yo </a:t>
            </a:r>
            <a:r>
              <a:rPr lang="es-ES" dirty="0" err="1">
                <a:latin typeface="Corbel" panose="020B0503020204020204" pitchFamily="34" charset="0"/>
              </a:rPr>
              <a:t>Policrates</a:t>
            </a:r>
            <a:r>
              <a:rPr lang="es-ES" dirty="0">
                <a:latin typeface="Corbel" panose="020B0503020204020204" pitchFamily="34" charset="0"/>
              </a:rPr>
              <a:t>, que soy el menor de ustedes, según la tradición de mis parientes, algunos de quienes yo he seguido. </a:t>
            </a:r>
            <a:r>
              <a:rPr lang="es-ES" dirty="0">
                <a:solidFill>
                  <a:schemeClr val="accent1">
                    <a:lumMod val="75000"/>
                  </a:schemeClr>
                </a:solidFill>
                <a:latin typeface="Corbel" panose="020B0503020204020204" pitchFamily="34" charset="0"/>
              </a:rPr>
              <a:t>Porque </a:t>
            </a:r>
            <a:r>
              <a:rPr lang="es-ES" b="1" dirty="0">
                <a:solidFill>
                  <a:schemeClr val="accent1">
                    <a:lumMod val="75000"/>
                  </a:schemeClr>
                </a:solidFill>
                <a:latin typeface="Corbel" panose="020B0503020204020204" pitchFamily="34" charset="0"/>
              </a:rPr>
              <a:t>siete de mis parientes fueron Obispos</a:t>
            </a:r>
            <a:r>
              <a:rPr lang="es-ES" dirty="0">
                <a:solidFill>
                  <a:schemeClr val="accent1">
                    <a:lumMod val="75000"/>
                  </a:schemeClr>
                </a:solidFill>
                <a:latin typeface="Corbel" panose="020B0503020204020204" pitchFamily="34" charset="0"/>
              </a:rPr>
              <a:t>, </a:t>
            </a:r>
            <a:r>
              <a:rPr lang="es-ES" b="1" dirty="0">
                <a:solidFill>
                  <a:schemeClr val="accent1">
                    <a:lumMod val="75000"/>
                  </a:schemeClr>
                </a:solidFill>
                <a:latin typeface="Corbel" panose="020B0503020204020204" pitchFamily="34" charset="0"/>
              </a:rPr>
              <a:t>y yo soy el octavo</a:t>
            </a:r>
            <a:r>
              <a:rPr lang="es-ES" dirty="0">
                <a:solidFill>
                  <a:schemeClr val="accent1">
                    <a:lumMod val="75000"/>
                  </a:schemeClr>
                </a:solidFill>
                <a:latin typeface="Corbel" panose="020B0503020204020204" pitchFamily="34" charset="0"/>
              </a:rPr>
              <a:t>: mis parientes siempre observaron el día cuando el pueblo de los Judíos tira la levadura. </a:t>
            </a:r>
            <a:r>
              <a:rPr lang="es-ES" dirty="0">
                <a:latin typeface="Corbel" panose="020B0503020204020204" pitchFamily="34" charset="0"/>
              </a:rPr>
              <a:t>Yo por lo tanto, hermanos, </a:t>
            </a:r>
            <a:r>
              <a:rPr lang="es-ES" b="1" dirty="0">
                <a:solidFill>
                  <a:schemeClr val="accent1">
                    <a:lumMod val="75000"/>
                  </a:schemeClr>
                </a:solidFill>
                <a:latin typeface="Corbel" panose="020B0503020204020204" pitchFamily="34" charset="0"/>
              </a:rPr>
              <a:t>ahora tengo sesenta y cinco años en el Señor</a:t>
            </a:r>
            <a:r>
              <a:rPr lang="es-ES" dirty="0">
                <a:latin typeface="Corbel" panose="020B0503020204020204" pitchFamily="34" charset="0"/>
              </a:rPr>
              <a:t>, que habiendo conferido con los hermanos por todo el mundo y habiendo estudiado el todo de las Sagradas Escrituras, no estoy en nada alarmado en aquellas cosas con las cuales soy amenazado, para intimidarme. Porque ellos que son más grande que yo han dicho, “Nosotros debemos obedecer a Dios antes que a los hombres”.»</a:t>
            </a:r>
          </a:p>
          <a:p>
            <a:pPr marL="0" indent="0">
              <a:buNone/>
            </a:pPr>
            <a:r>
              <a:rPr lang="es-ES" dirty="0">
                <a:solidFill>
                  <a:srgbClr val="00B050"/>
                </a:solidFill>
              </a:rPr>
              <a:t>Carta de Polícrates a Víctor, obispo de Roma</a:t>
            </a:r>
            <a:r>
              <a:rPr lang="es-ES" dirty="0"/>
              <a:t>, en: Eusebio de </a:t>
            </a:r>
            <a:r>
              <a:rPr lang="es-ES" dirty="0" err="1"/>
              <a:t>Cesarea</a:t>
            </a:r>
            <a:r>
              <a:rPr lang="es-ES" dirty="0"/>
              <a:t> (Historia Eclesiástica, </a:t>
            </a:r>
            <a:r>
              <a:rPr lang="es-ES" dirty="0" err="1"/>
              <a:t>V.xxiii</a:t>
            </a:r>
            <a:r>
              <a:rPr lang="es-ES" dirty="0"/>
              <a:t>) </a:t>
            </a:r>
            <a:endParaRPr lang="es-CL" dirty="0"/>
          </a:p>
        </p:txBody>
      </p:sp>
    </p:spTree>
    <p:extLst>
      <p:ext uri="{BB962C8B-B14F-4D97-AF65-F5344CB8AC3E}">
        <p14:creationId xmlns:p14="http://schemas.microsoft.com/office/powerpoint/2010/main" val="369432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A1D0E-CE9B-456D-BAFF-BD80625EE5BA}"/>
              </a:ext>
            </a:extLst>
          </p:cNvPr>
          <p:cNvSpPr>
            <a:spLocks noGrp="1"/>
          </p:cNvSpPr>
          <p:nvPr>
            <p:ph type="title"/>
          </p:nvPr>
        </p:nvSpPr>
        <p:spPr>
          <a:xfrm>
            <a:off x="838200" y="365125"/>
            <a:ext cx="10515600" cy="670573"/>
          </a:xfrm>
        </p:spPr>
        <p:txBody>
          <a:bodyPr>
            <a:normAutofit fontScale="90000"/>
          </a:bodyPr>
          <a:lstStyle/>
          <a:p>
            <a:r>
              <a:rPr lang="es-ES" sz="3600" b="1" dirty="0"/>
              <a:t>(b)</a:t>
            </a:r>
            <a:r>
              <a:rPr lang="es-ES" b="1" dirty="0">
                <a:solidFill>
                  <a:schemeClr val="accent2"/>
                </a:solidFill>
              </a:rPr>
              <a:t> Capítulo 21 </a:t>
            </a:r>
            <a:r>
              <a:rPr lang="es-ES" sz="4000" b="1" dirty="0"/>
              <a:t>(final del Evangelio)</a:t>
            </a:r>
            <a:endParaRPr lang="es-CL" sz="4000" b="1" dirty="0"/>
          </a:p>
        </p:txBody>
      </p:sp>
      <p:sp>
        <p:nvSpPr>
          <p:cNvPr id="3" name="Marcador de contenido 2">
            <a:extLst>
              <a:ext uri="{FF2B5EF4-FFF2-40B4-BE49-F238E27FC236}">
                <a16:creationId xmlns:a16="http://schemas.microsoft.com/office/drawing/2014/main" id="{1DF2AEAC-447B-43A8-AEE3-B2A4CD665C72}"/>
              </a:ext>
            </a:extLst>
          </p:cNvPr>
          <p:cNvSpPr>
            <a:spLocks noGrp="1"/>
          </p:cNvSpPr>
          <p:nvPr>
            <p:ph idx="1"/>
          </p:nvPr>
        </p:nvSpPr>
        <p:spPr>
          <a:xfrm>
            <a:off x="838200" y="1035698"/>
            <a:ext cx="10591800" cy="5822302"/>
          </a:xfrm>
        </p:spPr>
        <p:txBody>
          <a:bodyPr>
            <a:normAutofit/>
          </a:bodyPr>
          <a:lstStyle/>
          <a:p>
            <a:pPr marL="0" indent="0" algn="just">
              <a:buNone/>
            </a:pPr>
            <a:r>
              <a:rPr lang="es-ES" b="1" baseline="30000" dirty="0"/>
              <a:t>20 </a:t>
            </a:r>
            <a:r>
              <a:rPr lang="es-ES" dirty="0"/>
              <a:t>Volviéndose Pedro, vio que les seguía el discípulo a quien amaba Jesús, el mismo que en la cena se había recostado al lado de él, y le había dicho: Señor, ¿quién es el que te ha de entregar? </a:t>
            </a:r>
            <a:r>
              <a:rPr lang="es-ES" b="1" baseline="30000" dirty="0"/>
              <a:t>21 </a:t>
            </a:r>
            <a:r>
              <a:rPr lang="es-ES" dirty="0"/>
              <a:t>Cuando Pedro le vio, dijo a Jesús: Señor, ¿y qué de este? </a:t>
            </a:r>
            <a:r>
              <a:rPr lang="es-ES" b="1" baseline="30000" dirty="0"/>
              <a:t>22 </a:t>
            </a:r>
            <a:r>
              <a:rPr lang="es-ES" dirty="0"/>
              <a:t>Jesús le dijo: Si quiero que él quede hasta que yo venga, ¿qué a ti? Sígueme tú. </a:t>
            </a:r>
            <a:r>
              <a:rPr lang="es-ES" b="1" baseline="30000" dirty="0"/>
              <a:t>23 </a:t>
            </a:r>
            <a:r>
              <a:rPr lang="es-ES" dirty="0"/>
              <a:t>Este dicho se extendió entonces entre los hermanos, que aquel discípulo no moriría. Pero Jesús no le dijo que no moriría, sino: Si quiero que él quede hasta que yo venga, ¿qué a ti?</a:t>
            </a:r>
          </a:p>
          <a:p>
            <a:pPr marL="0" indent="0" algn="just">
              <a:buNone/>
            </a:pPr>
            <a:r>
              <a:rPr lang="es-ES" b="1" baseline="30000" dirty="0">
                <a:solidFill>
                  <a:schemeClr val="accent2"/>
                </a:solidFill>
              </a:rPr>
              <a:t>24 </a:t>
            </a:r>
            <a:r>
              <a:rPr lang="es-ES" b="1" dirty="0">
                <a:solidFill>
                  <a:schemeClr val="accent2"/>
                </a:solidFill>
              </a:rPr>
              <a:t>Este es el discípulo que da testimonio de estas cosas, y escribió estas cosas; y nosotros sabemos que su testimonio es verdadero.</a:t>
            </a:r>
          </a:p>
          <a:p>
            <a:pPr marL="0" indent="0" algn="just">
              <a:buNone/>
            </a:pPr>
            <a:r>
              <a:rPr lang="es-ES" b="1" baseline="30000" dirty="0"/>
              <a:t>25 </a:t>
            </a:r>
            <a:r>
              <a:rPr lang="es-ES" dirty="0"/>
              <a:t>Y hay también otras muchas cosas que hizo Jesús, las cuales si se escribieran una por una, pienso que ni aun en el mundo cabrían los libros que se habrían de escribir. Amén.</a:t>
            </a:r>
          </a:p>
          <a:p>
            <a:endParaRPr lang="es-CL" dirty="0"/>
          </a:p>
        </p:txBody>
      </p:sp>
    </p:spTree>
    <p:extLst>
      <p:ext uri="{BB962C8B-B14F-4D97-AF65-F5344CB8AC3E}">
        <p14:creationId xmlns:p14="http://schemas.microsoft.com/office/powerpoint/2010/main" val="57896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54516-562C-4C04-A134-A9FF119B95DD}"/>
              </a:ext>
            </a:extLst>
          </p:cNvPr>
          <p:cNvSpPr>
            <a:spLocks noGrp="1"/>
          </p:cNvSpPr>
          <p:nvPr>
            <p:ph type="title"/>
          </p:nvPr>
        </p:nvSpPr>
        <p:spPr/>
        <p:txBody>
          <a:bodyPr/>
          <a:lstStyle/>
          <a:p>
            <a:r>
              <a:rPr lang="es-MX" dirty="0">
                <a:solidFill>
                  <a:schemeClr val="accent2">
                    <a:lumMod val="75000"/>
                  </a:schemeClr>
                </a:solidFill>
                <a:latin typeface="Arial Rounded MT Bold" panose="020F0704030504030204" pitchFamily="34" charset="0"/>
              </a:rPr>
              <a:t>El discípulo anónimo</a:t>
            </a:r>
            <a:endParaRPr lang="es-CL" dirty="0">
              <a:solidFill>
                <a:schemeClr val="accent2">
                  <a:lumMod val="75000"/>
                </a:schemeClr>
              </a:solidFill>
              <a:latin typeface="Arial Rounded MT Bold" panose="020F0704030504030204" pitchFamily="34" charset="0"/>
            </a:endParaRPr>
          </a:p>
        </p:txBody>
      </p:sp>
      <p:sp>
        <p:nvSpPr>
          <p:cNvPr id="3" name="Marcador de contenido 2">
            <a:extLst>
              <a:ext uri="{FF2B5EF4-FFF2-40B4-BE49-F238E27FC236}">
                <a16:creationId xmlns:a16="http://schemas.microsoft.com/office/drawing/2014/main" id="{9D957989-71A1-4005-B939-FF2E31A17A9D}"/>
              </a:ext>
            </a:extLst>
          </p:cNvPr>
          <p:cNvSpPr>
            <a:spLocks noGrp="1"/>
          </p:cNvSpPr>
          <p:nvPr>
            <p:ph idx="1"/>
          </p:nvPr>
        </p:nvSpPr>
        <p:spPr>
          <a:xfrm>
            <a:off x="838200" y="1371600"/>
            <a:ext cx="10515600" cy="5486399"/>
          </a:xfrm>
        </p:spPr>
        <p:txBody>
          <a:bodyPr>
            <a:normAutofit/>
          </a:bodyPr>
          <a:lstStyle/>
          <a:p>
            <a:pPr marL="0" indent="0">
              <a:buNone/>
            </a:pPr>
            <a:endParaRPr lang="es-MX" b="1" i="0" baseline="30000" dirty="0">
              <a:solidFill>
                <a:srgbClr val="000000"/>
              </a:solidFill>
              <a:effectLst/>
              <a:latin typeface="system-ui"/>
            </a:endParaRPr>
          </a:p>
          <a:p>
            <a:pPr marL="0" indent="0">
              <a:buNone/>
            </a:pPr>
            <a:r>
              <a:rPr lang="es-MX" b="1" i="0" dirty="0">
                <a:solidFill>
                  <a:srgbClr val="FF0000"/>
                </a:solidFill>
                <a:effectLst/>
                <a:latin typeface="system-ui"/>
              </a:rPr>
              <a:t>Capítulo 1,35-40</a:t>
            </a:r>
            <a:endParaRPr lang="es-MX" b="1" baseline="30000" dirty="0">
              <a:solidFill>
                <a:srgbClr val="FF0000"/>
              </a:solidFill>
              <a:latin typeface="system-ui"/>
            </a:endParaRPr>
          </a:p>
          <a:p>
            <a:pPr marL="0" indent="0" algn="just">
              <a:buNone/>
            </a:pPr>
            <a:r>
              <a:rPr lang="es-MX" b="1" i="0" baseline="30000" dirty="0">
                <a:solidFill>
                  <a:srgbClr val="000000"/>
                </a:solidFill>
                <a:effectLst/>
                <a:latin typeface="system-ui"/>
              </a:rPr>
              <a:t>35 </a:t>
            </a:r>
            <a:r>
              <a:rPr lang="es-MX" b="0" i="0" dirty="0">
                <a:solidFill>
                  <a:srgbClr val="000000"/>
                </a:solidFill>
                <a:effectLst/>
                <a:latin typeface="system-ui"/>
              </a:rPr>
              <a:t>El siguiente día otra vez </a:t>
            </a:r>
            <a:r>
              <a:rPr lang="es-MX" b="0" i="0" dirty="0">
                <a:solidFill>
                  <a:srgbClr val="FF0000"/>
                </a:solidFill>
                <a:effectLst/>
                <a:latin typeface="system-ui"/>
              </a:rPr>
              <a:t>estaba Juan*, y dos de sus discípulos</a:t>
            </a:r>
            <a:r>
              <a:rPr lang="es-MX" b="0" i="0" dirty="0">
                <a:solidFill>
                  <a:srgbClr val="000000"/>
                </a:solidFill>
                <a:effectLst/>
                <a:latin typeface="system-ui"/>
              </a:rPr>
              <a:t>. </a:t>
            </a:r>
            <a:r>
              <a:rPr lang="es-MX" b="1" i="0" baseline="30000" dirty="0">
                <a:solidFill>
                  <a:srgbClr val="000000"/>
                </a:solidFill>
                <a:effectLst/>
                <a:latin typeface="system-ui"/>
              </a:rPr>
              <a:t>36 </a:t>
            </a:r>
            <a:r>
              <a:rPr lang="es-MX" b="0" i="0" dirty="0">
                <a:solidFill>
                  <a:srgbClr val="000000"/>
                </a:solidFill>
                <a:effectLst/>
                <a:latin typeface="system-ui"/>
              </a:rPr>
              <a:t>Y mirando a Jesús que andaba por allí, dijo: He aquí el Cordero de Dios. </a:t>
            </a:r>
            <a:r>
              <a:rPr lang="es-MX" b="1" i="0" baseline="30000" dirty="0">
                <a:solidFill>
                  <a:srgbClr val="000000"/>
                </a:solidFill>
                <a:effectLst/>
                <a:latin typeface="system-ui"/>
              </a:rPr>
              <a:t>37 </a:t>
            </a:r>
            <a:r>
              <a:rPr lang="es-MX" b="0" i="0" dirty="0">
                <a:solidFill>
                  <a:srgbClr val="000000"/>
                </a:solidFill>
                <a:effectLst/>
                <a:latin typeface="system-ui"/>
              </a:rPr>
              <a:t>Le oyeron hablar los dos discípulos, y siguieron a Jesús. </a:t>
            </a:r>
            <a:r>
              <a:rPr lang="es-MX" b="1" i="0" baseline="30000" dirty="0">
                <a:solidFill>
                  <a:srgbClr val="000000"/>
                </a:solidFill>
                <a:effectLst/>
                <a:latin typeface="system-ui"/>
              </a:rPr>
              <a:t>38 </a:t>
            </a:r>
            <a:r>
              <a:rPr lang="es-MX" b="0" i="0" dirty="0">
                <a:solidFill>
                  <a:srgbClr val="000000"/>
                </a:solidFill>
                <a:effectLst/>
                <a:latin typeface="system-ui"/>
              </a:rPr>
              <a:t>Y volviéndose Jesús, y viendo que le seguían, les dijo: ¿Qué buscáis? Ellos le dijeron: Rabí (que traducido es, Maestro), ¿dónde moras? </a:t>
            </a:r>
            <a:r>
              <a:rPr lang="es-MX" b="1" i="0" baseline="30000" dirty="0">
                <a:solidFill>
                  <a:srgbClr val="000000"/>
                </a:solidFill>
                <a:effectLst/>
                <a:latin typeface="system-ui"/>
              </a:rPr>
              <a:t>39 </a:t>
            </a:r>
            <a:r>
              <a:rPr lang="es-MX" b="0" i="0" dirty="0">
                <a:solidFill>
                  <a:srgbClr val="000000"/>
                </a:solidFill>
                <a:effectLst/>
                <a:latin typeface="system-ui"/>
              </a:rPr>
              <a:t>Les dijo: Venid y ved. Fueron, y vieron donde moraba, y se quedaron con él aquel día; porque era como la hora décima. </a:t>
            </a:r>
            <a:r>
              <a:rPr lang="es-MX" b="1" i="0" baseline="30000" dirty="0">
                <a:solidFill>
                  <a:srgbClr val="000000"/>
                </a:solidFill>
                <a:effectLst/>
                <a:latin typeface="system-ui"/>
              </a:rPr>
              <a:t>40 </a:t>
            </a:r>
            <a:r>
              <a:rPr lang="es-MX" b="0" i="0" dirty="0">
                <a:solidFill>
                  <a:srgbClr val="FF0000"/>
                </a:solidFill>
                <a:effectLst/>
                <a:latin typeface="system-ui"/>
              </a:rPr>
              <a:t>Andrés, hermano de Simón Pedro, era uno de los dos que habían oído a Juan</a:t>
            </a:r>
            <a:r>
              <a:rPr lang="es-MX" b="0" i="0" dirty="0">
                <a:solidFill>
                  <a:srgbClr val="000000"/>
                </a:solidFill>
                <a:effectLst/>
                <a:latin typeface="system-ui"/>
              </a:rPr>
              <a:t>, y habían seguido a Jesús. </a:t>
            </a:r>
          </a:p>
          <a:p>
            <a:pPr marL="0" indent="0" algn="just">
              <a:buNone/>
            </a:pPr>
            <a:endParaRPr lang="es-MX" b="0" i="0" dirty="0">
              <a:solidFill>
                <a:srgbClr val="000000"/>
              </a:solidFill>
              <a:effectLst/>
              <a:latin typeface="system-ui"/>
            </a:endParaRPr>
          </a:p>
          <a:p>
            <a:pPr marL="0" indent="0" algn="just">
              <a:buNone/>
            </a:pPr>
            <a:r>
              <a:rPr lang="es-MX" sz="2000" dirty="0">
                <a:solidFill>
                  <a:srgbClr val="000000"/>
                </a:solidFill>
                <a:latin typeface="system-ui"/>
              </a:rPr>
              <a:t>*Juan el Bautista</a:t>
            </a:r>
            <a:endParaRPr lang="es-CL" sz="2000" dirty="0"/>
          </a:p>
        </p:txBody>
      </p:sp>
    </p:spTree>
    <p:extLst>
      <p:ext uri="{BB962C8B-B14F-4D97-AF65-F5344CB8AC3E}">
        <p14:creationId xmlns:p14="http://schemas.microsoft.com/office/powerpoint/2010/main" val="122094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CF84AA-5DFF-4A84-9478-6138548F3DB4}"/>
              </a:ext>
            </a:extLst>
          </p:cNvPr>
          <p:cNvSpPr>
            <a:spLocks noGrp="1"/>
          </p:cNvSpPr>
          <p:nvPr>
            <p:ph type="title"/>
          </p:nvPr>
        </p:nvSpPr>
        <p:spPr/>
        <p:txBody>
          <a:bodyPr/>
          <a:lstStyle/>
          <a:p>
            <a:r>
              <a:rPr lang="es-MX" dirty="0">
                <a:solidFill>
                  <a:schemeClr val="accent4">
                    <a:lumMod val="50000"/>
                  </a:schemeClr>
                </a:solidFill>
                <a:latin typeface="system-ui"/>
              </a:rPr>
              <a:t>Capítulo 18</a:t>
            </a:r>
            <a:br>
              <a:rPr lang="es-MX" dirty="0">
                <a:solidFill>
                  <a:schemeClr val="accent4">
                    <a:lumMod val="50000"/>
                  </a:schemeClr>
                </a:solidFill>
                <a:latin typeface="system-ui"/>
              </a:rPr>
            </a:br>
            <a:endParaRPr lang="es-CL" dirty="0">
              <a:solidFill>
                <a:schemeClr val="accent4">
                  <a:lumMod val="50000"/>
                </a:schemeClr>
              </a:solidFill>
            </a:endParaRPr>
          </a:p>
        </p:txBody>
      </p:sp>
      <p:sp>
        <p:nvSpPr>
          <p:cNvPr id="3" name="Marcador de contenido 2">
            <a:extLst>
              <a:ext uri="{FF2B5EF4-FFF2-40B4-BE49-F238E27FC236}">
                <a16:creationId xmlns:a16="http://schemas.microsoft.com/office/drawing/2014/main" id="{A051CDAD-5545-4ECE-9B29-3CF1DFBD33EE}"/>
              </a:ext>
            </a:extLst>
          </p:cNvPr>
          <p:cNvSpPr>
            <a:spLocks noGrp="1"/>
          </p:cNvSpPr>
          <p:nvPr>
            <p:ph idx="1"/>
          </p:nvPr>
        </p:nvSpPr>
        <p:spPr>
          <a:xfrm>
            <a:off x="838200" y="1136822"/>
            <a:ext cx="10515600" cy="5040141"/>
          </a:xfrm>
        </p:spPr>
        <p:txBody>
          <a:bodyPr/>
          <a:lstStyle/>
          <a:p>
            <a:pPr marL="0" indent="0">
              <a:buNone/>
            </a:pPr>
            <a:endParaRPr lang="es-CL" dirty="0"/>
          </a:p>
          <a:p>
            <a:pPr marL="0" indent="0" algn="just">
              <a:buNone/>
            </a:pPr>
            <a:r>
              <a:rPr lang="es-MX" sz="3600" b="1" i="0" baseline="30000" dirty="0">
                <a:solidFill>
                  <a:srgbClr val="000000"/>
                </a:solidFill>
                <a:effectLst/>
                <a:latin typeface="system-ui"/>
              </a:rPr>
              <a:t>15 </a:t>
            </a:r>
            <a:r>
              <a:rPr lang="es-MX" sz="3600" b="0" i="0" dirty="0">
                <a:solidFill>
                  <a:srgbClr val="000000"/>
                </a:solidFill>
                <a:effectLst/>
                <a:latin typeface="system-ui"/>
              </a:rPr>
              <a:t>Y seguían a Jesús Simón Pedro </a:t>
            </a:r>
            <a:r>
              <a:rPr lang="es-MX" sz="3600" b="0" i="0" dirty="0">
                <a:solidFill>
                  <a:srgbClr val="FF0000"/>
                </a:solidFill>
                <a:effectLst/>
                <a:latin typeface="system-ui"/>
              </a:rPr>
              <a:t>y otro discípulo</a:t>
            </a:r>
            <a:r>
              <a:rPr lang="es-MX" sz="3600" b="0" i="0" dirty="0">
                <a:solidFill>
                  <a:srgbClr val="000000"/>
                </a:solidFill>
                <a:effectLst/>
                <a:latin typeface="system-ui"/>
              </a:rPr>
              <a:t>. Y este discípulo era conocido del sumo sacerdote, y entró con Jesús al patio del sumo sacerdote; </a:t>
            </a:r>
            <a:r>
              <a:rPr lang="es-MX" sz="3600" b="1" i="0" baseline="30000" dirty="0">
                <a:solidFill>
                  <a:srgbClr val="000000"/>
                </a:solidFill>
                <a:effectLst/>
                <a:latin typeface="system-ui"/>
              </a:rPr>
              <a:t>16 </a:t>
            </a:r>
            <a:r>
              <a:rPr lang="es-MX" sz="3600" b="0" i="0" dirty="0">
                <a:solidFill>
                  <a:srgbClr val="000000"/>
                </a:solidFill>
                <a:effectLst/>
                <a:latin typeface="system-ui"/>
              </a:rPr>
              <a:t>mas Pedro estaba fuera, a la puerta. Salió, pues, </a:t>
            </a:r>
            <a:r>
              <a:rPr lang="es-MX" sz="3600" b="0" i="0" dirty="0">
                <a:solidFill>
                  <a:srgbClr val="FF0000"/>
                </a:solidFill>
                <a:effectLst/>
                <a:latin typeface="system-ui"/>
              </a:rPr>
              <a:t>el discípulo que era conocido del sumo sacerdote</a:t>
            </a:r>
            <a:r>
              <a:rPr lang="es-MX" sz="3600" b="0" i="0" dirty="0">
                <a:solidFill>
                  <a:srgbClr val="000000"/>
                </a:solidFill>
                <a:effectLst/>
                <a:latin typeface="system-ui"/>
              </a:rPr>
              <a:t>, y habló a la portera, e hizo entrar a Pedro.</a:t>
            </a:r>
          </a:p>
        </p:txBody>
      </p:sp>
    </p:spTree>
    <p:extLst>
      <p:ext uri="{BB962C8B-B14F-4D97-AF65-F5344CB8AC3E}">
        <p14:creationId xmlns:p14="http://schemas.microsoft.com/office/powerpoint/2010/main" val="647925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71A499-F9BE-4510-B0F2-51CC9FAAF585}"/>
              </a:ext>
            </a:extLst>
          </p:cNvPr>
          <p:cNvSpPr>
            <a:spLocks noGrp="1"/>
          </p:cNvSpPr>
          <p:nvPr>
            <p:ph type="title"/>
          </p:nvPr>
        </p:nvSpPr>
        <p:spPr/>
        <p:txBody>
          <a:bodyPr/>
          <a:lstStyle/>
          <a:p>
            <a:r>
              <a:rPr lang="es-MX" b="1" dirty="0">
                <a:solidFill>
                  <a:schemeClr val="accent6">
                    <a:lumMod val="75000"/>
                  </a:schemeClr>
                </a:solidFill>
                <a:latin typeface="Arial Rounded MT Bold" panose="020F0704030504030204" pitchFamily="34" charset="0"/>
              </a:rPr>
              <a:t>El discípulo amado</a:t>
            </a:r>
            <a:endParaRPr lang="es-CL" b="1" dirty="0">
              <a:solidFill>
                <a:schemeClr val="accent6">
                  <a:lumMod val="75000"/>
                </a:schemeClr>
              </a:solidFill>
              <a:latin typeface="Arial Rounded MT Bold" panose="020F0704030504030204" pitchFamily="34" charset="0"/>
            </a:endParaRPr>
          </a:p>
        </p:txBody>
      </p:sp>
      <p:sp>
        <p:nvSpPr>
          <p:cNvPr id="3" name="Marcador de contenido 2">
            <a:extLst>
              <a:ext uri="{FF2B5EF4-FFF2-40B4-BE49-F238E27FC236}">
                <a16:creationId xmlns:a16="http://schemas.microsoft.com/office/drawing/2014/main" id="{34D5E798-7913-4730-BC76-4D7177EC6461}"/>
              </a:ext>
            </a:extLst>
          </p:cNvPr>
          <p:cNvSpPr>
            <a:spLocks noGrp="1"/>
          </p:cNvSpPr>
          <p:nvPr>
            <p:ph idx="1"/>
          </p:nvPr>
        </p:nvSpPr>
        <p:spPr>
          <a:xfrm>
            <a:off x="838200" y="1371600"/>
            <a:ext cx="10515600" cy="5486400"/>
          </a:xfrm>
        </p:spPr>
        <p:txBody>
          <a:bodyPr>
            <a:normAutofit/>
          </a:bodyPr>
          <a:lstStyle/>
          <a:p>
            <a:pPr marL="0" indent="0" algn="just">
              <a:buNone/>
            </a:pPr>
            <a:r>
              <a:rPr lang="es-MX" sz="3200" b="1" dirty="0">
                <a:solidFill>
                  <a:schemeClr val="accent5">
                    <a:lumMod val="75000"/>
                  </a:schemeClr>
                </a:solidFill>
                <a:latin typeface="Arial Rounded MT Bold" panose="020F0704030504030204" pitchFamily="34" charset="0"/>
              </a:rPr>
              <a:t>Capítulo 13</a:t>
            </a:r>
            <a:endParaRPr lang="es-CL" sz="3200" b="1" dirty="0">
              <a:solidFill>
                <a:schemeClr val="accent5">
                  <a:lumMod val="75000"/>
                </a:schemeClr>
              </a:solidFill>
              <a:latin typeface="Arial Rounded MT Bold" panose="020F0704030504030204" pitchFamily="34" charset="0"/>
            </a:endParaRPr>
          </a:p>
          <a:p>
            <a:pPr marL="0" indent="0" algn="just">
              <a:buNone/>
            </a:pPr>
            <a:r>
              <a:rPr lang="es-MX" sz="3200" b="1" i="0" baseline="30000" dirty="0">
                <a:solidFill>
                  <a:srgbClr val="000000"/>
                </a:solidFill>
                <a:effectLst/>
                <a:latin typeface="system-ui"/>
              </a:rPr>
              <a:t>21 </a:t>
            </a:r>
            <a:r>
              <a:rPr lang="es-MX" sz="3200" b="0" i="0" dirty="0">
                <a:solidFill>
                  <a:srgbClr val="000000"/>
                </a:solidFill>
                <a:effectLst/>
                <a:latin typeface="system-ui"/>
              </a:rPr>
              <a:t>Habiendo dicho Jesús esto, se conmovió en espíritu, y declaró y dijo: De cierto, de cierto os digo, que uno de vosotros me va a entregar. </a:t>
            </a:r>
            <a:r>
              <a:rPr lang="es-MX" sz="3200" b="1" i="0" baseline="30000" dirty="0">
                <a:solidFill>
                  <a:srgbClr val="000000"/>
                </a:solidFill>
                <a:effectLst/>
                <a:latin typeface="system-ui"/>
              </a:rPr>
              <a:t>22 </a:t>
            </a:r>
            <a:r>
              <a:rPr lang="es-MX" sz="3200" b="0" i="0" dirty="0">
                <a:solidFill>
                  <a:srgbClr val="000000"/>
                </a:solidFill>
                <a:effectLst/>
                <a:latin typeface="system-ui"/>
              </a:rPr>
              <a:t>Entonces los discípulos se miraban unos a otros, dudando de quién hablaba. </a:t>
            </a:r>
            <a:r>
              <a:rPr lang="es-MX" sz="3200" b="1" i="0" baseline="30000" dirty="0">
                <a:solidFill>
                  <a:srgbClr val="000000"/>
                </a:solidFill>
                <a:effectLst/>
                <a:latin typeface="system-ui"/>
              </a:rPr>
              <a:t>23 </a:t>
            </a:r>
            <a:r>
              <a:rPr lang="es-MX" sz="3200" b="0" i="0" dirty="0">
                <a:solidFill>
                  <a:srgbClr val="000000"/>
                </a:solidFill>
                <a:effectLst/>
                <a:latin typeface="system-ui"/>
              </a:rPr>
              <a:t>Y </a:t>
            </a:r>
            <a:r>
              <a:rPr lang="es-MX" sz="3200" b="1" i="0" dirty="0">
                <a:solidFill>
                  <a:srgbClr val="C00000"/>
                </a:solidFill>
                <a:effectLst/>
                <a:latin typeface="system-ui"/>
              </a:rPr>
              <a:t>uno de sus discípulos, al cual Jesús amaba, estaba recostado al lado de Jesús.</a:t>
            </a:r>
            <a:r>
              <a:rPr lang="es-MX" sz="3200" b="0" i="0" dirty="0">
                <a:solidFill>
                  <a:srgbClr val="000000"/>
                </a:solidFill>
                <a:effectLst/>
                <a:latin typeface="system-ui"/>
              </a:rPr>
              <a:t> </a:t>
            </a:r>
            <a:r>
              <a:rPr lang="es-MX" sz="3200" b="1" i="0" baseline="30000" dirty="0">
                <a:solidFill>
                  <a:srgbClr val="000000"/>
                </a:solidFill>
                <a:effectLst/>
                <a:latin typeface="system-ui"/>
              </a:rPr>
              <a:t>24 </a:t>
            </a:r>
            <a:r>
              <a:rPr lang="es-MX" sz="3200" b="0" i="0" dirty="0">
                <a:solidFill>
                  <a:srgbClr val="000000"/>
                </a:solidFill>
                <a:effectLst/>
                <a:latin typeface="system-ui"/>
              </a:rPr>
              <a:t>A este, pues, hizo señas Simón Pedro, para que preguntase quién era aquel de quien hablaba. </a:t>
            </a:r>
            <a:r>
              <a:rPr lang="es-MX" sz="3200" b="1" i="0" baseline="30000" dirty="0">
                <a:solidFill>
                  <a:srgbClr val="000000"/>
                </a:solidFill>
                <a:effectLst/>
                <a:latin typeface="system-ui"/>
              </a:rPr>
              <a:t>25</a:t>
            </a:r>
            <a:r>
              <a:rPr lang="es-MX" sz="3200" b="1" i="0" baseline="30000" dirty="0">
                <a:solidFill>
                  <a:srgbClr val="C00000"/>
                </a:solidFill>
                <a:effectLst/>
                <a:latin typeface="system-ui"/>
              </a:rPr>
              <a:t> </a:t>
            </a:r>
            <a:r>
              <a:rPr lang="es-MX" sz="3200" b="1" i="0" dirty="0">
                <a:solidFill>
                  <a:srgbClr val="C00000"/>
                </a:solidFill>
                <a:effectLst/>
                <a:latin typeface="system-ui"/>
              </a:rPr>
              <a:t>Él entonces, recostado cerca del pecho de Jesús</a:t>
            </a:r>
            <a:r>
              <a:rPr lang="es-MX" sz="3200" b="0" i="0" dirty="0">
                <a:solidFill>
                  <a:srgbClr val="000000"/>
                </a:solidFill>
                <a:effectLst/>
                <a:latin typeface="system-ui"/>
              </a:rPr>
              <a:t>, le dijo: Señor, ¿quién es? </a:t>
            </a:r>
            <a:r>
              <a:rPr lang="es-MX" sz="3200" b="1" i="0" baseline="30000" dirty="0">
                <a:solidFill>
                  <a:srgbClr val="000000"/>
                </a:solidFill>
                <a:effectLst/>
                <a:latin typeface="system-ui"/>
              </a:rPr>
              <a:t>26 </a:t>
            </a:r>
            <a:r>
              <a:rPr lang="es-MX" sz="3200" b="0" i="0" dirty="0">
                <a:solidFill>
                  <a:srgbClr val="000000"/>
                </a:solidFill>
                <a:effectLst/>
                <a:latin typeface="system-ui"/>
              </a:rPr>
              <a:t>Respondió Jesús: A quien yo diere el pan mojado, aquel es. Y mojando el pan, lo dio a Judas Iscariote hijo de Simón.</a:t>
            </a:r>
            <a:endParaRPr lang="es-CL" sz="3200" dirty="0"/>
          </a:p>
        </p:txBody>
      </p:sp>
    </p:spTree>
    <p:extLst>
      <p:ext uri="{BB962C8B-B14F-4D97-AF65-F5344CB8AC3E}">
        <p14:creationId xmlns:p14="http://schemas.microsoft.com/office/powerpoint/2010/main" val="170533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BF352A-7DB6-4646-A512-80F9AB2A85BE}"/>
              </a:ext>
            </a:extLst>
          </p:cNvPr>
          <p:cNvSpPr>
            <a:spLocks noGrp="1"/>
          </p:cNvSpPr>
          <p:nvPr>
            <p:ph type="title"/>
          </p:nvPr>
        </p:nvSpPr>
        <p:spPr/>
        <p:txBody>
          <a:bodyPr/>
          <a:lstStyle/>
          <a:p>
            <a:r>
              <a:rPr lang="es-MX" b="1" dirty="0">
                <a:latin typeface="Arial Rounded MT Bold" panose="020F0704030504030204" pitchFamily="34" charset="0"/>
              </a:rPr>
              <a:t>Capítulo 19</a:t>
            </a:r>
            <a:endParaRPr lang="es-CL" b="1" dirty="0">
              <a:latin typeface="Arial Rounded MT Bold" panose="020F0704030504030204" pitchFamily="34" charset="0"/>
            </a:endParaRPr>
          </a:p>
        </p:txBody>
      </p:sp>
      <p:sp>
        <p:nvSpPr>
          <p:cNvPr id="3" name="Marcador de contenido 2">
            <a:extLst>
              <a:ext uri="{FF2B5EF4-FFF2-40B4-BE49-F238E27FC236}">
                <a16:creationId xmlns:a16="http://schemas.microsoft.com/office/drawing/2014/main" id="{B8831457-1C89-4225-87B0-1839E9AB7FB0}"/>
              </a:ext>
            </a:extLst>
          </p:cNvPr>
          <p:cNvSpPr>
            <a:spLocks noGrp="1"/>
          </p:cNvSpPr>
          <p:nvPr>
            <p:ph idx="1"/>
          </p:nvPr>
        </p:nvSpPr>
        <p:spPr/>
        <p:txBody>
          <a:bodyPr/>
          <a:lstStyle/>
          <a:p>
            <a:pPr marL="0" indent="0">
              <a:buNone/>
            </a:pPr>
            <a:endParaRPr lang="es-MX" b="1" i="0" baseline="30000" dirty="0">
              <a:solidFill>
                <a:srgbClr val="000000"/>
              </a:solidFill>
              <a:effectLst/>
              <a:latin typeface="system-ui"/>
            </a:endParaRPr>
          </a:p>
          <a:p>
            <a:pPr marL="0" indent="0">
              <a:buNone/>
            </a:pPr>
            <a:endParaRPr lang="es-MX" b="1" baseline="30000" dirty="0">
              <a:solidFill>
                <a:srgbClr val="000000"/>
              </a:solidFill>
              <a:latin typeface="system-ui"/>
            </a:endParaRPr>
          </a:p>
          <a:p>
            <a:pPr marL="0" indent="0" algn="just">
              <a:buNone/>
            </a:pPr>
            <a:r>
              <a:rPr lang="es-MX" sz="3600" b="1" i="0" baseline="30000" dirty="0">
                <a:solidFill>
                  <a:srgbClr val="000000"/>
                </a:solidFill>
                <a:effectLst/>
                <a:latin typeface="system-ui"/>
              </a:rPr>
              <a:t>26 </a:t>
            </a:r>
            <a:r>
              <a:rPr lang="es-MX" sz="3600" b="0" i="0" dirty="0">
                <a:solidFill>
                  <a:srgbClr val="000000"/>
                </a:solidFill>
                <a:effectLst/>
                <a:latin typeface="system-ui"/>
              </a:rPr>
              <a:t>Cuando vio Jesús a su madre, </a:t>
            </a:r>
            <a:r>
              <a:rPr lang="es-MX" sz="3600" b="1" i="0" dirty="0">
                <a:solidFill>
                  <a:srgbClr val="FF0000"/>
                </a:solidFill>
                <a:effectLst/>
                <a:latin typeface="system-ui"/>
              </a:rPr>
              <a:t>y al discípulo a quien él amaba</a:t>
            </a:r>
            <a:r>
              <a:rPr lang="es-MX" sz="3600" b="0" i="0" dirty="0">
                <a:solidFill>
                  <a:srgbClr val="000000"/>
                </a:solidFill>
                <a:effectLst/>
                <a:latin typeface="system-ui"/>
              </a:rPr>
              <a:t>, que estaba presente, dijo a su madre: Mujer, he ahí tu hijo. </a:t>
            </a:r>
            <a:r>
              <a:rPr lang="es-MX" sz="3600" b="1" i="0" baseline="30000" dirty="0">
                <a:solidFill>
                  <a:srgbClr val="000000"/>
                </a:solidFill>
                <a:effectLst/>
                <a:latin typeface="system-ui"/>
              </a:rPr>
              <a:t>27 </a:t>
            </a:r>
            <a:r>
              <a:rPr lang="es-MX" sz="3600" b="0" i="0" dirty="0">
                <a:solidFill>
                  <a:srgbClr val="000000"/>
                </a:solidFill>
                <a:effectLst/>
                <a:latin typeface="system-ui"/>
              </a:rPr>
              <a:t>Después dijo al discípulo: He ahí tu madre. Y desde aquella hora el discípulo la recibió en su casa.</a:t>
            </a:r>
            <a:endParaRPr lang="es-CL" sz="3600" dirty="0"/>
          </a:p>
        </p:txBody>
      </p:sp>
    </p:spTree>
    <p:extLst>
      <p:ext uri="{BB962C8B-B14F-4D97-AF65-F5344CB8AC3E}">
        <p14:creationId xmlns:p14="http://schemas.microsoft.com/office/powerpoint/2010/main" val="2233944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862A86-B1B3-4A45-9DD4-22FC81B3D342}"/>
              </a:ext>
            </a:extLst>
          </p:cNvPr>
          <p:cNvSpPr>
            <a:spLocks noGrp="1"/>
          </p:cNvSpPr>
          <p:nvPr>
            <p:ph type="title"/>
          </p:nvPr>
        </p:nvSpPr>
        <p:spPr/>
        <p:txBody>
          <a:bodyPr/>
          <a:lstStyle/>
          <a:p>
            <a:r>
              <a:rPr lang="es-MX" b="1" dirty="0">
                <a:solidFill>
                  <a:schemeClr val="accent5">
                    <a:lumMod val="50000"/>
                  </a:schemeClr>
                </a:solidFill>
                <a:latin typeface="Arial Rounded MT Bold" panose="020F0704030504030204" pitchFamily="34" charset="0"/>
              </a:rPr>
              <a:t>Capítulo 20</a:t>
            </a:r>
            <a:endParaRPr lang="es-CL" b="1" dirty="0">
              <a:solidFill>
                <a:schemeClr val="accent5">
                  <a:lumMod val="50000"/>
                </a:schemeClr>
              </a:solidFill>
              <a:latin typeface="Arial Rounded MT Bold" panose="020F0704030504030204" pitchFamily="34" charset="0"/>
            </a:endParaRPr>
          </a:p>
        </p:txBody>
      </p:sp>
      <p:sp>
        <p:nvSpPr>
          <p:cNvPr id="3" name="Marcador de contenido 2">
            <a:extLst>
              <a:ext uri="{FF2B5EF4-FFF2-40B4-BE49-F238E27FC236}">
                <a16:creationId xmlns:a16="http://schemas.microsoft.com/office/drawing/2014/main" id="{F76940D3-6040-4536-8131-4BD9620CD4F9}"/>
              </a:ext>
            </a:extLst>
          </p:cNvPr>
          <p:cNvSpPr>
            <a:spLocks noGrp="1"/>
          </p:cNvSpPr>
          <p:nvPr>
            <p:ph idx="1"/>
          </p:nvPr>
        </p:nvSpPr>
        <p:spPr>
          <a:xfrm>
            <a:off x="838200" y="1346886"/>
            <a:ext cx="10515600" cy="5424617"/>
          </a:xfrm>
        </p:spPr>
        <p:txBody>
          <a:bodyPr>
            <a:normAutofit lnSpcReduction="10000"/>
          </a:bodyPr>
          <a:lstStyle/>
          <a:p>
            <a:pPr algn="just"/>
            <a:r>
              <a:rPr lang="es-MX" b="0" i="0" dirty="0">
                <a:solidFill>
                  <a:srgbClr val="000000"/>
                </a:solidFill>
                <a:effectLst/>
                <a:latin typeface="system-ui"/>
              </a:rPr>
              <a:t>El primer día de la semana, María Magdalena fue de mañana, siendo aún oscuro, al sepulcro; y vio quitada la piedra del sepulcro. </a:t>
            </a:r>
            <a:r>
              <a:rPr lang="es-MX" b="1" i="0" baseline="30000" dirty="0">
                <a:solidFill>
                  <a:srgbClr val="000000"/>
                </a:solidFill>
                <a:effectLst/>
                <a:latin typeface="system-ui"/>
              </a:rPr>
              <a:t>2 </a:t>
            </a:r>
            <a:r>
              <a:rPr lang="es-MX" b="0" i="0" dirty="0">
                <a:solidFill>
                  <a:srgbClr val="000000"/>
                </a:solidFill>
                <a:effectLst/>
                <a:latin typeface="system-ui"/>
              </a:rPr>
              <a:t>Entonces corrió</a:t>
            </a:r>
            <a:r>
              <a:rPr lang="es-MX" b="0" i="0" dirty="0">
                <a:solidFill>
                  <a:srgbClr val="C00000"/>
                </a:solidFill>
                <a:effectLst/>
                <a:latin typeface="system-ui"/>
              </a:rPr>
              <a:t>, y fue a Simón Pedro y al otro discípulo, </a:t>
            </a:r>
            <a:r>
              <a:rPr lang="es-MX" b="1" i="0" dirty="0">
                <a:solidFill>
                  <a:srgbClr val="FF0000"/>
                </a:solidFill>
                <a:effectLst/>
                <a:latin typeface="system-ui"/>
              </a:rPr>
              <a:t>aquel al que amaba Jesús</a:t>
            </a:r>
            <a:r>
              <a:rPr lang="es-MX" b="0" i="0" dirty="0">
                <a:solidFill>
                  <a:srgbClr val="000000"/>
                </a:solidFill>
                <a:effectLst/>
                <a:latin typeface="system-ui"/>
              </a:rPr>
              <a:t>, y les dijo: Se han llevado del sepulcro al Señor, y no sabemos dónde le han puesto. </a:t>
            </a:r>
            <a:r>
              <a:rPr lang="es-MX" b="1" i="0" baseline="30000" dirty="0">
                <a:solidFill>
                  <a:srgbClr val="000000"/>
                </a:solidFill>
                <a:effectLst/>
                <a:latin typeface="system-ui"/>
              </a:rPr>
              <a:t>3 </a:t>
            </a:r>
            <a:r>
              <a:rPr lang="es-MX" b="0" i="0" dirty="0">
                <a:solidFill>
                  <a:srgbClr val="000000"/>
                </a:solidFill>
                <a:effectLst/>
                <a:latin typeface="system-ui"/>
              </a:rPr>
              <a:t>Y salieron </a:t>
            </a:r>
            <a:r>
              <a:rPr lang="es-MX" b="0" i="0" dirty="0">
                <a:solidFill>
                  <a:srgbClr val="C00000"/>
                </a:solidFill>
                <a:effectLst/>
                <a:latin typeface="system-ui"/>
              </a:rPr>
              <a:t>Pedro y el otro discípulo</a:t>
            </a:r>
            <a:r>
              <a:rPr lang="es-MX" b="0" i="0" dirty="0">
                <a:solidFill>
                  <a:srgbClr val="000000"/>
                </a:solidFill>
                <a:effectLst/>
                <a:latin typeface="system-ui"/>
              </a:rPr>
              <a:t>, y fueron al sepulcro. </a:t>
            </a:r>
            <a:r>
              <a:rPr lang="es-MX" b="1" i="0" baseline="30000" dirty="0">
                <a:solidFill>
                  <a:srgbClr val="000000"/>
                </a:solidFill>
                <a:effectLst/>
                <a:latin typeface="system-ui"/>
              </a:rPr>
              <a:t>4 </a:t>
            </a:r>
            <a:r>
              <a:rPr lang="es-MX" b="0" i="0" dirty="0">
                <a:solidFill>
                  <a:srgbClr val="000000"/>
                </a:solidFill>
                <a:effectLst/>
                <a:latin typeface="system-ui"/>
              </a:rPr>
              <a:t>Corrían los dos juntos; pero el otro discípulo corrió más aprisa que Pedro, y llegó primero al sepulcro. </a:t>
            </a:r>
            <a:r>
              <a:rPr lang="es-MX" b="1" i="0" baseline="30000" dirty="0">
                <a:solidFill>
                  <a:srgbClr val="000000"/>
                </a:solidFill>
                <a:effectLst/>
                <a:latin typeface="system-ui"/>
              </a:rPr>
              <a:t>5 </a:t>
            </a:r>
            <a:r>
              <a:rPr lang="es-MX" b="0" i="0" dirty="0">
                <a:solidFill>
                  <a:srgbClr val="000000"/>
                </a:solidFill>
                <a:effectLst/>
                <a:latin typeface="system-ui"/>
              </a:rPr>
              <a:t>Y bajándose a mirar, vio los lienzos puestos allí, pero no entró. </a:t>
            </a:r>
            <a:r>
              <a:rPr lang="es-MX" b="1" i="0" baseline="30000" dirty="0">
                <a:solidFill>
                  <a:srgbClr val="000000"/>
                </a:solidFill>
                <a:effectLst/>
                <a:latin typeface="system-ui"/>
              </a:rPr>
              <a:t>6 </a:t>
            </a:r>
            <a:r>
              <a:rPr lang="es-MX" b="0" i="0" dirty="0">
                <a:solidFill>
                  <a:srgbClr val="000000"/>
                </a:solidFill>
                <a:effectLst/>
                <a:latin typeface="system-ui"/>
              </a:rPr>
              <a:t>Luego llegó Simón Pedro tras él, y entró en el sepulcro, y vio los lienzos puestos allí, </a:t>
            </a:r>
            <a:r>
              <a:rPr lang="es-MX" b="1" i="0" baseline="30000" dirty="0">
                <a:solidFill>
                  <a:srgbClr val="000000"/>
                </a:solidFill>
                <a:effectLst/>
                <a:latin typeface="system-ui"/>
              </a:rPr>
              <a:t>7 </a:t>
            </a:r>
            <a:r>
              <a:rPr lang="es-MX" b="0" i="0" dirty="0">
                <a:solidFill>
                  <a:srgbClr val="000000"/>
                </a:solidFill>
                <a:effectLst/>
                <a:latin typeface="system-ui"/>
              </a:rPr>
              <a:t>y el sudario, que había estado sobre la cabeza de Jesús, no puesto con los lienzos, sino enrollado en un lugar aparte. </a:t>
            </a:r>
            <a:r>
              <a:rPr lang="es-MX" b="1" i="0" baseline="30000" dirty="0">
                <a:solidFill>
                  <a:srgbClr val="000000"/>
                </a:solidFill>
                <a:effectLst/>
                <a:latin typeface="system-ui"/>
              </a:rPr>
              <a:t>8</a:t>
            </a:r>
            <a:r>
              <a:rPr lang="es-MX" b="1" i="0" baseline="30000" dirty="0">
                <a:solidFill>
                  <a:srgbClr val="FF0000"/>
                </a:solidFill>
                <a:effectLst/>
                <a:latin typeface="system-ui"/>
              </a:rPr>
              <a:t> </a:t>
            </a:r>
            <a:r>
              <a:rPr lang="es-MX" b="0" i="0" dirty="0">
                <a:solidFill>
                  <a:srgbClr val="C00000"/>
                </a:solidFill>
                <a:effectLst/>
                <a:latin typeface="system-ui"/>
              </a:rPr>
              <a:t>Entonces entró también el otro discípulo, que había venido primero al sepulcro; y vio, y creyó</a:t>
            </a:r>
            <a:r>
              <a:rPr lang="es-MX" b="0" i="0" dirty="0">
                <a:solidFill>
                  <a:srgbClr val="000000"/>
                </a:solidFill>
                <a:effectLst/>
                <a:latin typeface="system-ui"/>
              </a:rPr>
              <a:t>. </a:t>
            </a:r>
            <a:r>
              <a:rPr lang="es-MX" b="1" i="0" baseline="30000" dirty="0">
                <a:solidFill>
                  <a:srgbClr val="000000"/>
                </a:solidFill>
                <a:effectLst/>
                <a:latin typeface="system-ui"/>
              </a:rPr>
              <a:t>9 </a:t>
            </a:r>
            <a:r>
              <a:rPr lang="es-MX" b="0" i="0" dirty="0">
                <a:solidFill>
                  <a:srgbClr val="000000"/>
                </a:solidFill>
                <a:effectLst/>
                <a:latin typeface="system-ui"/>
              </a:rPr>
              <a:t>Porque aún no habían entendido la Escritura, que era necesario que él resucitase de los muertos.</a:t>
            </a:r>
            <a:endParaRPr lang="es-CL" dirty="0"/>
          </a:p>
        </p:txBody>
      </p:sp>
    </p:spTree>
    <p:extLst>
      <p:ext uri="{BB962C8B-B14F-4D97-AF65-F5344CB8AC3E}">
        <p14:creationId xmlns:p14="http://schemas.microsoft.com/office/powerpoint/2010/main" val="101552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88411-25E2-413C-B12B-EF4C04B24FD6}"/>
              </a:ext>
            </a:extLst>
          </p:cNvPr>
          <p:cNvSpPr>
            <a:spLocks noGrp="1"/>
          </p:cNvSpPr>
          <p:nvPr>
            <p:ph type="title"/>
          </p:nvPr>
        </p:nvSpPr>
        <p:spPr>
          <a:xfrm>
            <a:off x="838200" y="365125"/>
            <a:ext cx="10515600" cy="670573"/>
          </a:xfrm>
        </p:spPr>
        <p:txBody>
          <a:bodyPr>
            <a:normAutofit fontScale="90000"/>
          </a:bodyPr>
          <a:lstStyle/>
          <a:p>
            <a:r>
              <a:rPr lang="es-ES" b="1" dirty="0">
                <a:solidFill>
                  <a:schemeClr val="accent6">
                    <a:lumMod val="75000"/>
                  </a:schemeClr>
                </a:solidFill>
              </a:rPr>
              <a:t>Capítulo 21,7</a:t>
            </a:r>
            <a:endParaRPr lang="es-CL" b="1" dirty="0">
              <a:solidFill>
                <a:schemeClr val="accent6">
                  <a:lumMod val="75000"/>
                </a:schemeClr>
              </a:solidFill>
            </a:endParaRPr>
          </a:p>
        </p:txBody>
      </p:sp>
      <p:sp>
        <p:nvSpPr>
          <p:cNvPr id="3" name="Marcador de contenido 2">
            <a:extLst>
              <a:ext uri="{FF2B5EF4-FFF2-40B4-BE49-F238E27FC236}">
                <a16:creationId xmlns:a16="http://schemas.microsoft.com/office/drawing/2014/main" id="{4DC7466C-0727-4978-AD70-1D9B4AC37566}"/>
              </a:ext>
            </a:extLst>
          </p:cNvPr>
          <p:cNvSpPr>
            <a:spLocks noGrp="1"/>
          </p:cNvSpPr>
          <p:nvPr>
            <p:ph idx="1"/>
          </p:nvPr>
        </p:nvSpPr>
        <p:spPr>
          <a:xfrm>
            <a:off x="838199" y="942392"/>
            <a:ext cx="10853057" cy="5915608"/>
          </a:xfrm>
        </p:spPr>
        <p:txBody>
          <a:bodyPr>
            <a:normAutofit lnSpcReduction="10000"/>
          </a:bodyPr>
          <a:lstStyle/>
          <a:p>
            <a:pPr marL="0" indent="0" algn="just">
              <a:buNone/>
            </a:pPr>
            <a:r>
              <a:rPr lang="es-ES" b="1" baseline="30000" dirty="0"/>
              <a:t>4 </a:t>
            </a:r>
            <a:r>
              <a:rPr lang="es-ES" dirty="0"/>
              <a:t>Cuando ya iba amaneciendo, se presentó Jesús en la playa; mas los discípulos no sabían que era Jesús. </a:t>
            </a:r>
            <a:r>
              <a:rPr lang="es-ES" b="1" baseline="30000" dirty="0"/>
              <a:t>5 </a:t>
            </a:r>
            <a:r>
              <a:rPr lang="es-ES" dirty="0"/>
              <a:t>Y les dijo: Hijitos, ¿tenéis algo de comer? Le respondieron: No. </a:t>
            </a:r>
            <a:r>
              <a:rPr lang="es-ES" b="1" baseline="30000" dirty="0"/>
              <a:t>6 </a:t>
            </a:r>
            <a:r>
              <a:rPr lang="es-ES" dirty="0"/>
              <a:t>Él les dijo: Echad la red a la derecha de la barca, y hallaréis. Entonces la echaron, y ya no la podían sacar, por la gran cantidad de peces. </a:t>
            </a:r>
            <a:r>
              <a:rPr lang="es-ES" b="1" baseline="30000" dirty="0"/>
              <a:t>7 </a:t>
            </a:r>
            <a:r>
              <a:rPr lang="es-ES" b="1" dirty="0">
                <a:solidFill>
                  <a:srgbClr val="FF0000"/>
                </a:solidFill>
              </a:rPr>
              <a:t>Entonces aquel discípulo a quien Jesús amaba dijo a Pedro: ¡Es el Señor! </a:t>
            </a:r>
            <a:r>
              <a:rPr lang="es-ES" dirty="0"/>
              <a:t>Simón Pedro, cuando oyó que era el Señor, se ciñó la ropa (porque se había despojado de ella), y se echó al mar. </a:t>
            </a:r>
            <a:r>
              <a:rPr lang="es-ES" b="1" baseline="30000" dirty="0"/>
              <a:t>8 </a:t>
            </a:r>
            <a:r>
              <a:rPr lang="es-ES" dirty="0"/>
              <a:t>Y los otros discípulos vinieron con la barca, arrastrando la red de peces, pues no distaban de tierra sino como doscientos codos.</a:t>
            </a:r>
            <a:r>
              <a:rPr lang="es-ES" b="1" baseline="30000" dirty="0"/>
              <a:t>9 </a:t>
            </a:r>
            <a:r>
              <a:rPr lang="es-ES" dirty="0"/>
              <a:t>Al descender a tierra, vieron brasas puestas, y un pez encima de ellas, y pan. </a:t>
            </a:r>
            <a:r>
              <a:rPr lang="es-ES" b="1" baseline="30000" dirty="0"/>
              <a:t>10 </a:t>
            </a:r>
            <a:r>
              <a:rPr lang="es-ES" dirty="0"/>
              <a:t>Jesús les dijo: Traed de los peces que acabáis de pescar. </a:t>
            </a:r>
            <a:r>
              <a:rPr lang="es-ES" b="1" baseline="30000" dirty="0"/>
              <a:t>11 </a:t>
            </a:r>
            <a:r>
              <a:rPr lang="es-ES" dirty="0"/>
              <a:t>Subió Simón Pedro, y sacó la red a tierra, llena de grandes peces, ciento cincuenta y tres; y aun siendo tantos, la red no se rompió. </a:t>
            </a:r>
            <a:r>
              <a:rPr lang="es-ES" b="1" baseline="30000" dirty="0"/>
              <a:t>12 </a:t>
            </a:r>
            <a:r>
              <a:rPr lang="es-ES" dirty="0"/>
              <a:t>Les dijo Jesús: Venid, comed. Y ninguno de los discípulos se atrevía a preguntarle: ¿Tú, quién eres? sabiendo que era el Señor. </a:t>
            </a:r>
            <a:r>
              <a:rPr lang="es-ES" b="1" baseline="30000" dirty="0"/>
              <a:t>13 </a:t>
            </a:r>
            <a:r>
              <a:rPr lang="es-ES" dirty="0"/>
              <a:t>Vino, pues, Jesús, y tomó el pan y les dio, y asimismo del pescado. </a:t>
            </a:r>
            <a:r>
              <a:rPr lang="es-ES" b="1" baseline="30000" dirty="0"/>
              <a:t>14 </a:t>
            </a:r>
            <a:r>
              <a:rPr lang="es-ES" dirty="0"/>
              <a:t>Esta era ya la tercera vez que Jesús se manifestaba a sus discípulos, después de haber resucitado de los muertos.</a:t>
            </a:r>
          </a:p>
          <a:p>
            <a:endParaRPr lang="es-CL" dirty="0"/>
          </a:p>
        </p:txBody>
      </p:sp>
    </p:spTree>
    <p:extLst>
      <p:ext uri="{BB962C8B-B14F-4D97-AF65-F5344CB8AC3E}">
        <p14:creationId xmlns:p14="http://schemas.microsoft.com/office/powerpoint/2010/main" val="349744965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3341</Words>
  <Application>Microsoft Office PowerPoint</Application>
  <PresentationFormat>Panorámica</PresentationFormat>
  <Paragraphs>64</Paragraphs>
  <Slides>21</Slides>
  <Notes>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21</vt:i4>
      </vt:variant>
    </vt:vector>
  </HeadingPairs>
  <TitlesOfParts>
    <vt:vector size="38" baseType="lpstr">
      <vt:lpstr>Algerian</vt:lpstr>
      <vt:lpstr>Arial</vt:lpstr>
      <vt:lpstr>Arial Rounded MT Bold</vt:lpstr>
      <vt:lpstr>Bahnschrift</vt:lpstr>
      <vt:lpstr>Bahnschrift SemiBold SemiConden</vt:lpstr>
      <vt:lpstr>Bell MT</vt:lpstr>
      <vt:lpstr>Book Antiqua</vt:lpstr>
      <vt:lpstr>Calibri</vt:lpstr>
      <vt:lpstr>Calibri Light</vt:lpstr>
      <vt:lpstr>Calisto MT</vt:lpstr>
      <vt:lpstr>Castellar</vt:lpstr>
      <vt:lpstr>Comic Sans MS</vt:lpstr>
      <vt:lpstr>Corbel</vt:lpstr>
      <vt:lpstr>Helvetica Neue</vt:lpstr>
      <vt:lpstr>Palatino Linotype</vt:lpstr>
      <vt:lpstr>system-ui</vt:lpstr>
      <vt:lpstr>Tema de Office</vt:lpstr>
      <vt:lpstr>EVANGELIO SEGÚN SAN JUAN</vt:lpstr>
      <vt:lpstr>                          Un testigo ocular (a) Capítulo 19</vt:lpstr>
      <vt:lpstr>(b) Capítulo 21 (final del Evangelio)</vt:lpstr>
      <vt:lpstr>El discípulo anónimo</vt:lpstr>
      <vt:lpstr>Capítulo 18 </vt:lpstr>
      <vt:lpstr>El discípulo amado</vt:lpstr>
      <vt:lpstr>Capítulo 19</vt:lpstr>
      <vt:lpstr>Capítulo 20</vt:lpstr>
      <vt:lpstr>Capítulo 21,7</vt:lpstr>
      <vt:lpstr>Capítulo 21,20</vt:lpstr>
      <vt:lpstr>Segundo viaje de San Pablo</vt:lpstr>
      <vt:lpstr>La caída de Jerusalén y la destrucción del Templo (70 d.C.) </vt:lpstr>
      <vt:lpstr>Las comunidades joánicas</vt:lpstr>
      <vt:lpstr>El testimonio de San Ireneo de Lyon  (180 d. C.)</vt:lpstr>
      <vt:lpstr>Presentación de PowerPoint</vt:lpstr>
      <vt:lpstr>CANON DE MURATORI (170 d. C.)</vt:lpstr>
      <vt:lpstr> El testimonio de Papías de Hierápolis (Fragmento en Ireneo, Adversus haereses, V, 33,3-4.) </vt:lpstr>
      <vt:lpstr>Presentación de PowerPoint</vt:lpstr>
      <vt:lpstr>Fragmento de Papías de Hierápolis  en Eusebio de Cesarea,  Historia Ecclesiastica, III, 39, 1-16. (La questione del presbitero Giovanni) </vt:lpstr>
      <vt:lpstr>Presentación de PowerPoint</vt:lpstr>
      <vt:lpstr>El testimonio de Polícrates, obispo de Éfeso (190 d. C.) [La controversia sobre la fecha de la Pascua]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EVANGELIO SEGÚN SAN JUAN</dc:title>
  <dc:creator>Profesor Formación General</dc:creator>
  <cp:lastModifiedBy>Claudio Pierantoni</cp:lastModifiedBy>
  <cp:revision>17</cp:revision>
  <dcterms:created xsi:type="dcterms:W3CDTF">2024-04-25T22:20:03Z</dcterms:created>
  <dcterms:modified xsi:type="dcterms:W3CDTF">2024-04-26T17:51:20Z</dcterms:modified>
</cp:coreProperties>
</file>