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93" r:id="rId6"/>
    <p:sldId id="294" r:id="rId7"/>
    <p:sldId id="260" r:id="rId8"/>
    <p:sldId id="261" r:id="rId9"/>
    <p:sldId id="262" r:id="rId10"/>
    <p:sldId id="268" r:id="rId11"/>
    <p:sldId id="263" r:id="rId12"/>
    <p:sldId id="264" r:id="rId13"/>
    <p:sldId id="265" r:id="rId14"/>
    <p:sldId id="266" r:id="rId15"/>
    <p:sldId id="267" r:id="rId16"/>
    <p:sldId id="269" r:id="rId17"/>
    <p:sldId id="275" r:id="rId18"/>
    <p:sldId id="273" r:id="rId19"/>
    <p:sldId id="291" r:id="rId20"/>
    <p:sldId id="279" r:id="rId21"/>
    <p:sldId id="280" r:id="rId22"/>
    <p:sldId id="282" r:id="rId23"/>
    <p:sldId id="283" r:id="rId24"/>
    <p:sldId id="292" r:id="rId25"/>
    <p:sldId id="285" r:id="rId26"/>
    <p:sldId id="286" r:id="rId27"/>
    <p:sldId id="289" r:id="rId28"/>
    <p:sldId id="2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gkma0\OneDrive\Escritorio\UChile2024\clase%201%20Did&#225;ctica%2011%2003%2024\Programa%20Innovado%20PEMBQ%20-%20FF.HH.Did&#225;ctica%20de%20Qu&#237;mica%20y%20Pr&#225;ctica%20Profesional%20I%20%20sem%201%202024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gkma0\OneDrive\Escritorio\UChile2024\clase%201%20Did&#225;ctica%2011%2003%2024\Programacion_Didactica_2024%20final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bcA7BTPWOU?si=sftSsOIjdRQxGck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C5614-3AB7-8CB6-581B-65AD10BCA7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“Didáctica de la Química y Práctica Profesional”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00513A-5E0F-0960-652F-3DA25A946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Profesora Karen Martínez</a:t>
            </a:r>
          </a:p>
          <a:p>
            <a:r>
              <a:rPr lang="es-ES_tradnl" dirty="0"/>
              <a:t>Clase 1</a:t>
            </a:r>
          </a:p>
          <a:p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737F9A-8D5F-4809-31A6-FD789E05B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049" y="762001"/>
            <a:ext cx="3806952" cy="537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7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9EDA6-0A81-730B-B426-6D1B7C53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96863" cy="4601183"/>
          </a:xfrm>
        </p:spPr>
        <p:txBody>
          <a:bodyPr/>
          <a:lstStyle/>
          <a:p>
            <a:r>
              <a:rPr lang="es-ES_tradnl" dirty="0"/>
              <a:t>Constructivismo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B0E23DC-0C53-15E1-56A8-FEDDAD3B9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71" r="20301"/>
          <a:stretch/>
        </p:blipFill>
        <p:spPr>
          <a:xfrm>
            <a:off x="4322619" y="581647"/>
            <a:ext cx="5999018" cy="568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6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41011-3B62-7A47-A265-AC2F326F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¿Qué enseñar 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34DC7-9443-1833-FC14-04A8201FC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Seleccionar contenidos que consideren la diversidad del estudiantado y su contexto.</a:t>
            </a:r>
          </a:p>
          <a:p>
            <a:r>
              <a:rPr lang="es-ES_tradnl" dirty="0"/>
              <a:t>Considerar las habilidades y los conocimientos previos.</a:t>
            </a:r>
          </a:p>
          <a:p>
            <a:r>
              <a:rPr lang="es-ES_tradnl" dirty="0"/>
              <a:t>Favorecer la educación inclusiva.</a:t>
            </a:r>
          </a:p>
        </p:txBody>
      </p:sp>
    </p:spTree>
    <p:extLst>
      <p:ext uri="{BB962C8B-B14F-4D97-AF65-F5344CB8AC3E}">
        <p14:creationId xmlns:p14="http://schemas.microsoft.com/office/powerpoint/2010/main" val="167550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BBE07-A5D6-A27A-35DA-95DFD0DE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9600D6-5A17-290D-61FB-640DC84D3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 Importancia de la evaluación no solo del producto final, sino que durante proceso.</a:t>
            </a:r>
          </a:p>
          <a:p>
            <a:pPr marL="0" indent="0">
              <a:buNone/>
            </a:pPr>
            <a:r>
              <a:rPr lang="es-ES_tradnl" b="1" dirty="0"/>
              <a:t>Favorecer la retroalimentación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A7921D-C0DC-FB5E-BA94-B35D14B4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039" y="3995628"/>
            <a:ext cx="2325120" cy="19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56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B6550-04A1-C3B8-C594-7E4DE53F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Reflexión y mejora </a:t>
            </a:r>
            <a:r>
              <a:rPr lang="es-ES_tradnl" dirty="0" err="1"/>
              <a:t>contínua</a:t>
            </a:r>
            <a:r>
              <a:rPr lang="es-ES_tradnl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F2F495-6025-ABDA-FBD7-100BE7E1F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400" dirty="0">
                <a:solidFill>
                  <a:srgbClr val="0D0D0D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La didáctica implica una actitud reflexiva por parte del docente, que cuestiona y revisa constantemente su práctica pedagógica para mejorarla. </a:t>
            </a:r>
          </a:p>
          <a:p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264788-A58B-B3A9-8BAE-7CEE173B3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169" y="4390541"/>
            <a:ext cx="2606474" cy="173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9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BE334-C333-BC13-F86B-9281FF49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Estructura Didáctica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262B10-5A77-E234-D3D2-48A0C4EB2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s-ES" dirty="0">
                <a:solidFill>
                  <a:srgbClr val="000000"/>
                </a:solidFill>
                <a:latin typeface="Corbel" panose="020B0503020204020204" pitchFamily="34" charset="0"/>
              </a:rPr>
              <a:t>C</a:t>
            </a:r>
            <a:r>
              <a:rPr lang="es-E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onsidera seis elementos fundamentales con referencia al campo de actividad, a saber: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Estudiante: se refiere al que aprende.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Objetivos guían el proceso enseñanza – aprendizaje.</a:t>
            </a:r>
          </a:p>
          <a:p>
            <a:pPr algn="l">
              <a:buFont typeface="+mj-lt"/>
              <a:buAutoNum type="arabicPeriod" startAt="3"/>
            </a:pPr>
            <a:r>
              <a:rPr lang="es-E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Docente: es orientador,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guía,faclitador</a:t>
            </a:r>
            <a:r>
              <a:rPr lang="es-E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 Debe promover estímulos para que el alumno(a), cumpla con el proceso de aprendizaje de acuerdo a sus posibilidades y  características.</a:t>
            </a:r>
          </a:p>
          <a:p>
            <a:pPr algn="l">
              <a:buFont typeface="+mj-lt"/>
              <a:buAutoNum type="arabicPeriod" startAt="4"/>
            </a:pPr>
            <a:r>
              <a:rPr lang="es-E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Materia: contenido a desarrollar; contextualizado de acuerdo a las necesidades de los estudiantes. </a:t>
            </a:r>
          </a:p>
          <a:p>
            <a:pPr algn="l">
              <a:buFont typeface="+mj-lt"/>
              <a:buAutoNum type="arabicPeriod" startAt="4"/>
            </a:pPr>
            <a:r>
              <a:rPr lang="es-E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Metodología: son fundamentales y deben responder a las realidades  y necesidades  de los alumnos(as)y a sus estilos de aprendizaje. </a:t>
            </a:r>
          </a:p>
          <a:p>
            <a:pPr algn="l">
              <a:buFont typeface="+mj-lt"/>
              <a:buAutoNum type="arabicPeriod" startAt="4"/>
            </a:pPr>
            <a:r>
              <a:rPr lang="es-ES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Ambiente: contexto en que se desarrolla el estudiante dentro y fuera del aula escolar, cultura, creencias, factores psico-sociales, etc.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1193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776F1-DF20-DF5C-FD2E-A4D90A8D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Triada Didáctica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083D9C4-AE8C-1F6A-F8D7-6EA6A34E4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42" r="16301"/>
          <a:stretch/>
        </p:blipFill>
        <p:spPr>
          <a:xfrm>
            <a:off x="5264727" y="1419225"/>
            <a:ext cx="4668982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4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B89B2-6999-2598-E99C-8AA60294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contenido puede ser:</a:t>
            </a:r>
            <a:br>
              <a:rPr lang="es-ES_tradnl" dirty="0"/>
            </a:br>
            <a:r>
              <a:rPr lang="es-ES_tradnl" dirty="0"/>
              <a:t>conceptual,</a:t>
            </a:r>
            <a:br>
              <a:rPr lang="es-ES_tradnl" dirty="0"/>
            </a:br>
            <a:r>
              <a:rPr lang="es-ES_tradnl" dirty="0"/>
              <a:t>procedimental o actitudinal.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4C3E409-A002-ED88-B3B1-0F7E09934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6886"/>
          <a:stretch/>
        </p:blipFill>
        <p:spPr>
          <a:xfrm>
            <a:off x="3954463" y="1419226"/>
            <a:ext cx="7143750" cy="33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74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6A11A-65E0-7F63-5984-4A5923EE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El/La  docente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C46B3AD-EBDD-CB9E-92C5-87E400370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814"/>
          <a:stretch/>
        </p:blipFill>
        <p:spPr>
          <a:xfrm>
            <a:off x="3954463" y="1419225"/>
            <a:ext cx="7143750" cy="34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30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A1FE7-21DA-FD13-8243-49D843F4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Habilidades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AB99CC-5398-A65E-7F06-2A6AC8A7D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/>
              <a:t>Como profesor/a guiar el desarrollo de habilidades  en sus estudiantes.</a:t>
            </a:r>
          </a:p>
        </p:txBody>
      </p:sp>
    </p:spTree>
    <p:extLst>
      <p:ext uri="{BB962C8B-B14F-4D97-AF65-F5344CB8AC3E}">
        <p14:creationId xmlns:p14="http://schemas.microsoft.com/office/powerpoint/2010/main" val="1899784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DE6D0-1F46-B5A3-4214-00B19FAE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Competencias</a:t>
            </a:r>
            <a:br>
              <a:rPr lang="es-ES_tradnl" dirty="0"/>
            </a:br>
            <a:r>
              <a:rPr lang="es-ES_tradnl" dirty="0"/>
              <a:t>didácticas  del docente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40CDC0-6CD8-C333-D0DD-9E48E677F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Científicas</a:t>
            </a:r>
          </a:p>
          <a:p>
            <a:r>
              <a:rPr lang="es-ES_tradnl" dirty="0"/>
              <a:t>Didácticas- pedagógicas</a:t>
            </a:r>
          </a:p>
          <a:p>
            <a:r>
              <a:rPr lang="es-ES_tradnl" dirty="0"/>
              <a:t>Procurar la autonomía del estudiante</a:t>
            </a:r>
          </a:p>
          <a:p>
            <a:r>
              <a:rPr lang="es-ES_tradnl" dirty="0"/>
              <a:t>Ser un agente humanizador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6891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8679E-3B59-3681-6EA4-94E3FC54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25" y="2826028"/>
            <a:ext cx="2947482" cy="4601183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767FED-A1F8-752E-5E8E-788F7BB54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lvl="0" indent="0" rtl="0">
              <a:buNone/>
            </a:pPr>
            <a:r>
              <a:rPr lang="es-ES" sz="2000" dirty="0"/>
              <a:t>I. </a:t>
            </a:r>
            <a:r>
              <a:rPr lang="es-ES" sz="2400" dirty="0"/>
              <a:t>Presentación del curso</a:t>
            </a:r>
          </a:p>
          <a:p>
            <a:pPr marL="36900" lvl="0" indent="0" rtl="0">
              <a:buNone/>
            </a:pPr>
            <a:r>
              <a:rPr lang="es-ES" sz="2400" dirty="0"/>
              <a:t>II. Programa del curso</a:t>
            </a:r>
          </a:p>
          <a:p>
            <a:pPr marL="36900" lvl="0" indent="0" rtl="0">
              <a:buNone/>
            </a:pPr>
            <a:r>
              <a:rPr lang="es-ES" sz="2400" dirty="0"/>
              <a:t>III. Programación del curso</a:t>
            </a:r>
          </a:p>
          <a:p>
            <a:pPr marL="36900" lvl="0" indent="0" rtl="0">
              <a:buNone/>
            </a:pPr>
            <a:r>
              <a:rPr lang="es-ES" sz="2400" dirty="0"/>
              <a:t>IV.  Revisión de </a:t>
            </a:r>
            <a:r>
              <a:rPr lang="es-ES" sz="2400"/>
              <a:t>los fundamentos </a:t>
            </a:r>
            <a:r>
              <a:rPr lang="es-ES" sz="2400" dirty="0"/>
              <a:t>de la Didáctica de las Ciencias.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1288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12704-CF07-E5C7-CFFB-662AF472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/la estudiante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10863-422A-8156-742A-653822E69B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35851" y="1830218"/>
            <a:ext cx="6938486" cy="3894802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275FB0-0665-598B-7C37-7EC9392025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6880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E0433-949E-573E-29BC-B9D56DDB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92355C-E937-788F-3093-6ABBB215B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032"/>
          <a:stretch/>
        </p:blipFill>
        <p:spPr>
          <a:xfrm>
            <a:off x="3954463" y="1419226"/>
            <a:ext cx="7143750" cy="31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96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2A8F9-295E-C7BE-4D29-759A566F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Aprender haciendo….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D5BC279-BD68-9BC6-6634-A12E45308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042"/>
          <a:stretch/>
        </p:blipFill>
        <p:spPr>
          <a:xfrm>
            <a:off x="3954463" y="1419226"/>
            <a:ext cx="7143750" cy="31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42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BA1BA-2B1D-1D2C-1B54-4711A3D1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enseñar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974D449-C3F4-02DB-7E34-C5D3B02FC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38" r="9595" b="13777"/>
          <a:stretch/>
        </p:blipFill>
        <p:spPr>
          <a:xfrm>
            <a:off x="3517079" y="1409266"/>
            <a:ext cx="7366934" cy="43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70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BF29E-824D-CBD4-0A51-350EA231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B965568-00DC-5F35-B300-68D0EE754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9025" y="1607128"/>
            <a:ext cx="6408441" cy="389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70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6DAEE-6857-CB58-1AD8-75EA2AB3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Motivar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9D1EBF1-CC20-36A6-AEB7-D2729A05C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23"/>
          <a:stretch/>
        </p:blipFill>
        <p:spPr>
          <a:xfrm>
            <a:off x="4668982" y="1423987"/>
            <a:ext cx="5791922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90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28B17-DB1D-1938-F93C-FF20752D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5ED9E3E-6E31-9C19-3834-D8EA48BEB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613"/>
          <a:stretch/>
        </p:blipFill>
        <p:spPr>
          <a:xfrm>
            <a:off x="3954463" y="1419225"/>
            <a:ext cx="7143750" cy="32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88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1D6E5-3AAC-E49B-6DC6-07340E7A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7058F03-EEE7-4624-CC67-4BD67376D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87" r="21731"/>
          <a:stretch/>
        </p:blipFill>
        <p:spPr>
          <a:xfrm>
            <a:off x="4779818" y="878897"/>
            <a:ext cx="4946073" cy="53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6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DEF65-F881-1A87-7290-CA286BD8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DEA9B1F-E4D8-D795-2F28-FEEFB83CF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87" r="19016"/>
          <a:stretch/>
        </p:blipFill>
        <p:spPr>
          <a:xfrm>
            <a:off x="4641274" y="909700"/>
            <a:ext cx="5636606" cy="51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3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95469-9143-AFA5-E568-4EE9695C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Programa del curso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7028A-3C2F-18A3-305F-12210A0A1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hlinkClick r:id="rId2" action="ppaction://hlinkfile"/>
              </a:rPr>
              <a:t>C:\Users\gkma0\OneDrive\Escritorio\UChile2024\clase 1 Didáctica 11 03 24\Programa Innovado PEMBQ - </a:t>
            </a:r>
            <a:r>
              <a:rPr lang="es-ES_tradnl" dirty="0" err="1">
                <a:hlinkClick r:id="rId2" action="ppaction://hlinkfile"/>
              </a:rPr>
              <a:t>FF.HH.Didáctica</a:t>
            </a:r>
            <a:r>
              <a:rPr lang="es-ES_tradnl" dirty="0">
                <a:hlinkClick r:id="rId2" action="ppaction://hlinkfile"/>
              </a:rPr>
              <a:t> de Química y Práctica Profesional I  </a:t>
            </a:r>
            <a:r>
              <a:rPr lang="es-ES_tradnl" dirty="0" err="1">
                <a:hlinkClick r:id="rId2" action="ppaction://hlinkfile"/>
              </a:rPr>
              <a:t>sem</a:t>
            </a:r>
            <a:r>
              <a:rPr lang="es-ES_tradnl" dirty="0">
                <a:hlinkClick r:id="rId2" action="ppaction://hlinkfile"/>
              </a:rPr>
              <a:t> 1 2024.pdf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4508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10B30-0197-57DB-4F38-E72D2768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Programación  del curso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D8C193-E2A7-3A52-17D7-846B1B911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hlinkClick r:id="rId2" action="ppaction://hlinkfile"/>
              </a:rPr>
              <a:t>C:\Users\gkma0\OneDrive\Escritorio\UChile2024\clase 1 Didáctica 11 03 24\Programacion_Didactica_2024 final.docx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58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4AC63-AFEE-2DA5-2E96-8EDEF3EE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Video motivacional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75D35A-7579-11A6-3EE8-D3ABA571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/>
          </a:p>
          <a:p>
            <a:endParaRPr lang="es-ES_tradnl" dirty="0"/>
          </a:p>
          <a:p>
            <a:r>
              <a:rPr lang="es-ES_tradnl" dirty="0"/>
              <a:t>https://youtu.be/qVgCnoMxgU0?si=rYeTyWeoIUx5b5BP</a:t>
            </a:r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… y para después: </a:t>
            </a:r>
          </a:p>
          <a:p>
            <a:r>
              <a:rPr lang="es-ES_tradnl" dirty="0">
                <a:hlinkClick r:id="rId2"/>
              </a:rPr>
              <a:t>https://youtu.be/EbcA7BTPWOU?si=sftSsOIjdRQxGckN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2831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F9889-BBFD-C33C-6144-E0584F42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Análisis…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0711AC-E779-18C1-4840-101A36539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/>
              <a:t>¿Qué elementos didácticos pudo identificar en el video ?</a:t>
            </a:r>
          </a:p>
          <a:p>
            <a:endParaRPr lang="es-ES_tradnl" sz="2800" dirty="0"/>
          </a:p>
          <a:p>
            <a:r>
              <a:rPr lang="es-ES_tradnl" sz="2800" dirty="0"/>
              <a:t>Discuta con sus compañeros brevemente.</a:t>
            </a:r>
          </a:p>
        </p:txBody>
      </p:sp>
    </p:spTree>
    <p:extLst>
      <p:ext uri="{BB962C8B-B14F-4D97-AF65-F5344CB8AC3E}">
        <p14:creationId xmlns:p14="http://schemas.microsoft.com/office/powerpoint/2010/main" val="97580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B1427-F6FB-87CF-E11C-E2E1E1C4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Fundamentos de la Didáctica de la Química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001E98-F1B3-0001-941D-CFA866AED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La </a:t>
            </a:r>
            <a:r>
              <a:rPr lang="es-CL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didáctica</a:t>
            </a:r>
            <a:r>
              <a:rPr lang="es-CL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 es una disciplina que </a:t>
            </a:r>
            <a:r>
              <a:rPr lang="es-CL" sz="1800" dirty="0">
                <a:solidFill>
                  <a:srgbClr val="0D0D0D"/>
                </a:solidFill>
                <a:latin typeface="Segoe UI" panose="020B0502040204020203" pitchFamily="34" charset="0"/>
                <a:ea typeface="Aptos" panose="020B0004020202020204" pitchFamily="34" charset="0"/>
              </a:rPr>
              <a:t>estudia </a:t>
            </a:r>
            <a:r>
              <a:rPr lang="es-CL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los procesos de enseñanza y aprendizaje, así como de los métodos y técnicas para facilitarlos de manera efectiva. </a:t>
            </a:r>
          </a:p>
          <a:p>
            <a:r>
              <a:rPr lang="es-CL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Los fundamentos de la didáctica se basan en principios teóricos, metodológicos y prácticos que guían la labor del docente en su tarea de enseñar y del estudiante en su proceso de aprendizaje. </a:t>
            </a:r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36E147-2BB1-3D17-5186-5526583A5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170" y="4585594"/>
            <a:ext cx="140829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AFB42-CCFA-1A54-7ECC-329A1D4A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Algunos principios sobre los cuales se fundamenta la Didáctica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69E308-7D34-B5C9-BE94-1F5BA4F0A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Principios sicológicos del aprendizaje: </a:t>
            </a:r>
            <a:r>
              <a:rPr lang="es-ES_tradnl" b="1" dirty="0"/>
              <a:t>¿cómo aprenden las/os estudiantes?.</a:t>
            </a:r>
          </a:p>
          <a:p>
            <a:r>
              <a:rPr lang="es-ES_tradnl" dirty="0"/>
              <a:t>Esto implica adaptar las estrategias de enseñanza a las características y necesidades de las/os estudiantes. </a:t>
            </a:r>
          </a:p>
          <a:p>
            <a:endParaRPr lang="es-ES_tradnl" b="1" dirty="0"/>
          </a:p>
          <a:p>
            <a:r>
              <a:rPr lang="es-ES_tradnl" b="1" dirty="0"/>
              <a:t>Debemos enseñar una Química contextualizada.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7523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4A86D-4B8A-3699-6442-E045AB2B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Principios Pedagógicos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764B6F-47A6-5F10-F759-2D536A68A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r>
              <a:rPr lang="es-CL" sz="1800" dirty="0">
                <a:solidFill>
                  <a:srgbClr val="0D0D0D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M</a:t>
            </a:r>
            <a:r>
              <a:rPr lang="es-CL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arco conceptual para comprender el proceso educativo y orientar la práctica docente. Estas teorías incluyen enfoques como el constructivismo, el conductismo, el cognitivismo y el </a:t>
            </a:r>
            <a:r>
              <a:rPr lang="es-CL" sz="1800" dirty="0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socioconstructivismo</a:t>
            </a:r>
            <a:r>
              <a:rPr lang="es-CL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entre otros.</a:t>
            </a:r>
          </a:p>
          <a:p>
            <a:endParaRPr lang="es-CL" sz="1800" dirty="0">
              <a:solidFill>
                <a:srgbClr val="0D0D0D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673507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312</TotalTime>
  <Words>577</Words>
  <Application>Microsoft Office PowerPoint</Application>
  <PresentationFormat>Panorámica</PresentationFormat>
  <Paragraphs>67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Corbel</vt:lpstr>
      <vt:lpstr>Segoe UI</vt:lpstr>
      <vt:lpstr>Wingdings 2</vt:lpstr>
      <vt:lpstr>Marco</vt:lpstr>
      <vt:lpstr>“Didáctica de la Química y Práctica Profesional”</vt:lpstr>
      <vt:lpstr>Presentación de PowerPoint</vt:lpstr>
      <vt:lpstr>Programa del curso</vt:lpstr>
      <vt:lpstr>Programación  del curso</vt:lpstr>
      <vt:lpstr>Video motivacional</vt:lpstr>
      <vt:lpstr>Análisis…</vt:lpstr>
      <vt:lpstr>Fundamentos de la Didáctica de la Química</vt:lpstr>
      <vt:lpstr>Algunos principios sobre los cuales se fundamenta la Didáctica </vt:lpstr>
      <vt:lpstr>Principios Pedagógicos</vt:lpstr>
      <vt:lpstr>Constructivismo</vt:lpstr>
      <vt:lpstr>¿Qué enseñar ?</vt:lpstr>
      <vt:lpstr>Evaluación </vt:lpstr>
      <vt:lpstr>Reflexión y mejora contínua.</vt:lpstr>
      <vt:lpstr>Estructura Didáctica</vt:lpstr>
      <vt:lpstr>Triada Didáctica</vt:lpstr>
      <vt:lpstr>El contenido puede ser: conceptual, procedimental o actitudinal.</vt:lpstr>
      <vt:lpstr>El/La  docente</vt:lpstr>
      <vt:lpstr>Habilidades</vt:lpstr>
      <vt:lpstr>Competencias didácticas  del docente</vt:lpstr>
      <vt:lpstr>El /la estudiante</vt:lpstr>
      <vt:lpstr>Presentación de PowerPoint</vt:lpstr>
      <vt:lpstr>Aprender haciendo….</vt:lpstr>
      <vt:lpstr>enseñar</vt:lpstr>
      <vt:lpstr>Presentación de PowerPoint</vt:lpstr>
      <vt:lpstr>Motivar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“Didáctica de la Química y Práctica Profesional”</dc:title>
  <dc:creator>Karen Martínez</dc:creator>
  <cp:lastModifiedBy>Karen Martínez</cp:lastModifiedBy>
  <cp:revision>32</cp:revision>
  <dcterms:created xsi:type="dcterms:W3CDTF">2024-03-10T00:48:24Z</dcterms:created>
  <dcterms:modified xsi:type="dcterms:W3CDTF">2024-03-13T22:53:23Z</dcterms:modified>
</cp:coreProperties>
</file>