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97" r:id="rId3"/>
    <p:sldId id="298" r:id="rId4"/>
    <p:sldId id="295" r:id="rId5"/>
    <p:sldId id="296" r:id="rId6"/>
    <p:sldId id="259" r:id="rId7"/>
    <p:sldId id="293" r:id="rId8"/>
    <p:sldId id="294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UChile2024/clase%202/Actual%20vigencia%20de%20los%20modelo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qUoMHkMHwA?si=t_ITgdzSrsu536a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rchile.cl/desarrollando-la-metacognic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bcA7BTPWOU?si=sftSsOIjdRQxGck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libro_relatos_PEMBQ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C5614-3AB7-8CB6-581B-65AD10BCA7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“Didáctica de la Química y Práctica Profesional”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00513A-5E0F-0960-652F-3DA25A9461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Profesora Karen Martínez</a:t>
            </a:r>
          </a:p>
          <a:p>
            <a:r>
              <a:rPr lang="es-ES_tradnl" dirty="0"/>
              <a:t>Clase 2</a:t>
            </a:r>
          </a:p>
          <a:p>
            <a:endParaRPr lang="es-ES_tradn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A737F9A-8D5F-4809-31A6-FD789E05B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5049" y="762001"/>
            <a:ext cx="3806952" cy="537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7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EF3D2-E4FC-9A2D-4288-85E8E7CC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Calendario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2C740C-4BBB-29A3-F7C2-A77ABB9E8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663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545366-F688-4556-24DE-70121CD64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Modelos pedagógicos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D59DC1-AF0A-0EBF-F6C4-EA7CF8D7F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 action="ppaction://hlinkfile"/>
              </a:rPr>
              <a:t>UChile2024\clase 2\Actual vigencia de los modelos.pdf</a:t>
            </a:r>
            <a:endParaRPr lang="es-ES" dirty="0"/>
          </a:p>
          <a:p>
            <a:endParaRPr lang="es-ES" dirty="0"/>
          </a:p>
          <a:p>
            <a:r>
              <a:rPr lang="es-ES" dirty="0"/>
              <a:t>De su experiencia pasada en la implementación de una clase .</a:t>
            </a:r>
          </a:p>
          <a:p>
            <a:r>
              <a:rPr lang="es-ES" dirty="0"/>
              <a:t>¿Qué modelos pedagógicos utilizaba su profesor/a guía?</a:t>
            </a:r>
            <a:r>
              <a:rPr lang="es-ES_tradnl" dirty="0"/>
              <a:t> </a:t>
            </a:r>
          </a:p>
          <a:p>
            <a:r>
              <a:rPr lang="es-ES_tradnl" dirty="0"/>
              <a:t>Justifique su repuesta.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064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2C37E-B8A0-7E84-3676-6434B2A93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224573" cy="4601183"/>
          </a:xfrm>
        </p:spPr>
        <p:txBody>
          <a:bodyPr>
            <a:normAutofit/>
          </a:bodyPr>
          <a:lstStyle/>
          <a:p>
            <a:r>
              <a:rPr lang="es-ES_tradnl" sz="3200" dirty="0">
                <a:latin typeface="+mn-lt"/>
              </a:rPr>
              <a:t>¿En qué punto de la Triada Didáctica,  se incluye la Evaluación?</a:t>
            </a:r>
            <a:br>
              <a:rPr lang="es-ES_tradnl" sz="3200" dirty="0">
                <a:latin typeface="+mn-lt"/>
              </a:rPr>
            </a:br>
            <a:endParaRPr lang="es-ES_tradnl" sz="3200" dirty="0">
              <a:latin typeface="+mn-lt"/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34D2CF7-8743-CD03-407D-F41AA4693A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49562" y="863600"/>
            <a:ext cx="5553551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4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D11FC-C7FE-8E95-9C40-BCBC34374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…en 5 minutos…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404851-0694-2C0A-449A-FC43522CA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2800" dirty="0"/>
              <a:t>Conversen en duplas  y luego compartamos las ideas.</a:t>
            </a:r>
          </a:p>
          <a:p>
            <a:pPr marL="0" indent="0">
              <a:buNone/>
            </a:pPr>
            <a:r>
              <a:rPr lang="es-ES_tradnl" sz="2800" dirty="0"/>
              <a:t>Agreguen la siguiente pregunta:</a:t>
            </a:r>
          </a:p>
          <a:p>
            <a:pPr marL="0" indent="0">
              <a:buNone/>
            </a:pPr>
            <a:r>
              <a:rPr lang="es-ES_tradnl" sz="2800" dirty="0"/>
              <a:t>¿Cómo debería ser una “evaluación constructivista”?</a:t>
            </a:r>
          </a:p>
          <a:p>
            <a:pPr marL="0" indent="0">
              <a:buNone/>
            </a:pPr>
            <a:endParaRPr lang="es-ES_tradnl" sz="2800" dirty="0"/>
          </a:p>
          <a:p>
            <a:pPr marL="0" indent="0">
              <a:buNone/>
            </a:pPr>
            <a:r>
              <a:rPr lang="es-ES_tradnl" sz="2800">
                <a:hlinkClick r:id="rId2"/>
              </a:rPr>
              <a:t>https://youtu.be/SqUoMHkMHwA?si=t_ITgdzSrsu536a6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78161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95469-9143-AFA5-E568-4EE9695CC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200401" cy="4601183"/>
          </a:xfrm>
        </p:spPr>
        <p:txBody>
          <a:bodyPr/>
          <a:lstStyle/>
          <a:p>
            <a:r>
              <a:rPr lang="es-ES_tradnl" dirty="0"/>
              <a:t>¿Cómo lograr la metacognición?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E7028A-3C2F-18A3-305F-12210A0A1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APLICANDO EN EL AULA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Invitar a sus estudiantes a pensar en voz alta a la hora de resolver un problema. </a:t>
            </a:r>
            <a:r>
              <a:rPr lang="es-ES" dirty="0"/>
              <a:t>Así, se podrán involucrar más en el proceso de cómo logran digerir información.</a:t>
            </a:r>
          </a:p>
          <a:p>
            <a:pPr marL="0" indent="0">
              <a:buNone/>
            </a:pPr>
            <a:r>
              <a:rPr lang="es-ES" dirty="0"/>
              <a:t>Luego de llevar a cabo un aprendizaje, </a:t>
            </a:r>
            <a:r>
              <a:rPr lang="es-ES" b="1" dirty="0"/>
              <a:t>solicítales que se auto pregunten: </a:t>
            </a:r>
            <a:r>
              <a:rPr lang="es-ES" dirty="0"/>
              <a:t>¿Qué he aprendido?, ¿cómo lo he aprendido?, ¿qué entendí del tema estudiado?</a:t>
            </a:r>
          </a:p>
          <a:p>
            <a:pPr marL="0" indent="0">
              <a:buNone/>
            </a:pPr>
            <a:r>
              <a:rPr lang="es-ES" b="1" dirty="0"/>
              <a:t>Promocionar el análisis y la discusión de las estrategias que cada uno de los alumnos pone en funcionamiento delante de determinadas tareas.</a:t>
            </a:r>
            <a:r>
              <a:rPr lang="es-ES" dirty="0"/>
              <a:t> De esta forma,  tendrán la oportunidad de ser testigos de cómo analizan y aprenden sus compañeros.</a:t>
            </a:r>
            <a:endParaRPr lang="es-ES_tradnl" dirty="0"/>
          </a:p>
          <a:p>
            <a:pPr marL="0" indent="0">
              <a:buNone/>
            </a:pPr>
            <a:r>
              <a:rPr lang="es-ES_tradnl" dirty="0"/>
              <a:t>Y por último…</a:t>
            </a:r>
          </a:p>
          <a:p>
            <a:pPr marL="0" indent="0">
              <a:buNone/>
            </a:pPr>
            <a:r>
              <a:rPr lang="es-ES_tradnl" dirty="0">
                <a:hlinkClick r:id="rId2"/>
              </a:rPr>
              <a:t>https://www.educarchile.cl/desarrollando-la-metacognicion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45084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4AC63-AFEE-2DA5-2E96-8EDEF3EE1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75D35A-7579-11A6-3EE8-D3ABA5713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r>
              <a:rPr lang="es-ES_tradnl" dirty="0"/>
              <a:t>De la clase pasada les dejo este recordatorio para después…</a:t>
            </a:r>
          </a:p>
          <a:p>
            <a:r>
              <a:rPr lang="es-ES_tradnl" dirty="0">
                <a:hlinkClick r:id="rId2"/>
              </a:rPr>
              <a:t>https://youtu.be/EbcA7BTPWOU?si=sftSsOIjdRQxGckN</a:t>
            </a: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28318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F9889-BBFD-C33C-6144-E0584F42A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Análisis y reflexión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0711AC-E779-18C1-4840-101A36539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_tradnl" sz="2800" dirty="0"/>
          </a:p>
          <a:p>
            <a:pPr marL="0" indent="0">
              <a:buNone/>
            </a:pPr>
            <a:r>
              <a:rPr lang="es-ES_tradnl" sz="2800" dirty="0" err="1"/>
              <a:t>I.Lectura</a:t>
            </a:r>
            <a:r>
              <a:rPr lang="es-ES_tradnl" sz="2800" dirty="0"/>
              <a:t> individual del relato: “</a:t>
            </a:r>
            <a:r>
              <a:rPr lang="es-ES" sz="2800" dirty="0"/>
              <a:t>A veces, hasta una lechuga te  puede enseñar Química” de María José Vargas Álvarez</a:t>
            </a:r>
            <a:endParaRPr lang="es-ES_tradnl" sz="2800" dirty="0"/>
          </a:p>
          <a:p>
            <a:pPr marL="514350" indent="-514350">
              <a:buAutoNum type="arabicPeriod"/>
            </a:pPr>
            <a:endParaRPr lang="es-ES_tradnl" sz="2800" dirty="0"/>
          </a:p>
          <a:p>
            <a:pPr marL="0" indent="0">
              <a:buNone/>
            </a:pPr>
            <a:r>
              <a:rPr lang="es-ES_tradnl" sz="2800" dirty="0"/>
              <a:t>II. En duplas comenten sobre las siguientes preguntas que surgen de la lectura:</a:t>
            </a:r>
          </a:p>
          <a:p>
            <a:pPr marL="0" indent="0">
              <a:buNone/>
            </a:pPr>
            <a:r>
              <a:rPr lang="es-ES_tradnl" sz="2800" dirty="0"/>
              <a:t>1.¿Qué elementos relacionados con la Didáctica encuentran en el relato? Justifiquen su respuesta.</a:t>
            </a:r>
          </a:p>
          <a:p>
            <a:pPr marL="0" indent="0">
              <a:buNone/>
            </a:pPr>
            <a:r>
              <a:rPr lang="es-ES_tradnl" sz="2800" dirty="0"/>
              <a:t>2. En el relato, reconocen algún episodio que intente la incorporación de la retroalimentación y de la metacognición ?</a:t>
            </a:r>
          </a:p>
          <a:p>
            <a:pPr marL="0" indent="0">
              <a:buNone/>
            </a:pPr>
            <a:endParaRPr lang="es-ES_tradnl" sz="2800" dirty="0"/>
          </a:p>
          <a:p>
            <a:pPr marL="0" indent="0">
              <a:buNone/>
            </a:pPr>
            <a:r>
              <a:rPr lang="es-ES_tradnl" sz="2800" dirty="0">
                <a:hlinkClick r:id="rId2" action="ppaction://hlinkfile"/>
              </a:rPr>
              <a:t>libro_relatos_PEMBQ.pdf</a:t>
            </a:r>
            <a:endParaRPr lang="es-ES_tradnl" sz="2800" dirty="0"/>
          </a:p>
          <a:p>
            <a:endParaRPr lang="es-ES_tradnl" sz="28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C98E0E3-6320-F0E4-3D52-9C986C3BF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170" y="4830742"/>
            <a:ext cx="1408298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80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B1427-F6FB-87CF-E11C-E2E1E1C4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001E98-F1B3-0001-941D-CFA866AED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800" dirty="0"/>
              <a:t>¿Qué aprendimos hoy?</a:t>
            </a:r>
          </a:p>
          <a:p>
            <a:r>
              <a:rPr lang="es-ES_tradnl" sz="2800"/>
              <a:t>¿Con </a:t>
            </a:r>
            <a:r>
              <a:rPr lang="es-ES_tradnl" sz="2800" dirty="0"/>
              <a:t>qué me quedo de la sesión </a:t>
            </a:r>
            <a:r>
              <a:rPr lang="es-ES_tradnl" sz="2800"/>
              <a:t>de hoy?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66877848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397</TotalTime>
  <Words>365</Words>
  <Application>Microsoft Office PowerPoint</Application>
  <PresentationFormat>Panorámica</PresentationFormat>
  <Paragraphs>42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Marco</vt:lpstr>
      <vt:lpstr>“Didáctica de la Química y Práctica Profesional”</vt:lpstr>
      <vt:lpstr>Calendario </vt:lpstr>
      <vt:lpstr>Modelos pedagógicos</vt:lpstr>
      <vt:lpstr>¿En qué punto de la Triada Didáctica,  se incluye la Evaluación? </vt:lpstr>
      <vt:lpstr>…en 5 minutos…</vt:lpstr>
      <vt:lpstr>¿Cómo lograr la metacognición?</vt:lpstr>
      <vt:lpstr>  </vt:lpstr>
      <vt:lpstr>Análisis y reflexión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“Didáctica de la Química y Práctica Profesional”</dc:title>
  <dc:creator>Karen Martínez</dc:creator>
  <cp:lastModifiedBy>Karen Martínez</cp:lastModifiedBy>
  <cp:revision>37</cp:revision>
  <dcterms:created xsi:type="dcterms:W3CDTF">2024-03-10T00:48:24Z</dcterms:created>
  <dcterms:modified xsi:type="dcterms:W3CDTF">2024-03-17T23:18:28Z</dcterms:modified>
</cp:coreProperties>
</file>