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7" r:id="rId1"/>
  </p:sldMasterIdLst>
  <p:sldIdLst>
    <p:sldId id="311" r:id="rId2"/>
    <p:sldId id="260" r:id="rId3"/>
    <p:sldId id="312" r:id="rId4"/>
    <p:sldId id="261" r:id="rId5"/>
    <p:sldId id="263" r:id="rId6"/>
    <p:sldId id="264" r:id="rId7"/>
    <p:sldId id="313" r:id="rId8"/>
    <p:sldId id="314" r:id="rId9"/>
    <p:sldId id="315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41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159538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77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71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351366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09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51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944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spc="-5" dirty="0"/>
              <a:t>‹Nº›</a:t>
            </a:fld>
            <a:r>
              <a:rPr spc="-5" dirty="0"/>
              <a:t>-54</a:t>
            </a:r>
          </a:p>
        </p:txBody>
      </p:sp>
    </p:spTree>
    <p:extLst>
      <p:ext uri="{BB962C8B-B14F-4D97-AF65-F5344CB8AC3E}">
        <p14:creationId xmlns:p14="http://schemas.microsoft.com/office/powerpoint/2010/main" val="2033464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9968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7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3330104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72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1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124491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5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327038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38100">
              <a:lnSpc>
                <a:spcPts val="1614"/>
              </a:lnSpc>
            </a:pPr>
            <a:fld id="{81D60167-4931-47E6-BA6A-407CBD079E47}" type="slidenum">
              <a:rPr lang="es-CL" spc="-5" smtClean="0"/>
              <a:t>‹Nº›</a:t>
            </a:fld>
            <a:r>
              <a:rPr lang="es-CL" spc="-5"/>
              <a:t>-54</a:t>
            </a:r>
            <a:endParaRPr lang="es-CL" spc="-5" dirty="0"/>
          </a:p>
        </p:txBody>
      </p:sp>
    </p:spTree>
    <p:extLst>
      <p:ext uri="{BB962C8B-B14F-4D97-AF65-F5344CB8AC3E}">
        <p14:creationId xmlns:p14="http://schemas.microsoft.com/office/powerpoint/2010/main" val="14002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2YfjQuKSR0?feature=share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AB7B4-F93E-5515-CE61-AA14C3AC2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8180" y="3281677"/>
            <a:ext cx="5308866" cy="1515533"/>
          </a:xfrm>
        </p:spPr>
        <p:txBody>
          <a:bodyPr/>
          <a:lstStyle/>
          <a:p>
            <a:r>
              <a:rPr lang="es-ES_tradnl" dirty="0"/>
              <a:t>Ideas previas en la enseñanza de las Ciencias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649A4D-4C1E-0FB5-0875-A73F749AC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1934" y="4930259"/>
            <a:ext cx="5308866" cy="45719"/>
          </a:xfrm>
        </p:spPr>
        <p:txBody>
          <a:bodyPr>
            <a:normAutofit fontScale="25000" lnSpcReduction="20000"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9693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5270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79317" y="3404476"/>
            <a:ext cx="3592195" cy="58862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270"/>
              </a:spcBef>
            </a:pPr>
            <a:r>
              <a:rPr sz="1800" spc="-5" dirty="0">
                <a:latin typeface="Calibri"/>
                <a:cs typeface="Calibri"/>
              </a:rPr>
              <a:t>La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forma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enseñar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lang="es-CL" sz="1800" spc="-5" dirty="0">
                <a:latin typeface="Calibri"/>
                <a:cs typeface="Calibri"/>
              </a:rPr>
              <a:t>as/</a:t>
            </a:r>
            <a:r>
              <a:rPr sz="1800" spc="-5" dirty="0" err="1">
                <a:latin typeface="Calibri"/>
                <a:cs typeface="Calibri"/>
              </a:rPr>
              <a:t>os</a:t>
            </a:r>
            <a:r>
              <a:rPr lang="es-CL" sz="1800" spc="-5" dirty="0">
                <a:latin typeface="Calibri"/>
                <a:cs typeface="Calibri"/>
              </a:rPr>
              <a:t>  futuros</a:t>
            </a:r>
            <a:r>
              <a:rPr sz="1800" spc="-10" dirty="0">
                <a:latin typeface="Calibri"/>
                <a:cs typeface="Calibri"/>
              </a:rPr>
              <a:t> docentes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5461" y="1853692"/>
            <a:ext cx="99822" cy="2413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31057" y="2811513"/>
            <a:ext cx="3640454" cy="310983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800" spc="-5" dirty="0">
                <a:latin typeface="Calibri"/>
                <a:cs typeface="Calibri"/>
              </a:rPr>
              <a:t>El </a:t>
            </a:r>
            <a:r>
              <a:rPr sz="1800" spc="-10" dirty="0">
                <a:latin typeface="Calibri"/>
                <a:cs typeface="Calibri"/>
              </a:rPr>
              <a:t>aprendizaje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lang="es-CL" sz="1800" spc="-5" dirty="0">
                <a:latin typeface="Calibri"/>
                <a:cs typeface="Calibri"/>
              </a:rPr>
              <a:t>as/</a:t>
            </a:r>
            <a:r>
              <a:rPr sz="1800" spc="-5" dirty="0" err="1">
                <a:latin typeface="Calibri"/>
                <a:cs typeface="Calibri"/>
              </a:rPr>
              <a:t>os</a:t>
            </a:r>
            <a:r>
              <a:rPr lang="es-CL" spc="-10" dirty="0">
                <a:latin typeface="Calibri"/>
                <a:cs typeface="Calibri"/>
              </a:rPr>
              <a:t> estudiantes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719260" y="2769616"/>
            <a:ext cx="580390" cy="3047365"/>
            <a:chOff x="2719260" y="2769616"/>
            <a:chExt cx="580390" cy="3047365"/>
          </a:xfrm>
        </p:grpSpPr>
        <p:sp>
          <p:nvSpPr>
            <p:cNvPr id="11" name="object 11"/>
            <p:cNvSpPr/>
            <p:nvPr/>
          </p:nvSpPr>
          <p:spPr>
            <a:xfrm>
              <a:off x="2727833" y="2769616"/>
              <a:ext cx="0" cy="3002280"/>
            </a:xfrm>
            <a:custGeom>
              <a:avLst/>
              <a:gdLst/>
              <a:ahLst/>
              <a:cxnLst/>
              <a:rect l="l" t="t" r="r" b="b"/>
              <a:pathLst>
                <a:path h="3002279">
                  <a:moveTo>
                    <a:pt x="0" y="0"/>
                  </a:moveTo>
                  <a:lnTo>
                    <a:pt x="0" y="3001822"/>
                  </a:lnTo>
                </a:path>
              </a:pathLst>
            </a:custGeom>
            <a:ln w="17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5679" y="2977261"/>
              <a:ext cx="196976" cy="996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4023" y="3592702"/>
              <a:ext cx="242315" cy="996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765806" y="5716777"/>
              <a:ext cx="534035" cy="100330"/>
            </a:xfrm>
            <a:custGeom>
              <a:avLst/>
              <a:gdLst/>
              <a:ahLst/>
              <a:cxnLst/>
              <a:rect l="l" t="t" r="r" b="b"/>
              <a:pathLst>
                <a:path w="534035" h="100329">
                  <a:moveTo>
                    <a:pt x="514788" y="49897"/>
                  </a:moveTo>
                  <a:lnTo>
                    <a:pt x="443356" y="91554"/>
                  </a:lnTo>
                  <a:lnTo>
                    <a:pt x="442594" y="94475"/>
                  </a:lnTo>
                  <a:lnTo>
                    <a:pt x="443992" y="96748"/>
                  </a:lnTo>
                  <a:lnTo>
                    <a:pt x="445262" y="99009"/>
                  </a:lnTo>
                  <a:lnTo>
                    <a:pt x="448182" y="99783"/>
                  </a:lnTo>
                  <a:lnTo>
                    <a:pt x="525609" y="54660"/>
                  </a:lnTo>
                  <a:lnTo>
                    <a:pt x="524256" y="54660"/>
                  </a:lnTo>
                  <a:lnTo>
                    <a:pt x="524256" y="54013"/>
                  </a:lnTo>
                  <a:lnTo>
                    <a:pt x="521843" y="54013"/>
                  </a:lnTo>
                  <a:lnTo>
                    <a:pt x="514788" y="49897"/>
                  </a:lnTo>
                  <a:close/>
                </a:path>
                <a:path w="534035" h="100329">
                  <a:moveTo>
                    <a:pt x="506624" y="45135"/>
                  </a:moveTo>
                  <a:lnTo>
                    <a:pt x="0" y="45135"/>
                  </a:lnTo>
                  <a:lnTo>
                    <a:pt x="0" y="54660"/>
                  </a:lnTo>
                  <a:lnTo>
                    <a:pt x="506620" y="54660"/>
                  </a:lnTo>
                  <a:lnTo>
                    <a:pt x="514788" y="49897"/>
                  </a:lnTo>
                  <a:lnTo>
                    <a:pt x="506624" y="45135"/>
                  </a:lnTo>
                  <a:close/>
                </a:path>
                <a:path w="534035" h="100329">
                  <a:moveTo>
                    <a:pt x="525611" y="45135"/>
                  </a:moveTo>
                  <a:lnTo>
                    <a:pt x="524256" y="45135"/>
                  </a:lnTo>
                  <a:lnTo>
                    <a:pt x="524256" y="54660"/>
                  </a:lnTo>
                  <a:lnTo>
                    <a:pt x="525609" y="54660"/>
                  </a:lnTo>
                  <a:lnTo>
                    <a:pt x="533781" y="49898"/>
                  </a:lnTo>
                  <a:lnTo>
                    <a:pt x="525611" y="45135"/>
                  </a:lnTo>
                  <a:close/>
                </a:path>
                <a:path w="534035" h="100329">
                  <a:moveTo>
                    <a:pt x="521843" y="45783"/>
                  </a:moveTo>
                  <a:lnTo>
                    <a:pt x="514788" y="49897"/>
                  </a:lnTo>
                  <a:lnTo>
                    <a:pt x="521843" y="54013"/>
                  </a:lnTo>
                  <a:lnTo>
                    <a:pt x="521843" y="45783"/>
                  </a:lnTo>
                  <a:close/>
                </a:path>
                <a:path w="534035" h="100329">
                  <a:moveTo>
                    <a:pt x="524256" y="45783"/>
                  </a:moveTo>
                  <a:lnTo>
                    <a:pt x="521843" y="45783"/>
                  </a:lnTo>
                  <a:lnTo>
                    <a:pt x="521843" y="54013"/>
                  </a:lnTo>
                  <a:lnTo>
                    <a:pt x="524256" y="54013"/>
                  </a:lnTo>
                  <a:lnTo>
                    <a:pt x="524256" y="45783"/>
                  </a:lnTo>
                  <a:close/>
                </a:path>
                <a:path w="534035" h="100329">
                  <a:moveTo>
                    <a:pt x="448182" y="0"/>
                  </a:moveTo>
                  <a:lnTo>
                    <a:pt x="445262" y="774"/>
                  </a:lnTo>
                  <a:lnTo>
                    <a:pt x="443992" y="3048"/>
                  </a:lnTo>
                  <a:lnTo>
                    <a:pt x="442594" y="5321"/>
                  </a:lnTo>
                  <a:lnTo>
                    <a:pt x="443356" y="8229"/>
                  </a:lnTo>
                  <a:lnTo>
                    <a:pt x="514788" y="49897"/>
                  </a:lnTo>
                  <a:lnTo>
                    <a:pt x="521843" y="45783"/>
                  </a:lnTo>
                  <a:lnTo>
                    <a:pt x="524256" y="45783"/>
                  </a:lnTo>
                  <a:lnTo>
                    <a:pt x="524256" y="45135"/>
                  </a:lnTo>
                  <a:lnTo>
                    <a:pt x="525611" y="45135"/>
                  </a:lnTo>
                  <a:lnTo>
                    <a:pt x="44818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 flipV="1">
            <a:off x="8482965" y="4731465"/>
            <a:ext cx="45719" cy="49894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258445">
              <a:lnSpc>
                <a:spcPct val="100000"/>
              </a:lnSpc>
              <a:spcBef>
                <a:spcPts val="270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6380" y="2190445"/>
            <a:ext cx="297141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Porque </a:t>
            </a:r>
            <a:r>
              <a:rPr sz="1800" b="1" dirty="0">
                <a:latin typeface="Arial"/>
                <a:cs typeface="Arial"/>
              </a:rPr>
              <a:t>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ellas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 err="1">
                <a:latin typeface="Arial"/>
                <a:cs typeface="Arial"/>
              </a:rPr>
              <a:t>depende</a:t>
            </a:r>
            <a:r>
              <a:rPr lang="es-CL" sz="1800" b="1" spc="-5" dirty="0">
                <a:latin typeface="Arial"/>
                <a:cs typeface="Arial"/>
              </a:rPr>
              <a:t>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Título 33">
            <a:extLst>
              <a:ext uri="{FF2B5EF4-FFF2-40B4-BE49-F238E27FC236}">
                <a16:creationId xmlns:a16="http://schemas.microsoft.com/office/drawing/2014/main" id="{FF2E5CD0-5668-AEF3-F425-42417731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78591"/>
            <a:ext cx="7443978" cy="1543211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¿Por qué es necesario investigar sobre las ideas previas de las y los estudiantes?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94B8DC5-3AF1-5937-FEE1-3D1B4AEF3F36}"/>
              </a:ext>
            </a:extLst>
          </p:cNvPr>
          <p:cNvSpPr txBox="1"/>
          <p:nvPr/>
        </p:nvSpPr>
        <p:spPr>
          <a:xfrm>
            <a:off x="3179317" y="5574030"/>
            <a:ext cx="5349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Selección de contenidos, recursos</a:t>
            </a:r>
            <a:endParaRPr lang="es-ES_trad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4A0CE73-DEE6-D0CC-CDE8-48172910145C}"/>
              </a:ext>
            </a:extLst>
          </p:cNvPr>
          <p:cNvSpPr txBox="1"/>
          <p:nvPr/>
        </p:nvSpPr>
        <p:spPr>
          <a:xfrm>
            <a:off x="3299841" y="4717911"/>
            <a:ext cx="356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Interpretación de la realidad de aula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49E5F28-244E-3EC4-3CDF-9BD138B36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36" y="1714351"/>
            <a:ext cx="6096528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05270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59636" y="3208388"/>
            <a:ext cx="98488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45"/>
              </a:spcBef>
            </a:pPr>
            <a:r>
              <a:rPr sz="1800" spc="-5" dirty="0">
                <a:latin typeface="Calibri"/>
                <a:cs typeface="Calibri"/>
              </a:rPr>
              <a:t>Modas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03829" y="4591151"/>
            <a:ext cx="139827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95275" marR="44450" indent="-243840">
              <a:lnSpc>
                <a:spcPct val="101099"/>
              </a:lnSpc>
              <a:spcBef>
                <a:spcPts val="220"/>
              </a:spcBef>
            </a:pPr>
            <a:r>
              <a:rPr sz="1800" spc="-5" dirty="0">
                <a:latin typeface="Calibri"/>
                <a:cs typeface="Calibri"/>
              </a:rPr>
              <a:t>Conoc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mie</a:t>
            </a:r>
            <a:r>
              <a:rPr sz="1800" spc="-1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 </a:t>
            </a:r>
            <a:r>
              <a:rPr sz="1800" spc="-10" dirty="0">
                <a:latin typeface="Calibri"/>
                <a:cs typeface="Calibri"/>
              </a:rPr>
              <a:t>absoluto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695" y="2658236"/>
            <a:ext cx="1904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1800" b="1" spc="-30" dirty="0">
                <a:solidFill>
                  <a:srgbClr val="548ED4"/>
                </a:solidFill>
                <a:latin typeface="Calibri"/>
                <a:cs typeface="Calibri"/>
              </a:rPr>
              <a:t>r</a:t>
            </a:r>
            <a:r>
              <a:rPr sz="1800" b="1" spc="-5" dirty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sz="1800" b="1" spc="5" dirty="0">
                <a:solidFill>
                  <a:srgbClr val="548ED4"/>
                </a:solidFill>
                <a:latin typeface="Calibri"/>
                <a:cs typeface="Calibri"/>
              </a:rPr>
              <a:t>e</a:t>
            </a:r>
            <a:r>
              <a:rPr sz="1800" b="1" spc="-10" dirty="0">
                <a:solidFill>
                  <a:srgbClr val="548ED4"/>
                </a:solidFill>
                <a:latin typeface="Calibri"/>
                <a:cs typeface="Calibri"/>
              </a:rPr>
              <a:t>p</a:t>
            </a:r>
            <a:r>
              <a:rPr sz="1800" b="1" spc="-5" dirty="0">
                <a:solidFill>
                  <a:srgbClr val="548ED4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548ED4"/>
                </a:solidFill>
                <a:latin typeface="Calibri"/>
                <a:cs typeface="Calibri"/>
              </a:rPr>
              <a:t>i</a:t>
            </a:r>
            <a:r>
              <a:rPr sz="1800" b="1" dirty="0">
                <a:solidFill>
                  <a:srgbClr val="548ED4"/>
                </a:solidFill>
                <a:latin typeface="Calibri"/>
                <a:cs typeface="Calibri"/>
              </a:rPr>
              <a:t>ón</a:t>
            </a:r>
            <a:r>
              <a:rPr sz="1800" b="1" spc="-4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548ED4"/>
                </a:solidFill>
                <a:latin typeface="Calibri"/>
                <a:cs typeface="Calibri"/>
              </a:rPr>
              <a:t>in</a:t>
            </a:r>
            <a:r>
              <a:rPr sz="1800" b="1" spc="-5" dirty="0">
                <a:solidFill>
                  <a:srgbClr val="548ED4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548ED4"/>
                </a:solidFill>
                <a:latin typeface="Calibri"/>
                <a:cs typeface="Calibri"/>
              </a:rPr>
              <a:t>uiti</a:t>
            </a:r>
            <a:r>
              <a:rPr sz="1800" b="1" spc="-35" dirty="0">
                <a:solidFill>
                  <a:srgbClr val="548ED4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548ED4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57857" y="3046348"/>
            <a:ext cx="0" cy="133350"/>
          </a:xfrm>
          <a:custGeom>
            <a:avLst/>
            <a:gdLst/>
            <a:ahLst/>
            <a:cxnLst/>
            <a:rect l="l" t="t" r="r" b="b"/>
            <a:pathLst>
              <a:path h="133350">
                <a:moveTo>
                  <a:pt x="0" y="0"/>
                </a:moveTo>
                <a:lnTo>
                  <a:pt x="0" y="1333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1641729" y="2318321"/>
            <a:ext cx="1430020" cy="246379"/>
            <a:chOff x="1641729" y="2318321"/>
            <a:chExt cx="1430020" cy="246379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41729" y="2323083"/>
              <a:ext cx="99821" cy="24142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91640" y="2323083"/>
              <a:ext cx="1380490" cy="0"/>
            </a:xfrm>
            <a:custGeom>
              <a:avLst/>
              <a:gdLst/>
              <a:ahLst/>
              <a:cxnLst/>
              <a:rect l="l" t="t" r="r" b="b"/>
              <a:pathLst>
                <a:path w="1380489">
                  <a:moveTo>
                    <a:pt x="0" y="0"/>
                  </a:moveTo>
                  <a:lnTo>
                    <a:pt x="1380109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203829" y="3861028"/>
            <a:ext cx="1398270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233679">
              <a:lnSpc>
                <a:spcPct val="100000"/>
              </a:lnSpc>
              <a:spcBef>
                <a:spcPts val="245"/>
              </a:spcBef>
            </a:pPr>
            <a:r>
              <a:rPr sz="1800" spc="-15" dirty="0">
                <a:latin typeface="Calibri"/>
                <a:cs typeface="Calibri"/>
              </a:rPr>
              <a:t>Contextos</a:t>
            </a:r>
            <a:endParaRPr sz="1800">
              <a:latin typeface="Calibri"/>
              <a:cs typeface="Calibri"/>
            </a:endParaRPr>
          </a:p>
          <a:p>
            <a:pPr marL="325120">
              <a:lnSpc>
                <a:spcPct val="100000"/>
              </a:lnSpc>
              <a:spcBef>
                <a:spcPts val="25"/>
              </a:spcBef>
            </a:pP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crisis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21989" y="6080988"/>
            <a:ext cx="1289685" cy="6464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2075" marR="187960">
              <a:lnSpc>
                <a:spcPct val="101099"/>
              </a:lnSpc>
              <a:spcBef>
                <a:spcPts val="225"/>
              </a:spcBef>
            </a:pPr>
            <a:r>
              <a:rPr sz="1800" spc="-5" dirty="0">
                <a:latin typeface="Calibri"/>
                <a:cs typeface="Calibri"/>
              </a:rPr>
              <a:t>Solución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problema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56682" y="2730500"/>
            <a:ext cx="2259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548ED4"/>
                </a:solidFill>
                <a:latin typeface="Calibri"/>
                <a:cs typeface="Calibri"/>
              </a:rPr>
              <a:t>Conocimiento</a:t>
            </a:r>
            <a:r>
              <a:rPr sz="1800" b="1" spc="-60" dirty="0">
                <a:solidFill>
                  <a:srgbClr val="548ED4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548ED4"/>
                </a:solidFill>
                <a:latin typeface="Calibri"/>
                <a:cs typeface="Calibri"/>
              </a:rPr>
              <a:t>científico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775325" y="2272538"/>
            <a:ext cx="962025" cy="335280"/>
            <a:chOff x="5775325" y="2272538"/>
            <a:chExt cx="962025" cy="335280"/>
          </a:xfrm>
        </p:grpSpPr>
        <p:sp>
          <p:nvSpPr>
            <p:cNvPr id="18" name="object 18"/>
            <p:cNvSpPr/>
            <p:nvPr/>
          </p:nvSpPr>
          <p:spPr>
            <a:xfrm>
              <a:off x="5775325" y="2272538"/>
              <a:ext cx="956944" cy="99695"/>
            </a:xfrm>
            <a:custGeom>
              <a:avLst/>
              <a:gdLst/>
              <a:ahLst/>
              <a:cxnLst/>
              <a:rect l="l" t="t" r="r" b="b"/>
              <a:pathLst>
                <a:path w="956945" h="99694">
                  <a:moveTo>
                    <a:pt x="85089" y="0"/>
                  </a:moveTo>
                  <a:lnTo>
                    <a:pt x="82803" y="1270"/>
                  </a:lnTo>
                  <a:lnTo>
                    <a:pt x="0" y="50546"/>
                  </a:lnTo>
                  <a:lnTo>
                    <a:pt x="83565" y="98425"/>
                  </a:lnTo>
                  <a:lnTo>
                    <a:pt x="85851" y="99695"/>
                  </a:lnTo>
                  <a:lnTo>
                    <a:pt x="88773" y="98933"/>
                  </a:lnTo>
                  <a:lnTo>
                    <a:pt x="90170" y="96647"/>
                  </a:lnTo>
                  <a:lnTo>
                    <a:pt x="91439" y="94361"/>
                  </a:lnTo>
                  <a:lnTo>
                    <a:pt x="90677" y="91439"/>
                  </a:lnTo>
                  <a:lnTo>
                    <a:pt x="88391" y="90170"/>
                  </a:lnTo>
                  <a:lnTo>
                    <a:pt x="27349" y="55245"/>
                  </a:lnTo>
                  <a:lnTo>
                    <a:pt x="9398" y="55245"/>
                  </a:lnTo>
                  <a:lnTo>
                    <a:pt x="9398" y="45720"/>
                  </a:lnTo>
                  <a:lnTo>
                    <a:pt x="27015" y="45568"/>
                  </a:lnTo>
                  <a:lnTo>
                    <a:pt x="87629" y="9525"/>
                  </a:lnTo>
                  <a:lnTo>
                    <a:pt x="89915" y="8127"/>
                  </a:lnTo>
                  <a:lnTo>
                    <a:pt x="90677" y="5207"/>
                  </a:lnTo>
                  <a:lnTo>
                    <a:pt x="89280" y="2921"/>
                  </a:lnTo>
                  <a:lnTo>
                    <a:pt x="88011" y="762"/>
                  </a:lnTo>
                  <a:lnTo>
                    <a:pt x="85089" y="0"/>
                  </a:lnTo>
                  <a:close/>
                </a:path>
                <a:path w="956945" h="99694">
                  <a:moveTo>
                    <a:pt x="27015" y="45568"/>
                  </a:moveTo>
                  <a:lnTo>
                    <a:pt x="9398" y="45720"/>
                  </a:lnTo>
                  <a:lnTo>
                    <a:pt x="9398" y="55245"/>
                  </a:lnTo>
                  <a:lnTo>
                    <a:pt x="27084" y="55093"/>
                  </a:lnTo>
                  <a:lnTo>
                    <a:pt x="26239" y="54610"/>
                  </a:lnTo>
                  <a:lnTo>
                    <a:pt x="11811" y="54610"/>
                  </a:lnTo>
                  <a:lnTo>
                    <a:pt x="11811" y="46354"/>
                  </a:lnTo>
                  <a:lnTo>
                    <a:pt x="25693" y="46354"/>
                  </a:lnTo>
                  <a:lnTo>
                    <a:pt x="27015" y="45568"/>
                  </a:lnTo>
                  <a:close/>
                </a:path>
                <a:path w="956945" h="99694">
                  <a:moveTo>
                    <a:pt x="27084" y="55093"/>
                  </a:moveTo>
                  <a:lnTo>
                    <a:pt x="9398" y="55245"/>
                  </a:lnTo>
                  <a:lnTo>
                    <a:pt x="27349" y="55245"/>
                  </a:lnTo>
                  <a:lnTo>
                    <a:pt x="27084" y="55093"/>
                  </a:lnTo>
                  <a:close/>
                </a:path>
                <a:path w="956945" h="99694">
                  <a:moveTo>
                    <a:pt x="956818" y="37591"/>
                  </a:moveTo>
                  <a:lnTo>
                    <a:pt x="27015" y="45568"/>
                  </a:lnTo>
                  <a:lnTo>
                    <a:pt x="18886" y="50402"/>
                  </a:lnTo>
                  <a:lnTo>
                    <a:pt x="27084" y="55093"/>
                  </a:lnTo>
                  <a:lnTo>
                    <a:pt x="956945" y="47116"/>
                  </a:lnTo>
                  <a:lnTo>
                    <a:pt x="956818" y="37591"/>
                  </a:lnTo>
                  <a:close/>
                </a:path>
                <a:path w="956945" h="99694">
                  <a:moveTo>
                    <a:pt x="11811" y="46354"/>
                  </a:moveTo>
                  <a:lnTo>
                    <a:pt x="11811" y="54610"/>
                  </a:lnTo>
                  <a:lnTo>
                    <a:pt x="18886" y="50402"/>
                  </a:lnTo>
                  <a:lnTo>
                    <a:pt x="11811" y="46354"/>
                  </a:lnTo>
                  <a:close/>
                </a:path>
                <a:path w="956945" h="99694">
                  <a:moveTo>
                    <a:pt x="18886" y="50402"/>
                  </a:moveTo>
                  <a:lnTo>
                    <a:pt x="11811" y="54610"/>
                  </a:lnTo>
                  <a:lnTo>
                    <a:pt x="26239" y="54610"/>
                  </a:lnTo>
                  <a:lnTo>
                    <a:pt x="18886" y="50402"/>
                  </a:lnTo>
                  <a:close/>
                </a:path>
                <a:path w="956945" h="99694">
                  <a:moveTo>
                    <a:pt x="25693" y="46354"/>
                  </a:moveTo>
                  <a:lnTo>
                    <a:pt x="11811" y="46354"/>
                  </a:lnTo>
                  <a:lnTo>
                    <a:pt x="18886" y="50402"/>
                  </a:lnTo>
                  <a:lnTo>
                    <a:pt x="25693" y="46354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732269" y="2314829"/>
              <a:ext cx="0" cy="292735"/>
            </a:xfrm>
            <a:custGeom>
              <a:avLst/>
              <a:gdLst/>
              <a:ahLst/>
              <a:cxnLst/>
              <a:rect l="l" t="t" r="r" b="b"/>
              <a:pathLst>
                <a:path h="292735">
                  <a:moveTo>
                    <a:pt x="0" y="292481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900252" y="3352228"/>
            <a:ext cx="359410" cy="3191510"/>
            <a:chOff x="900252" y="3352228"/>
            <a:chExt cx="359410" cy="3191510"/>
          </a:xfrm>
        </p:grpSpPr>
        <p:sp>
          <p:nvSpPr>
            <p:cNvPr id="21" name="object 21"/>
            <p:cNvSpPr/>
            <p:nvPr/>
          </p:nvSpPr>
          <p:spPr>
            <a:xfrm>
              <a:off x="900404" y="3356990"/>
              <a:ext cx="359410" cy="3136900"/>
            </a:xfrm>
            <a:custGeom>
              <a:avLst/>
              <a:gdLst/>
              <a:ahLst/>
              <a:cxnLst/>
              <a:rect l="l" t="t" r="r" b="b"/>
              <a:pathLst>
                <a:path w="359409" h="3136900">
                  <a:moveTo>
                    <a:pt x="359232" y="0"/>
                  </a:moveTo>
                  <a:lnTo>
                    <a:pt x="0" y="0"/>
                  </a:lnTo>
                </a:path>
                <a:path w="359409" h="3136900">
                  <a:moveTo>
                    <a:pt x="5664" y="0"/>
                  </a:moveTo>
                  <a:lnTo>
                    <a:pt x="5664" y="3136455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0252" y="4079874"/>
              <a:ext cx="197027" cy="9982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404" y="4751069"/>
              <a:ext cx="209575" cy="9982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6068" y="6443547"/>
              <a:ext cx="209562" cy="9978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139139" y="3954907"/>
            <a:ext cx="1671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“descubiertas”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889630" y="4099178"/>
            <a:ext cx="242188" cy="9982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261999" y="4633925"/>
            <a:ext cx="11899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apoyadas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04185" y="4764785"/>
            <a:ext cx="609600" cy="100330"/>
          </a:xfrm>
          <a:custGeom>
            <a:avLst/>
            <a:gdLst/>
            <a:ahLst/>
            <a:cxnLst/>
            <a:rect l="l" t="t" r="r" b="b"/>
            <a:pathLst>
              <a:path w="609600" h="100329">
                <a:moveTo>
                  <a:pt x="590332" y="49974"/>
                </a:moveTo>
                <a:lnTo>
                  <a:pt x="521207" y="90296"/>
                </a:lnTo>
                <a:lnTo>
                  <a:pt x="518921" y="91566"/>
                </a:lnTo>
                <a:lnTo>
                  <a:pt x="518159" y="94487"/>
                </a:lnTo>
                <a:lnTo>
                  <a:pt x="519430" y="96774"/>
                </a:lnTo>
                <a:lnTo>
                  <a:pt x="520826" y="99059"/>
                </a:lnTo>
                <a:lnTo>
                  <a:pt x="523747" y="99821"/>
                </a:lnTo>
                <a:lnTo>
                  <a:pt x="526033" y="98551"/>
                </a:lnTo>
                <a:lnTo>
                  <a:pt x="600965" y="54737"/>
                </a:lnTo>
                <a:lnTo>
                  <a:pt x="599820" y="54737"/>
                </a:lnTo>
                <a:lnTo>
                  <a:pt x="599820" y="54101"/>
                </a:lnTo>
                <a:lnTo>
                  <a:pt x="597407" y="54101"/>
                </a:lnTo>
                <a:lnTo>
                  <a:pt x="590332" y="49974"/>
                </a:lnTo>
                <a:close/>
              </a:path>
              <a:path w="609600" h="100329">
                <a:moveTo>
                  <a:pt x="582168" y="45212"/>
                </a:moveTo>
                <a:lnTo>
                  <a:pt x="0" y="45212"/>
                </a:lnTo>
                <a:lnTo>
                  <a:pt x="0" y="54737"/>
                </a:lnTo>
                <a:lnTo>
                  <a:pt x="582167" y="54737"/>
                </a:lnTo>
                <a:lnTo>
                  <a:pt x="590332" y="49974"/>
                </a:lnTo>
                <a:lnTo>
                  <a:pt x="582168" y="45212"/>
                </a:lnTo>
                <a:close/>
              </a:path>
              <a:path w="609600" h="100329">
                <a:moveTo>
                  <a:pt x="601161" y="45212"/>
                </a:moveTo>
                <a:lnTo>
                  <a:pt x="599820" y="45212"/>
                </a:lnTo>
                <a:lnTo>
                  <a:pt x="599820" y="54737"/>
                </a:lnTo>
                <a:lnTo>
                  <a:pt x="600965" y="54737"/>
                </a:lnTo>
                <a:lnTo>
                  <a:pt x="609219" y="49911"/>
                </a:lnTo>
                <a:lnTo>
                  <a:pt x="601161" y="45212"/>
                </a:lnTo>
                <a:close/>
              </a:path>
              <a:path w="609600" h="100329">
                <a:moveTo>
                  <a:pt x="597407" y="45846"/>
                </a:moveTo>
                <a:lnTo>
                  <a:pt x="590332" y="49974"/>
                </a:lnTo>
                <a:lnTo>
                  <a:pt x="597407" y="54101"/>
                </a:lnTo>
                <a:lnTo>
                  <a:pt x="597407" y="45846"/>
                </a:lnTo>
                <a:close/>
              </a:path>
              <a:path w="609600" h="100329">
                <a:moveTo>
                  <a:pt x="599820" y="45846"/>
                </a:moveTo>
                <a:lnTo>
                  <a:pt x="597407" y="45846"/>
                </a:lnTo>
                <a:lnTo>
                  <a:pt x="597407" y="54101"/>
                </a:lnTo>
                <a:lnTo>
                  <a:pt x="599820" y="54101"/>
                </a:lnTo>
                <a:lnTo>
                  <a:pt x="599820" y="45846"/>
                </a:lnTo>
                <a:close/>
              </a:path>
              <a:path w="609600" h="100329">
                <a:moveTo>
                  <a:pt x="523747" y="0"/>
                </a:moveTo>
                <a:lnTo>
                  <a:pt x="520826" y="762"/>
                </a:lnTo>
                <a:lnTo>
                  <a:pt x="519430" y="3047"/>
                </a:lnTo>
                <a:lnTo>
                  <a:pt x="518159" y="5333"/>
                </a:lnTo>
                <a:lnTo>
                  <a:pt x="518921" y="8255"/>
                </a:lnTo>
                <a:lnTo>
                  <a:pt x="521207" y="9651"/>
                </a:lnTo>
                <a:lnTo>
                  <a:pt x="590332" y="49974"/>
                </a:lnTo>
                <a:lnTo>
                  <a:pt x="597407" y="45846"/>
                </a:lnTo>
                <a:lnTo>
                  <a:pt x="599820" y="45846"/>
                </a:lnTo>
                <a:lnTo>
                  <a:pt x="599820" y="45212"/>
                </a:lnTo>
                <a:lnTo>
                  <a:pt x="601161" y="45212"/>
                </a:lnTo>
                <a:lnTo>
                  <a:pt x="526033" y="1396"/>
                </a:lnTo>
                <a:lnTo>
                  <a:pt x="52374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09852" y="6112865"/>
            <a:ext cx="1162050" cy="5772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1945" marR="5080" indent="-309880">
              <a:lnSpc>
                <a:spcPct val="101099"/>
              </a:lnSpc>
              <a:spcBef>
                <a:spcPts val="75"/>
              </a:spcBef>
            </a:pPr>
            <a:r>
              <a:rPr sz="1800" spc="-5" dirty="0">
                <a:latin typeface="Calibri"/>
                <a:cs typeface="Calibri"/>
              </a:rPr>
              <a:t>p</a:t>
            </a:r>
            <a:r>
              <a:rPr sz="1800" spc="-3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s  </a:t>
            </a:r>
            <a:r>
              <a:rPr sz="1800" spc="-10" dirty="0">
                <a:latin typeface="Calibri"/>
                <a:cs typeface="Calibri"/>
              </a:rPr>
              <a:t>como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538095" y="6377762"/>
            <a:ext cx="534035" cy="100330"/>
          </a:xfrm>
          <a:custGeom>
            <a:avLst/>
            <a:gdLst/>
            <a:ahLst/>
            <a:cxnLst/>
            <a:rect l="l" t="t" r="r" b="b"/>
            <a:pathLst>
              <a:path w="534035" h="100329">
                <a:moveTo>
                  <a:pt x="514797" y="49891"/>
                </a:moveTo>
                <a:lnTo>
                  <a:pt x="443356" y="91554"/>
                </a:lnTo>
                <a:lnTo>
                  <a:pt x="442594" y="94475"/>
                </a:lnTo>
                <a:lnTo>
                  <a:pt x="443992" y="96735"/>
                </a:lnTo>
                <a:lnTo>
                  <a:pt x="445262" y="99009"/>
                </a:lnTo>
                <a:lnTo>
                  <a:pt x="448182" y="99783"/>
                </a:lnTo>
                <a:lnTo>
                  <a:pt x="525609" y="54660"/>
                </a:lnTo>
                <a:lnTo>
                  <a:pt x="524256" y="54660"/>
                </a:lnTo>
                <a:lnTo>
                  <a:pt x="524256" y="54000"/>
                </a:lnTo>
                <a:lnTo>
                  <a:pt x="521843" y="54000"/>
                </a:lnTo>
                <a:lnTo>
                  <a:pt x="514797" y="49891"/>
                </a:lnTo>
                <a:close/>
              </a:path>
              <a:path w="534035" h="100329">
                <a:moveTo>
                  <a:pt x="506642" y="45135"/>
                </a:moveTo>
                <a:lnTo>
                  <a:pt x="0" y="45135"/>
                </a:lnTo>
                <a:lnTo>
                  <a:pt x="0" y="54660"/>
                </a:lnTo>
                <a:lnTo>
                  <a:pt x="506620" y="54660"/>
                </a:lnTo>
                <a:lnTo>
                  <a:pt x="514797" y="49891"/>
                </a:lnTo>
                <a:lnTo>
                  <a:pt x="506642" y="45135"/>
                </a:lnTo>
                <a:close/>
              </a:path>
              <a:path w="534035" h="100329">
                <a:moveTo>
                  <a:pt x="525611" y="45135"/>
                </a:moveTo>
                <a:lnTo>
                  <a:pt x="524256" y="45135"/>
                </a:lnTo>
                <a:lnTo>
                  <a:pt x="524256" y="54660"/>
                </a:lnTo>
                <a:lnTo>
                  <a:pt x="525609" y="54660"/>
                </a:lnTo>
                <a:lnTo>
                  <a:pt x="533781" y="49898"/>
                </a:lnTo>
                <a:lnTo>
                  <a:pt x="525611" y="45135"/>
                </a:lnTo>
                <a:close/>
              </a:path>
              <a:path w="534035" h="100329">
                <a:moveTo>
                  <a:pt x="521843" y="45783"/>
                </a:moveTo>
                <a:lnTo>
                  <a:pt x="514797" y="49891"/>
                </a:lnTo>
                <a:lnTo>
                  <a:pt x="521843" y="54000"/>
                </a:lnTo>
                <a:lnTo>
                  <a:pt x="521843" y="45783"/>
                </a:lnTo>
                <a:close/>
              </a:path>
              <a:path w="534035" h="100329">
                <a:moveTo>
                  <a:pt x="524256" y="45783"/>
                </a:moveTo>
                <a:lnTo>
                  <a:pt x="521843" y="45783"/>
                </a:lnTo>
                <a:lnTo>
                  <a:pt x="521843" y="54000"/>
                </a:lnTo>
                <a:lnTo>
                  <a:pt x="524256" y="54000"/>
                </a:lnTo>
                <a:lnTo>
                  <a:pt x="524256" y="45783"/>
                </a:lnTo>
                <a:close/>
              </a:path>
              <a:path w="534035" h="100329">
                <a:moveTo>
                  <a:pt x="448182" y="0"/>
                </a:moveTo>
                <a:lnTo>
                  <a:pt x="445262" y="774"/>
                </a:lnTo>
                <a:lnTo>
                  <a:pt x="443992" y="3048"/>
                </a:lnTo>
                <a:lnTo>
                  <a:pt x="442594" y="5308"/>
                </a:lnTo>
                <a:lnTo>
                  <a:pt x="443356" y="8229"/>
                </a:lnTo>
                <a:lnTo>
                  <a:pt x="514797" y="49891"/>
                </a:lnTo>
                <a:lnTo>
                  <a:pt x="521843" y="45783"/>
                </a:lnTo>
                <a:lnTo>
                  <a:pt x="524256" y="45783"/>
                </a:lnTo>
                <a:lnTo>
                  <a:pt x="524256" y="45135"/>
                </a:lnTo>
                <a:lnTo>
                  <a:pt x="525611" y="45135"/>
                </a:lnTo>
                <a:lnTo>
                  <a:pt x="44818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43827" y="3046348"/>
            <a:ext cx="0" cy="217804"/>
          </a:xfrm>
          <a:custGeom>
            <a:avLst/>
            <a:gdLst/>
            <a:ahLst/>
            <a:cxnLst/>
            <a:rect l="l" t="t" r="r" b="b"/>
            <a:pathLst>
              <a:path h="217804">
                <a:moveTo>
                  <a:pt x="0" y="0"/>
                </a:moveTo>
                <a:lnTo>
                  <a:pt x="0" y="217550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04790" y="3284969"/>
            <a:ext cx="322770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270"/>
              </a:spcBef>
            </a:pPr>
            <a:r>
              <a:rPr sz="1800" b="1" spc="-20" dirty="0">
                <a:latin typeface="Calibri"/>
                <a:cs typeface="Calibri"/>
              </a:rPr>
              <a:t>Teorías</a:t>
            </a:r>
            <a:r>
              <a:rPr sz="1800" spc="-20" dirty="0">
                <a:latin typeface="Calibri"/>
                <a:cs typeface="Calibri"/>
              </a:rPr>
              <a:t>,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inferencias,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principios…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90311" y="4238371"/>
            <a:ext cx="1454150" cy="67246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16839" marR="104775" indent="-6350">
              <a:lnSpc>
                <a:spcPct val="101200"/>
              </a:lnSpc>
              <a:spcBef>
                <a:spcPts val="220"/>
              </a:spcBef>
            </a:pPr>
            <a:r>
              <a:rPr sz="1800" spc="-5" dirty="0">
                <a:latin typeface="Calibri"/>
                <a:cs typeface="Calibri"/>
              </a:rPr>
              <a:t>Expl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ac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dirty="0">
                <a:latin typeface="Calibri"/>
                <a:cs typeface="Calibri"/>
              </a:rPr>
              <a:t>es  </a:t>
            </a:r>
            <a:r>
              <a:rPr sz="1800" spc="-10" dirty="0">
                <a:latin typeface="Calibri"/>
                <a:cs typeface="Calibri"/>
              </a:rPr>
              <a:t>provisionales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292090" y="5032743"/>
            <a:ext cx="120078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34620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Calibri"/>
                <a:cs typeface="Calibri"/>
              </a:rPr>
              <a:t>dinámicas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8328152" y="3654297"/>
            <a:ext cx="209550" cy="2702560"/>
            <a:chOff x="8328152" y="3654297"/>
            <a:chExt cx="209550" cy="2702560"/>
          </a:xfrm>
        </p:grpSpPr>
        <p:sp>
          <p:nvSpPr>
            <p:cNvPr id="36" name="object 36"/>
            <p:cNvSpPr/>
            <p:nvPr/>
          </p:nvSpPr>
          <p:spPr>
            <a:xfrm>
              <a:off x="8532495" y="3654297"/>
              <a:ext cx="0" cy="2659380"/>
            </a:xfrm>
            <a:custGeom>
              <a:avLst/>
              <a:gdLst/>
              <a:ahLst/>
              <a:cxnLst/>
              <a:rect l="l" t="t" r="r" b="b"/>
              <a:pathLst>
                <a:path h="2659379">
                  <a:moveTo>
                    <a:pt x="0" y="0"/>
                  </a:moveTo>
                  <a:lnTo>
                    <a:pt x="0" y="265888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67268" y="4023994"/>
              <a:ext cx="165353" cy="996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8152" y="4534280"/>
              <a:ext cx="165226" cy="99821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8787" y="6256946"/>
              <a:ext cx="203708" cy="9977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5148071" y="5528690"/>
            <a:ext cx="1297305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275"/>
              </a:spcBef>
            </a:pPr>
            <a:r>
              <a:rPr sz="1800" spc="-10" dirty="0">
                <a:latin typeface="Calibri"/>
                <a:cs typeface="Calibri"/>
              </a:rPr>
              <a:t>divergentes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69760" y="4910328"/>
            <a:ext cx="195580" cy="853440"/>
            <a:chOff x="6469760" y="4910328"/>
            <a:chExt cx="195580" cy="853440"/>
          </a:xfrm>
        </p:grpSpPr>
        <p:pic>
          <p:nvPicPr>
            <p:cNvPr id="42" name="object 4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92620" y="5167503"/>
              <a:ext cx="171450" cy="99822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69760" y="5663463"/>
              <a:ext cx="190499" cy="9978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6660260" y="4910328"/>
              <a:ext cx="0" cy="803275"/>
            </a:xfrm>
            <a:custGeom>
              <a:avLst/>
              <a:gdLst/>
              <a:ahLst/>
              <a:cxnLst/>
              <a:rect l="l" t="t" r="r" b="b"/>
              <a:pathLst>
                <a:path h="803275">
                  <a:moveTo>
                    <a:pt x="0" y="0"/>
                  </a:moveTo>
                  <a:lnTo>
                    <a:pt x="0" y="803033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292090" y="3861053"/>
            <a:ext cx="1452245" cy="32067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0"/>
              </a:spcBef>
            </a:pPr>
            <a:r>
              <a:rPr sz="1800" spc="-10" dirty="0">
                <a:latin typeface="Calibri"/>
                <a:cs typeface="Calibri"/>
              </a:rPr>
              <a:t>Estructurada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32344" y="3890594"/>
            <a:ext cx="94106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búsqueda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888988" y="4003802"/>
            <a:ext cx="347345" cy="99695"/>
          </a:xfrm>
          <a:custGeom>
            <a:avLst/>
            <a:gdLst/>
            <a:ahLst/>
            <a:cxnLst/>
            <a:rect l="l" t="t" r="r" b="b"/>
            <a:pathLst>
              <a:path w="347345" h="99695">
                <a:moveTo>
                  <a:pt x="85597" y="0"/>
                </a:moveTo>
                <a:lnTo>
                  <a:pt x="83311" y="1270"/>
                </a:lnTo>
                <a:lnTo>
                  <a:pt x="0" y="49911"/>
                </a:lnTo>
                <a:lnTo>
                  <a:pt x="83311" y="98425"/>
                </a:lnTo>
                <a:lnTo>
                  <a:pt x="85597" y="99695"/>
                </a:lnTo>
                <a:lnTo>
                  <a:pt x="88518" y="98933"/>
                </a:lnTo>
                <a:lnTo>
                  <a:pt x="89788" y="96774"/>
                </a:lnTo>
                <a:lnTo>
                  <a:pt x="91058" y="94487"/>
                </a:lnTo>
                <a:lnTo>
                  <a:pt x="90296" y="91567"/>
                </a:lnTo>
                <a:lnTo>
                  <a:pt x="88010" y="90170"/>
                </a:lnTo>
                <a:lnTo>
                  <a:pt x="27050" y="54610"/>
                </a:lnTo>
                <a:lnTo>
                  <a:pt x="9525" y="54610"/>
                </a:lnTo>
                <a:lnTo>
                  <a:pt x="9525" y="45085"/>
                </a:lnTo>
                <a:lnTo>
                  <a:pt x="27050" y="45085"/>
                </a:lnTo>
                <a:lnTo>
                  <a:pt x="88010" y="9525"/>
                </a:lnTo>
                <a:lnTo>
                  <a:pt x="90296" y="8255"/>
                </a:lnTo>
                <a:lnTo>
                  <a:pt x="91058" y="5334"/>
                </a:lnTo>
                <a:lnTo>
                  <a:pt x="88518" y="762"/>
                </a:lnTo>
                <a:lnTo>
                  <a:pt x="85597" y="0"/>
                </a:lnTo>
                <a:close/>
              </a:path>
              <a:path w="347345" h="99695">
                <a:moveTo>
                  <a:pt x="27050" y="45085"/>
                </a:moveTo>
                <a:lnTo>
                  <a:pt x="9525" y="45085"/>
                </a:lnTo>
                <a:lnTo>
                  <a:pt x="9525" y="54610"/>
                </a:lnTo>
                <a:lnTo>
                  <a:pt x="27050" y="54610"/>
                </a:lnTo>
                <a:lnTo>
                  <a:pt x="25962" y="53975"/>
                </a:lnTo>
                <a:lnTo>
                  <a:pt x="11810" y="53975"/>
                </a:lnTo>
                <a:lnTo>
                  <a:pt x="11810" y="45720"/>
                </a:lnTo>
                <a:lnTo>
                  <a:pt x="25962" y="45720"/>
                </a:lnTo>
                <a:lnTo>
                  <a:pt x="27050" y="45085"/>
                </a:lnTo>
                <a:close/>
              </a:path>
              <a:path w="347345" h="99695">
                <a:moveTo>
                  <a:pt x="347344" y="45085"/>
                </a:moveTo>
                <a:lnTo>
                  <a:pt x="27050" y="45085"/>
                </a:lnTo>
                <a:lnTo>
                  <a:pt x="18886" y="49847"/>
                </a:lnTo>
                <a:lnTo>
                  <a:pt x="27050" y="54610"/>
                </a:lnTo>
                <a:lnTo>
                  <a:pt x="347344" y="54610"/>
                </a:lnTo>
                <a:lnTo>
                  <a:pt x="347344" y="45085"/>
                </a:lnTo>
                <a:close/>
              </a:path>
              <a:path w="347345" h="99695">
                <a:moveTo>
                  <a:pt x="11810" y="45720"/>
                </a:moveTo>
                <a:lnTo>
                  <a:pt x="11810" y="53975"/>
                </a:lnTo>
                <a:lnTo>
                  <a:pt x="18886" y="49847"/>
                </a:lnTo>
                <a:lnTo>
                  <a:pt x="11810" y="45720"/>
                </a:lnTo>
                <a:close/>
              </a:path>
              <a:path w="347345" h="99695">
                <a:moveTo>
                  <a:pt x="18886" y="49847"/>
                </a:moveTo>
                <a:lnTo>
                  <a:pt x="11810" y="53975"/>
                </a:lnTo>
                <a:lnTo>
                  <a:pt x="25962" y="53975"/>
                </a:lnTo>
                <a:lnTo>
                  <a:pt x="18886" y="49847"/>
                </a:lnTo>
                <a:close/>
              </a:path>
              <a:path w="347345" h="99695">
                <a:moveTo>
                  <a:pt x="25962" y="45720"/>
                </a:moveTo>
                <a:lnTo>
                  <a:pt x="11810" y="45720"/>
                </a:lnTo>
                <a:lnTo>
                  <a:pt x="18886" y="49847"/>
                </a:lnTo>
                <a:lnTo>
                  <a:pt x="25962" y="4572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725282" y="4386833"/>
            <a:ext cx="35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son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918579" y="4539996"/>
            <a:ext cx="476884" cy="100330"/>
          </a:xfrm>
          <a:custGeom>
            <a:avLst/>
            <a:gdLst/>
            <a:ahLst/>
            <a:cxnLst/>
            <a:rect l="l" t="t" r="r" b="b"/>
            <a:pathLst>
              <a:path w="476884" h="100329">
                <a:moveTo>
                  <a:pt x="84836" y="0"/>
                </a:moveTo>
                <a:lnTo>
                  <a:pt x="0" y="51053"/>
                </a:lnTo>
                <a:lnTo>
                  <a:pt x="83947" y="98551"/>
                </a:lnTo>
                <a:lnTo>
                  <a:pt x="86232" y="99821"/>
                </a:lnTo>
                <a:lnTo>
                  <a:pt x="89153" y="99059"/>
                </a:lnTo>
                <a:lnTo>
                  <a:pt x="91694" y="94487"/>
                </a:lnTo>
                <a:lnTo>
                  <a:pt x="90931" y="91566"/>
                </a:lnTo>
                <a:lnTo>
                  <a:pt x="27537" y="55752"/>
                </a:lnTo>
                <a:lnTo>
                  <a:pt x="9525" y="55752"/>
                </a:lnTo>
                <a:lnTo>
                  <a:pt x="9398" y="46227"/>
                </a:lnTo>
                <a:lnTo>
                  <a:pt x="27070" y="45987"/>
                </a:lnTo>
                <a:lnTo>
                  <a:pt x="87502" y="9524"/>
                </a:lnTo>
                <a:lnTo>
                  <a:pt x="89789" y="8254"/>
                </a:lnTo>
                <a:lnTo>
                  <a:pt x="90424" y="5333"/>
                </a:lnTo>
                <a:lnTo>
                  <a:pt x="89153" y="3047"/>
                </a:lnTo>
                <a:lnTo>
                  <a:pt x="87756" y="761"/>
                </a:lnTo>
                <a:lnTo>
                  <a:pt x="84836" y="0"/>
                </a:lnTo>
                <a:close/>
              </a:path>
              <a:path w="476884" h="100329">
                <a:moveTo>
                  <a:pt x="27070" y="45987"/>
                </a:moveTo>
                <a:lnTo>
                  <a:pt x="9398" y="46227"/>
                </a:lnTo>
                <a:lnTo>
                  <a:pt x="9525" y="55752"/>
                </a:lnTo>
                <a:lnTo>
                  <a:pt x="27114" y="55513"/>
                </a:lnTo>
                <a:lnTo>
                  <a:pt x="26414" y="55117"/>
                </a:lnTo>
                <a:lnTo>
                  <a:pt x="11938" y="55117"/>
                </a:lnTo>
                <a:lnTo>
                  <a:pt x="11811" y="46862"/>
                </a:lnTo>
                <a:lnTo>
                  <a:pt x="25619" y="46862"/>
                </a:lnTo>
                <a:lnTo>
                  <a:pt x="27070" y="45987"/>
                </a:lnTo>
                <a:close/>
              </a:path>
              <a:path w="476884" h="100329">
                <a:moveTo>
                  <a:pt x="27114" y="55513"/>
                </a:moveTo>
                <a:lnTo>
                  <a:pt x="9525" y="55752"/>
                </a:lnTo>
                <a:lnTo>
                  <a:pt x="27537" y="55752"/>
                </a:lnTo>
                <a:lnTo>
                  <a:pt x="27114" y="55513"/>
                </a:lnTo>
                <a:close/>
              </a:path>
              <a:path w="476884" h="100329">
                <a:moveTo>
                  <a:pt x="476503" y="39877"/>
                </a:moveTo>
                <a:lnTo>
                  <a:pt x="27070" y="45987"/>
                </a:lnTo>
                <a:lnTo>
                  <a:pt x="18940" y="50893"/>
                </a:lnTo>
                <a:lnTo>
                  <a:pt x="27114" y="55513"/>
                </a:lnTo>
                <a:lnTo>
                  <a:pt x="476630" y="49402"/>
                </a:lnTo>
                <a:lnTo>
                  <a:pt x="476503" y="39877"/>
                </a:lnTo>
                <a:close/>
              </a:path>
              <a:path w="476884" h="100329">
                <a:moveTo>
                  <a:pt x="11811" y="46862"/>
                </a:moveTo>
                <a:lnTo>
                  <a:pt x="11938" y="55117"/>
                </a:lnTo>
                <a:lnTo>
                  <a:pt x="18940" y="50893"/>
                </a:lnTo>
                <a:lnTo>
                  <a:pt x="11811" y="46862"/>
                </a:lnTo>
                <a:close/>
              </a:path>
              <a:path w="476884" h="100329">
                <a:moveTo>
                  <a:pt x="18940" y="50893"/>
                </a:moveTo>
                <a:lnTo>
                  <a:pt x="11938" y="55117"/>
                </a:lnTo>
                <a:lnTo>
                  <a:pt x="26414" y="55117"/>
                </a:lnTo>
                <a:lnTo>
                  <a:pt x="18940" y="50893"/>
                </a:lnTo>
                <a:close/>
              </a:path>
              <a:path w="476884" h="100329">
                <a:moveTo>
                  <a:pt x="25619" y="46862"/>
                </a:moveTo>
                <a:lnTo>
                  <a:pt x="11811" y="46862"/>
                </a:lnTo>
                <a:lnTo>
                  <a:pt x="18940" y="50893"/>
                </a:lnTo>
                <a:lnTo>
                  <a:pt x="25619" y="46862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49261" y="6115608"/>
            <a:ext cx="11258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Útiles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como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20080" y="6175070"/>
            <a:ext cx="1281430" cy="3505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125730">
              <a:lnSpc>
                <a:spcPct val="100000"/>
              </a:lnSpc>
              <a:spcBef>
                <a:spcPts val="275"/>
              </a:spcBef>
            </a:pPr>
            <a:r>
              <a:rPr sz="1800" spc="-10" dirty="0">
                <a:latin typeface="Calibri"/>
                <a:cs typeface="Calibri"/>
              </a:rPr>
              <a:t>Propuestas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30289" y="6263297"/>
            <a:ext cx="165100" cy="99771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91839" y="5304028"/>
            <a:ext cx="99822" cy="196087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3215004" y="5507939"/>
            <a:ext cx="1285240" cy="3695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275"/>
              </a:spcBef>
            </a:pPr>
            <a:r>
              <a:rPr sz="1800" spc="-15" dirty="0">
                <a:latin typeface="Calibri"/>
                <a:cs typeface="Calibri"/>
              </a:rPr>
              <a:t>Excluyentes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4091368" y="2776156"/>
            <a:ext cx="1129030" cy="140970"/>
            <a:chOff x="4091368" y="2776156"/>
            <a:chExt cx="1129030" cy="140970"/>
          </a:xfrm>
        </p:grpSpPr>
        <p:sp>
          <p:nvSpPr>
            <p:cNvPr id="56" name="object 56"/>
            <p:cNvSpPr/>
            <p:nvPr/>
          </p:nvSpPr>
          <p:spPr>
            <a:xfrm>
              <a:off x="4122800" y="2793238"/>
              <a:ext cx="1097280" cy="100330"/>
            </a:xfrm>
            <a:custGeom>
              <a:avLst/>
              <a:gdLst/>
              <a:ahLst/>
              <a:cxnLst/>
              <a:rect l="l" t="t" r="r" b="b"/>
              <a:pathLst>
                <a:path w="1097279" h="100330">
                  <a:moveTo>
                    <a:pt x="1078393" y="49974"/>
                  </a:moveTo>
                  <a:lnTo>
                    <a:pt x="1009269" y="90297"/>
                  </a:lnTo>
                  <a:lnTo>
                    <a:pt x="1006983" y="91566"/>
                  </a:lnTo>
                  <a:lnTo>
                    <a:pt x="1006221" y="94487"/>
                  </a:lnTo>
                  <a:lnTo>
                    <a:pt x="1007490" y="96774"/>
                  </a:lnTo>
                  <a:lnTo>
                    <a:pt x="1008888" y="99060"/>
                  </a:lnTo>
                  <a:lnTo>
                    <a:pt x="1011809" y="99822"/>
                  </a:lnTo>
                  <a:lnTo>
                    <a:pt x="1014095" y="98551"/>
                  </a:lnTo>
                  <a:lnTo>
                    <a:pt x="1089026" y="54737"/>
                  </a:lnTo>
                  <a:lnTo>
                    <a:pt x="1087882" y="54737"/>
                  </a:lnTo>
                  <a:lnTo>
                    <a:pt x="1087882" y="54101"/>
                  </a:lnTo>
                  <a:lnTo>
                    <a:pt x="1085469" y="54101"/>
                  </a:lnTo>
                  <a:lnTo>
                    <a:pt x="1078393" y="49974"/>
                  </a:lnTo>
                  <a:close/>
                </a:path>
                <a:path w="1097279" h="100330">
                  <a:moveTo>
                    <a:pt x="1070229" y="45212"/>
                  </a:moveTo>
                  <a:lnTo>
                    <a:pt x="0" y="45212"/>
                  </a:lnTo>
                  <a:lnTo>
                    <a:pt x="0" y="54737"/>
                  </a:lnTo>
                  <a:lnTo>
                    <a:pt x="1070229" y="54737"/>
                  </a:lnTo>
                  <a:lnTo>
                    <a:pt x="1078393" y="49974"/>
                  </a:lnTo>
                  <a:lnTo>
                    <a:pt x="1070229" y="45212"/>
                  </a:lnTo>
                  <a:close/>
                </a:path>
                <a:path w="1097279" h="100330">
                  <a:moveTo>
                    <a:pt x="1089222" y="45212"/>
                  </a:moveTo>
                  <a:lnTo>
                    <a:pt x="1087882" y="45212"/>
                  </a:lnTo>
                  <a:lnTo>
                    <a:pt x="1087882" y="54737"/>
                  </a:lnTo>
                  <a:lnTo>
                    <a:pt x="1089026" y="54737"/>
                  </a:lnTo>
                  <a:lnTo>
                    <a:pt x="1097279" y="49911"/>
                  </a:lnTo>
                  <a:lnTo>
                    <a:pt x="1089222" y="45212"/>
                  </a:lnTo>
                  <a:close/>
                </a:path>
                <a:path w="1097279" h="100330">
                  <a:moveTo>
                    <a:pt x="1085469" y="45847"/>
                  </a:moveTo>
                  <a:lnTo>
                    <a:pt x="1078393" y="49974"/>
                  </a:lnTo>
                  <a:lnTo>
                    <a:pt x="1085469" y="54101"/>
                  </a:lnTo>
                  <a:lnTo>
                    <a:pt x="1085469" y="45847"/>
                  </a:lnTo>
                  <a:close/>
                </a:path>
                <a:path w="1097279" h="100330">
                  <a:moveTo>
                    <a:pt x="1087882" y="45847"/>
                  </a:moveTo>
                  <a:lnTo>
                    <a:pt x="1085469" y="45847"/>
                  </a:lnTo>
                  <a:lnTo>
                    <a:pt x="1085469" y="54101"/>
                  </a:lnTo>
                  <a:lnTo>
                    <a:pt x="1087882" y="54101"/>
                  </a:lnTo>
                  <a:lnTo>
                    <a:pt x="1087882" y="45847"/>
                  </a:lnTo>
                  <a:close/>
                </a:path>
                <a:path w="1097279" h="100330">
                  <a:moveTo>
                    <a:pt x="1011809" y="0"/>
                  </a:moveTo>
                  <a:lnTo>
                    <a:pt x="1008888" y="762"/>
                  </a:lnTo>
                  <a:lnTo>
                    <a:pt x="1007490" y="3048"/>
                  </a:lnTo>
                  <a:lnTo>
                    <a:pt x="1006221" y="5334"/>
                  </a:lnTo>
                  <a:lnTo>
                    <a:pt x="1006983" y="8254"/>
                  </a:lnTo>
                  <a:lnTo>
                    <a:pt x="1009269" y="9651"/>
                  </a:lnTo>
                  <a:lnTo>
                    <a:pt x="1078393" y="49974"/>
                  </a:lnTo>
                  <a:lnTo>
                    <a:pt x="1085469" y="45847"/>
                  </a:lnTo>
                  <a:lnTo>
                    <a:pt x="1087882" y="45847"/>
                  </a:lnTo>
                  <a:lnTo>
                    <a:pt x="1087882" y="45212"/>
                  </a:lnTo>
                  <a:lnTo>
                    <a:pt x="1089222" y="45212"/>
                  </a:lnTo>
                  <a:lnTo>
                    <a:pt x="1014095" y="1397"/>
                  </a:lnTo>
                  <a:lnTo>
                    <a:pt x="1011809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096130" y="2780919"/>
              <a:ext cx="43815" cy="131445"/>
            </a:xfrm>
            <a:custGeom>
              <a:avLst/>
              <a:gdLst/>
              <a:ahLst/>
              <a:cxnLst/>
              <a:rect l="l" t="t" r="r" b="b"/>
              <a:pathLst>
                <a:path w="43814" h="131444">
                  <a:moveTo>
                    <a:pt x="43815" y="0"/>
                  </a:moveTo>
                  <a:lnTo>
                    <a:pt x="0" y="131444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/>
          <p:nvPr/>
        </p:nvSpPr>
        <p:spPr>
          <a:xfrm>
            <a:off x="2437257" y="2755900"/>
            <a:ext cx="1103630" cy="131445"/>
          </a:xfrm>
          <a:custGeom>
            <a:avLst/>
            <a:gdLst/>
            <a:ahLst/>
            <a:cxnLst/>
            <a:rect l="l" t="t" r="r" b="b"/>
            <a:pathLst>
              <a:path w="1103629" h="131444">
                <a:moveTo>
                  <a:pt x="1103248" y="0"/>
                </a:moveTo>
                <a:lnTo>
                  <a:pt x="1069594" y="131445"/>
                </a:lnTo>
              </a:path>
              <a:path w="1103629" h="131444">
                <a:moveTo>
                  <a:pt x="0" y="71247"/>
                </a:moveTo>
                <a:lnTo>
                  <a:pt x="1065530" y="71247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071748" y="2102421"/>
            <a:ext cx="2376805" cy="34163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 MT"/>
                <a:cs typeface="Arial MT"/>
              </a:rPr>
              <a:t>IDEAS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PREVIAS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2" name="Título 61">
            <a:extLst>
              <a:ext uri="{FF2B5EF4-FFF2-40B4-BE49-F238E27FC236}">
                <a16:creationId xmlns:a16="http://schemas.microsoft.com/office/drawing/2014/main" id="{102E6E52-508C-1C37-3C6F-7A4D0B435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30983" y="2594864"/>
            <a:ext cx="2949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Diferentes </a:t>
            </a:r>
            <a:r>
              <a:rPr sz="1800" spc="-5" dirty="0">
                <a:latin typeface="Calibri"/>
                <a:cs typeface="Calibri"/>
              </a:rPr>
              <a:t>términos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spc="-15" dirty="0">
                <a:latin typeface="Calibri"/>
                <a:cs typeface="Calibri"/>
              </a:rPr>
              <a:t>para </a:t>
            </a:r>
            <a:r>
              <a:rPr sz="1800" spc="-20" dirty="0">
                <a:latin typeface="Calibri"/>
                <a:cs typeface="Calibri"/>
              </a:rPr>
              <a:t>referirse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una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misma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idea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63817" y="2577846"/>
            <a:ext cx="279400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“</a:t>
            </a:r>
            <a:r>
              <a:rPr sz="1800" i="1" spc="-5" dirty="0">
                <a:latin typeface="Calibri"/>
                <a:cs typeface="Calibri"/>
              </a:rPr>
              <a:t>Los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estudios</a:t>
            </a:r>
            <a:r>
              <a:rPr sz="1800" i="1" dirty="0">
                <a:latin typeface="Calibri"/>
                <a:cs typeface="Calibri"/>
              </a:rPr>
              <a:t> que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simple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vista </a:t>
            </a:r>
            <a:r>
              <a:rPr sz="1800" i="1" spc="-5" dirty="0">
                <a:latin typeface="Calibri"/>
                <a:cs typeface="Calibri"/>
              </a:rPr>
              <a:t>parecen versar </a:t>
            </a:r>
            <a:r>
              <a:rPr sz="1800" i="1" spc="-10" dirty="0">
                <a:latin typeface="Calibri"/>
                <a:cs typeface="Calibri"/>
              </a:rPr>
              <a:t>sobre </a:t>
            </a:r>
            <a:r>
              <a:rPr sz="1800" i="1" spc="-5" dirty="0">
                <a:latin typeface="Calibri"/>
                <a:cs typeface="Calibri"/>
              </a:rPr>
              <a:t>un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mismo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objeto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específico,</a:t>
            </a:r>
            <a:r>
              <a:rPr sz="1800" i="1" spc="-5" dirty="0">
                <a:latin typeface="Calibri"/>
                <a:cs typeface="Calibri"/>
              </a:rPr>
              <a:t> de 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hecho,</a:t>
            </a:r>
            <a:r>
              <a:rPr sz="1800" i="1" spc="-5" dirty="0">
                <a:latin typeface="Calibri"/>
                <a:cs typeface="Calibri"/>
              </a:rPr>
              <a:t> abordan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cuestiones </a:t>
            </a:r>
            <a:r>
              <a:rPr sz="1800" i="1" spc="-39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bastante diferenciadas</a:t>
            </a:r>
            <a:r>
              <a:rPr sz="1800" spc="-20" dirty="0">
                <a:latin typeface="Calibri"/>
                <a:cs typeface="Calibri"/>
              </a:rPr>
              <a:t>”. </a:t>
            </a:r>
            <a:r>
              <a:rPr sz="1800" spc="-30" dirty="0">
                <a:latin typeface="Calibri"/>
                <a:cs typeface="Calibri"/>
              </a:rPr>
              <a:t>Pozo 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(1998,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341)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3313" y="4359402"/>
            <a:ext cx="406654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i="1" spc="-10" dirty="0">
                <a:latin typeface="Calibri"/>
                <a:cs typeface="Calibri"/>
              </a:rPr>
              <a:t>Preconceptos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(Ausubel),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i="1" spc="-10" dirty="0">
                <a:latin typeface="Calibri"/>
                <a:cs typeface="Calibri"/>
              </a:rPr>
              <a:t>Concepciones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erróneas</a:t>
            </a:r>
            <a:r>
              <a:rPr sz="1800" i="1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(Novak),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i="1" spc="-5" dirty="0">
                <a:latin typeface="Calibri"/>
                <a:cs typeface="Calibri"/>
              </a:rPr>
              <a:t>Ciencia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de los niños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(Osborn</a:t>
            </a:r>
            <a:r>
              <a:rPr sz="1800" dirty="0">
                <a:latin typeface="Calibri"/>
                <a:cs typeface="Calibri"/>
              </a:rPr>
              <a:t> y</a:t>
            </a:r>
            <a:r>
              <a:rPr sz="1800" spc="-10" dirty="0">
                <a:latin typeface="Calibri"/>
                <a:cs typeface="Calibri"/>
              </a:rPr>
              <a:t> Freyberg),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i="1" spc="-10" dirty="0">
                <a:latin typeface="Calibri"/>
                <a:cs typeface="Calibri"/>
              </a:rPr>
              <a:t>Concepciones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espontáneas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(Carretero),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i="1" spc="-10" dirty="0">
                <a:latin typeface="Calibri"/>
                <a:cs typeface="Calibri"/>
              </a:rPr>
              <a:t>Representaciones</a:t>
            </a:r>
            <a:r>
              <a:rPr sz="1800" i="1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(Giordan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De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Vecchi),</a:t>
            </a:r>
            <a:endParaRPr sz="18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Calibri"/>
              <a:buChar char="-"/>
              <a:tabLst>
                <a:tab pos="299085" algn="l"/>
                <a:tab pos="299720" algn="l"/>
              </a:tabLst>
            </a:pPr>
            <a:r>
              <a:rPr sz="1800" i="1" spc="-25" dirty="0">
                <a:latin typeface="Calibri"/>
                <a:cs typeface="Calibri"/>
              </a:rPr>
              <a:t>Teorías</a:t>
            </a:r>
            <a:r>
              <a:rPr sz="1800" i="1" spc="-10" dirty="0">
                <a:latin typeface="Calibri"/>
                <a:cs typeface="Calibri"/>
              </a:rPr>
              <a:t> implícitas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(Pozo)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299085" algn="l"/>
              </a:tabLst>
            </a:pPr>
            <a:r>
              <a:rPr sz="1800" dirty="0">
                <a:latin typeface="Calibri"/>
                <a:cs typeface="Calibri"/>
              </a:rPr>
              <a:t>-	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27197" y="3222751"/>
            <a:ext cx="100330" cy="926465"/>
          </a:xfrm>
          <a:custGeom>
            <a:avLst/>
            <a:gdLst/>
            <a:ahLst/>
            <a:cxnLst/>
            <a:rect l="l" t="t" r="r" b="b"/>
            <a:pathLst>
              <a:path w="100329" h="926464">
                <a:moveTo>
                  <a:pt x="5333" y="835279"/>
                </a:moveTo>
                <a:lnTo>
                  <a:pt x="3047" y="836549"/>
                </a:lnTo>
                <a:lnTo>
                  <a:pt x="761" y="837946"/>
                </a:lnTo>
                <a:lnTo>
                  <a:pt x="0" y="840867"/>
                </a:lnTo>
                <a:lnTo>
                  <a:pt x="1396" y="843153"/>
                </a:lnTo>
                <a:lnTo>
                  <a:pt x="49911" y="926338"/>
                </a:lnTo>
                <a:lnTo>
                  <a:pt x="55391" y="916940"/>
                </a:lnTo>
                <a:lnTo>
                  <a:pt x="45212" y="916940"/>
                </a:lnTo>
                <a:lnTo>
                  <a:pt x="45085" y="899287"/>
                </a:lnTo>
                <a:lnTo>
                  <a:pt x="9525" y="838327"/>
                </a:lnTo>
                <a:lnTo>
                  <a:pt x="8254" y="836041"/>
                </a:lnTo>
                <a:lnTo>
                  <a:pt x="5333" y="835279"/>
                </a:lnTo>
                <a:close/>
              </a:path>
              <a:path w="100329" h="926464">
                <a:moveTo>
                  <a:pt x="45212" y="899504"/>
                </a:moveTo>
                <a:lnTo>
                  <a:pt x="45212" y="916940"/>
                </a:lnTo>
                <a:lnTo>
                  <a:pt x="54737" y="916940"/>
                </a:lnTo>
                <a:lnTo>
                  <a:pt x="54737" y="914527"/>
                </a:lnTo>
                <a:lnTo>
                  <a:pt x="45847" y="914527"/>
                </a:lnTo>
                <a:lnTo>
                  <a:pt x="49911" y="907560"/>
                </a:lnTo>
                <a:lnTo>
                  <a:pt x="45212" y="899504"/>
                </a:lnTo>
                <a:close/>
              </a:path>
              <a:path w="100329" h="926464">
                <a:moveTo>
                  <a:pt x="94487" y="835279"/>
                </a:moveTo>
                <a:lnTo>
                  <a:pt x="91566" y="836041"/>
                </a:lnTo>
                <a:lnTo>
                  <a:pt x="90297" y="838327"/>
                </a:lnTo>
                <a:lnTo>
                  <a:pt x="54737" y="899287"/>
                </a:lnTo>
                <a:lnTo>
                  <a:pt x="54737" y="916940"/>
                </a:lnTo>
                <a:lnTo>
                  <a:pt x="55391" y="916940"/>
                </a:lnTo>
                <a:lnTo>
                  <a:pt x="98425" y="843153"/>
                </a:lnTo>
                <a:lnTo>
                  <a:pt x="99822" y="840867"/>
                </a:lnTo>
                <a:lnTo>
                  <a:pt x="99060" y="837946"/>
                </a:lnTo>
                <a:lnTo>
                  <a:pt x="96774" y="836549"/>
                </a:lnTo>
                <a:lnTo>
                  <a:pt x="94487" y="835279"/>
                </a:lnTo>
                <a:close/>
              </a:path>
              <a:path w="100329" h="926464">
                <a:moveTo>
                  <a:pt x="49911" y="907560"/>
                </a:moveTo>
                <a:lnTo>
                  <a:pt x="45847" y="914527"/>
                </a:lnTo>
                <a:lnTo>
                  <a:pt x="53975" y="914527"/>
                </a:lnTo>
                <a:lnTo>
                  <a:pt x="49911" y="907560"/>
                </a:lnTo>
                <a:close/>
              </a:path>
              <a:path w="100329" h="926464">
                <a:moveTo>
                  <a:pt x="54737" y="899287"/>
                </a:moveTo>
                <a:lnTo>
                  <a:pt x="49911" y="907560"/>
                </a:lnTo>
                <a:lnTo>
                  <a:pt x="53975" y="914527"/>
                </a:lnTo>
                <a:lnTo>
                  <a:pt x="54737" y="914527"/>
                </a:lnTo>
                <a:lnTo>
                  <a:pt x="54737" y="899287"/>
                </a:lnTo>
                <a:close/>
              </a:path>
              <a:path w="100329" h="926464">
                <a:moveTo>
                  <a:pt x="54737" y="0"/>
                </a:moveTo>
                <a:lnTo>
                  <a:pt x="45212" y="0"/>
                </a:lnTo>
                <a:lnTo>
                  <a:pt x="45212" y="899504"/>
                </a:lnTo>
                <a:lnTo>
                  <a:pt x="49911" y="907560"/>
                </a:lnTo>
                <a:lnTo>
                  <a:pt x="54610" y="899504"/>
                </a:lnTo>
                <a:lnTo>
                  <a:pt x="54737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227451" y="2072385"/>
            <a:ext cx="3859529" cy="504190"/>
            <a:chOff x="3227451" y="2072385"/>
            <a:chExt cx="3859529" cy="504190"/>
          </a:xfrm>
        </p:grpSpPr>
        <p:sp>
          <p:nvSpPr>
            <p:cNvPr id="7" name="object 7"/>
            <p:cNvSpPr/>
            <p:nvPr/>
          </p:nvSpPr>
          <p:spPr>
            <a:xfrm>
              <a:off x="3277362" y="2360421"/>
              <a:ext cx="3759835" cy="0"/>
            </a:xfrm>
            <a:custGeom>
              <a:avLst/>
              <a:gdLst/>
              <a:ahLst/>
              <a:cxnLst/>
              <a:rect l="l" t="t" r="r" b="b"/>
              <a:pathLst>
                <a:path w="3759834">
                  <a:moveTo>
                    <a:pt x="0" y="0"/>
                  </a:moveTo>
                  <a:lnTo>
                    <a:pt x="3759454" y="0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86904" y="2360421"/>
              <a:ext cx="99822" cy="21602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7451" y="2360421"/>
              <a:ext cx="99822" cy="2160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99051" y="2072385"/>
              <a:ext cx="0" cy="288290"/>
            </a:xfrm>
            <a:custGeom>
              <a:avLst/>
              <a:gdLst/>
              <a:ahLst/>
              <a:cxnLst/>
              <a:rect l="l" t="t" r="r" b="b"/>
              <a:pathLst>
                <a:path h="288289">
                  <a:moveTo>
                    <a:pt x="0" y="0"/>
                  </a:moveTo>
                  <a:lnTo>
                    <a:pt x="0" y="288036"/>
                  </a:lnTo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01192" y="1654556"/>
            <a:ext cx="74422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CL" spc="-30" dirty="0"/>
              <a:t>                     </a:t>
            </a:r>
            <a:r>
              <a:rPr spc="-30" dirty="0"/>
              <a:t> </a:t>
            </a:r>
            <a:r>
              <a:rPr dirty="0"/>
              <a:t>¿Qué</a:t>
            </a:r>
            <a:r>
              <a:rPr spc="-15" dirty="0"/>
              <a:t> </a:t>
            </a:r>
            <a:r>
              <a:rPr dirty="0"/>
              <a:t>se entiende</a:t>
            </a:r>
            <a:r>
              <a:rPr spc="-25" dirty="0"/>
              <a:t> </a:t>
            </a:r>
            <a:r>
              <a:rPr dirty="0"/>
              <a:t>por</a:t>
            </a:r>
            <a:r>
              <a:rPr spc="-20" dirty="0"/>
              <a:t> </a:t>
            </a:r>
            <a:r>
              <a:rPr dirty="0"/>
              <a:t>ideas</a:t>
            </a:r>
            <a:r>
              <a:rPr spc="-15" dirty="0"/>
              <a:t> </a:t>
            </a:r>
            <a:r>
              <a:rPr spc="-5" dirty="0"/>
              <a:t>previas?</a:t>
            </a:r>
          </a:p>
        </p:txBody>
      </p:sp>
      <p:sp>
        <p:nvSpPr>
          <p:cNvPr id="12" name="object 12"/>
          <p:cNvSpPr/>
          <p:nvPr/>
        </p:nvSpPr>
        <p:spPr>
          <a:xfrm>
            <a:off x="0" y="105270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3976" y="2695570"/>
            <a:ext cx="1820926" cy="26607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33984" y="1574419"/>
          <a:ext cx="7948294" cy="51331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5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2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Características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Autor/es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40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Estructura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cognitiva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Cubero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(1987)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Facilitan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comprensión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Cubero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(1987)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fenómenos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cotidianos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Cubero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(1987)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Explicaciones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contextuales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Luis del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Carmen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39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Perceptivas/Intuitivas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Luis del Carmen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(1996)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Marina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(2010),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Souto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5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Erróneas/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 erróneas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Novak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1440">
                        <a:lnSpc>
                          <a:spcPts val="2045"/>
                        </a:lnSpc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Resistentes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cambio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4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Cubero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(1987),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Interpretativas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Luis del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Carmen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Apoyadas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inferencias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arbitrarias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Marina (2010),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Apoyadas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abstracciones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selectivas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Marina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(2010)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Generalizan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excesivamente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Marina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(2010)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81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Modifican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magnitud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acontecimientos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Marina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(2010)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Clasifican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experiencia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categorías opuesta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Marina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(2010)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Individuales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Souto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Coinciden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grupos amplios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población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Souto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1440">
                        <a:lnSpc>
                          <a:spcPts val="205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Asociadas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lenguaje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impreciso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05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Souto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(1998)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81685" y="1110183"/>
            <a:ext cx="744283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¿Qué</a:t>
            </a:r>
            <a:r>
              <a:rPr sz="2000" b="1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entiende</a:t>
            </a:r>
            <a:r>
              <a:rPr sz="2000" b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por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ideas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previas?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52702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0392" y="215900"/>
            <a:ext cx="539686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860" marR="5080" indent="-518795">
              <a:lnSpc>
                <a:spcPct val="100000"/>
              </a:lnSpc>
              <a:spcBef>
                <a:spcPts val="100"/>
              </a:spcBef>
            </a:pPr>
            <a:endParaRPr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6B3E28-D0C5-CF23-ED5D-560C9955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AC788B-7DAC-5B5A-671C-7833E90BE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004" y="1143000"/>
            <a:ext cx="590399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73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99D443-70CF-CBE2-E20A-387E9694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DEE8A9-5CB0-D5F4-4A51-4D9E4AC4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8" y="533400"/>
            <a:ext cx="7738532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C04F43F-5A1F-AD02-EDF8-7422A472787A}"/>
              </a:ext>
            </a:extLst>
          </p:cNvPr>
          <p:cNvSpPr txBox="1"/>
          <p:nvPr/>
        </p:nvSpPr>
        <p:spPr>
          <a:xfrm>
            <a:off x="2289748" y="3240586"/>
            <a:ext cx="4579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>
                <a:hlinkClick r:id="rId2"/>
              </a:rPr>
              <a:t>https://youtu.be/S2YfjQuKSR0?feature=shared</a:t>
            </a:r>
            <a:endParaRPr lang="es-ES_tradnl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84CA2A-9918-33F5-8A1F-8B8A2C3559B9}"/>
              </a:ext>
            </a:extLst>
          </p:cNvPr>
          <p:cNvSpPr txBox="1"/>
          <p:nvPr/>
        </p:nvSpPr>
        <p:spPr>
          <a:xfrm>
            <a:off x="2133600" y="2209800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dirty="0"/>
              <a:t>Video resumen de ideas previas : </a:t>
            </a:r>
          </a:p>
        </p:txBody>
      </p:sp>
    </p:spTree>
    <p:extLst>
      <p:ext uri="{BB962C8B-B14F-4D97-AF65-F5344CB8AC3E}">
        <p14:creationId xmlns:p14="http://schemas.microsoft.com/office/powerpoint/2010/main" val="41362047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</TotalTime>
  <Words>349</Words>
  <Application>Microsoft Office PowerPoint</Application>
  <PresentationFormat>Presentación en pantalla (4:3)</PresentationFormat>
  <Paragraphs>77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MT</vt:lpstr>
      <vt:lpstr>Calibri</vt:lpstr>
      <vt:lpstr>Garamond</vt:lpstr>
      <vt:lpstr>Orgánico</vt:lpstr>
      <vt:lpstr>Ideas previas en la enseñanza de las Ciencias</vt:lpstr>
      <vt:lpstr>¿Por qué es necesario investigar sobre las ideas previas de las y los estudiantes?</vt:lpstr>
      <vt:lpstr>Presentación de PowerPoint</vt:lpstr>
      <vt:lpstr>Presentación de PowerPoint</vt:lpstr>
      <vt:lpstr>                      ¿Qué se entiende por ideas previas?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</dc:creator>
  <cp:lastModifiedBy>Karen Martínez</cp:lastModifiedBy>
  <cp:revision>3</cp:revision>
  <dcterms:created xsi:type="dcterms:W3CDTF">2024-05-09T17:13:11Z</dcterms:created>
  <dcterms:modified xsi:type="dcterms:W3CDTF">2024-05-10T01:35:37Z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2024-05-09T00:00:00Z</vt:filetime>
  </property>
</Properties>
</file>