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9" r:id="rId10"/>
    <p:sldId id="263" r:id="rId11"/>
    <p:sldId id="266" r:id="rId12"/>
    <p:sldId id="268" r:id="rId13"/>
    <p:sldId id="267" r:id="rId14"/>
    <p:sldId id="283" r:id="rId15"/>
    <p:sldId id="284" r:id="rId16"/>
    <p:sldId id="277" r:id="rId17"/>
    <p:sldId id="276" r:id="rId18"/>
    <p:sldId id="270" r:id="rId19"/>
    <p:sldId id="272" r:id="rId20"/>
    <p:sldId id="273" r:id="rId21"/>
    <p:sldId id="274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303E3E-0244-CE43-8828-F480C81A94E0}" type="doc">
      <dgm:prSet loTypeId="urn:microsoft.com/office/officeart/2005/8/layout/chevron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07EBA8-987D-164C-B1E2-4132FCCA44FB}">
      <dgm:prSet phldrT="[Text]" phldr="1"/>
      <dgm:spPr/>
      <dgm:t>
        <a:bodyPr/>
        <a:lstStyle/>
        <a:p>
          <a:endParaRPr lang="en-US"/>
        </a:p>
      </dgm:t>
    </dgm:pt>
    <dgm:pt modelId="{BBCA0814-E365-DA40-B5E1-CBE902A9A9D9}" type="parTrans" cxnId="{A1F54B6E-D3BF-1447-B55D-1F3A2D3AB0F7}">
      <dgm:prSet/>
      <dgm:spPr/>
      <dgm:t>
        <a:bodyPr/>
        <a:lstStyle/>
        <a:p>
          <a:endParaRPr lang="en-US"/>
        </a:p>
      </dgm:t>
    </dgm:pt>
    <dgm:pt modelId="{EF449872-B2AB-BB42-93B2-DB962937C931}" type="sibTrans" cxnId="{A1F54B6E-D3BF-1447-B55D-1F3A2D3AB0F7}">
      <dgm:prSet/>
      <dgm:spPr/>
      <dgm:t>
        <a:bodyPr/>
        <a:lstStyle/>
        <a:p>
          <a:endParaRPr lang="en-US"/>
        </a:p>
      </dgm:t>
    </dgm:pt>
    <dgm:pt modelId="{061013DB-FA66-644A-9443-F155F2AD6F8C}">
      <dgm:prSet phldrT="[Text]"/>
      <dgm:spPr/>
      <dgm:t>
        <a:bodyPr/>
        <a:lstStyle/>
        <a:p>
          <a:r>
            <a:rPr lang="en-US" dirty="0"/>
            <a:t>IDEAS PREVIAS GENERALES: ¿QUÉ SABEMOS DE…?</a:t>
          </a:r>
        </a:p>
      </dgm:t>
    </dgm:pt>
    <dgm:pt modelId="{42B1376E-9637-A84C-8A85-74EFF7EDE794}" type="parTrans" cxnId="{3949E28B-89BE-9D49-8753-078BCF1EB6BD}">
      <dgm:prSet/>
      <dgm:spPr/>
      <dgm:t>
        <a:bodyPr/>
        <a:lstStyle/>
        <a:p>
          <a:endParaRPr lang="en-US"/>
        </a:p>
      </dgm:t>
    </dgm:pt>
    <dgm:pt modelId="{3174DF8B-546D-004C-9EF8-2AB05A3E6572}" type="sibTrans" cxnId="{3949E28B-89BE-9D49-8753-078BCF1EB6BD}">
      <dgm:prSet/>
      <dgm:spPr/>
      <dgm:t>
        <a:bodyPr/>
        <a:lstStyle/>
        <a:p>
          <a:endParaRPr lang="en-US"/>
        </a:p>
      </dgm:t>
    </dgm:pt>
    <dgm:pt modelId="{9AED196F-4966-ED43-951D-BF96ACDDFAD0}">
      <dgm:prSet phldrT="[Text]" phldr="1"/>
      <dgm:spPr/>
      <dgm:t>
        <a:bodyPr/>
        <a:lstStyle/>
        <a:p>
          <a:endParaRPr lang="en-US"/>
        </a:p>
      </dgm:t>
    </dgm:pt>
    <dgm:pt modelId="{92BDDDF3-BE62-3244-8011-D6B15FECBC9E}" type="parTrans" cxnId="{60EFEC09-2B0A-EA47-9CE6-1F594CC99DBA}">
      <dgm:prSet/>
      <dgm:spPr/>
      <dgm:t>
        <a:bodyPr/>
        <a:lstStyle/>
        <a:p>
          <a:endParaRPr lang="en-US"/>
        </a:p>
      </dgm:t>
    </dgm:pt>
    <dgm:pt modelId="{974976C1-7C63-7844-80A9-7F59AEE95D7A}" type="sibTrans" cxnId="{60EFEC09-2B0A-EA47-9CE6-1F594CC99DBA}">
      <dgm:prSet/>
      <dgm:spPr/>
      <dgm:t>
        <a:bodyPr/>
        <a:lstStyle/>
        <a:p>
          <a:endParaRPr lang="en-US"/>
        </a:p>
      </dgm:t>
    </dgm:pt>
    <dgm:pt modelId="{34308EE1-6463-024D-83E1-1170E9CBC243}">
      <dgm:prSet phldrT="[Text]" phldr="1"/>
      <dgm:spPr/>
      <dgm:t>
        <a:bodyPr/>
        <a:lstStyle/>
        <a:p>
          <a:endParaRPr lang="en-US"/>
        </a:p>
      </dgm:t>
    </dgm:pt>
    <dgm:pt modelId="{987C3B8E-AA68-C84C-B126-8CF28E62A8A1}" type="parTrans" cxnId="{63853A95-C571-FC4A-906B-AE579B1B3300}">
      <dgm:prSet/>
      <dgm:spPr/>
      <dgm:t>
        <a:bodyPr/>
        <a:lstStyle/>
        <a:p>
          <a:endParaRPr lang="en-US"/>
        </a:p>
      </dgm:t>
    </dgm:pt>
    <dgm:pt modelId="{FC7422AF-18F0-BE4D-ADC5-240040EDAC06}" type="sibTrans" cxnId="{63853A95-C571-FC4A-906B-AE579B1B3300}">
      <dgm:prSet/>
      <dgm:spPr/>
      <dgm:t>
        <a:bodyPr/>
        <a:lstStyle/>
        <a:p>
          <a:endParaRPr lang="en-US"/>
        </a:p>
      </dgm:t>
    </dgm:pt>
    <dgm:pt modelId="{AE223DBE-884F-214C-B519-BF8B42F01976}">
      <dgm:prSet phldrT="[Text]"/>
      <dgm:spPr/>
      <dgm:t>
        <a:bodyPr/>
        <a:lstStyle/>
        <a:p>
          <a:r>
            <a:rPr lang="en-US" dirty="0"/>
            <a:t>EXPLICACIONES POSIBLES (</a:t>
          </a:r>
          <a:r>
            <a:rPr lang="en-US" dirty="0" err="1"/>
            <a:t>hipótesis</a:t>
          </a:r>
          <a:r>
            <a:rPr lang="en-US" dirty="0"/>
            <a:t>): , ¿POR QUÉ?, ¿CÓMO…?, ¿QUÉ CAUSAS…?, ¿CONSECUENCIAS…?</a:t>
          </a:r>
        </a:p>
      </dgm:t>
    </dgm:pt>
    <dgm:pt modelId="{67A209B8-5D77-6640-8EE4-9DF5C3B830CF}" type="parTrans" cxnId="{D9B607F6-1C02-5840-A027-B801A95F3530}">
      <dgm:prSet/>
      <dgm:spPr/>
      <dgm:t>
        <a:bodyPr/>
        <a:lstStyle/>
        <a:p>
          <a:endParaRPr lang="en-US"/>
        </a:p>
      </dgm:t>
    </dgm:pt>
    <dgm:pt modelId="{F7DD020E-23BF-6D49-B20B-B5F6584D543E}" type="sibTrans" cxnId="{D9B607F6-1C02-5840-A027-B801A95F3530}">
      <dgm:prSet/>
      <dgm:spPr/>
      <dgm:t>
        <a:bodyPr/>
        <a:lstStyle/>
        <a:p>
          <a:endParaRPr lang="en-US"/>
        </a:p>
      </dgm:t>
    </dgm:pt>
    <dgm:pt modelId="{7735358D-E4C7-594D-996E-EE8E395D755B}">
      <dgm:prSet phldrT="[Text]" phldr="1"/>
      <dgm:spPr/>
      <dgm:t>
        <a:bodyPr/>
        <a:lstStyle/>
        <a:p>
          <a:endParaRPr lang="en-US" dirty="0"/>
        </a:p>
      </dgm:t>
    </dgm:pt>
    <dgm:pt modelId="{BE8819D6-9860-D144-8E02-3E29E7A0DA14}" type="parTrans" cxnId="{EFD97A4A-5589-D541-A81A-F9AD7497852F}">
      <dgm:prSet/>
      <dgm:spPr/>
      <dgm:t>
        <a:bodyPr/>
        <a:lstStyle/>
        <a:p>
          <a:endParaRPr lang="en-US"/>
        </a:p>
      </dgm:t>
    </dgm:pt>
    <dgm:pt modelId="{8CA327E0-5CB1-6B48-8A55-BA84831DF09A}" type="sibTrans" cxnId="{EFD97A4A-5589-D541-A81A-F9AD7497852F}">
      <dgm:prSet/>
      <dgm:spPr/>
      <dgm:t>
        <a:bodyPr/>
        <a:lstStyle/>
        <a:p>
          <a:endParaRPr lang="en-US"/>
        </a:p>
      </dgm:t>
    </dgm:pt>
    <dgm:pt modelId="{28A2B821-3FBE-764C-A99E-4483AF07065F}">
      <dgm:prSet phldrT="[Text]" phldr="1"/>
      <dgm:spPr/>
      <dgm:t>
        <a:bodyPr/>
        <a:lstStyle/>
        <a:p>
          <a:endParaRPr lang="en-US"/>
        </a:p>
      </dgm:t>
    </dgm:pt>
    <dgm:pt modelId="{7418AFCC-21C6-BD4C-9195-1EFFAC084822}" type="parTrans" cxnId="{AE0D655A-8B79-324A-9C3E-4996CBAB5541}">
      <dgm:prSet/>
      <dgm:spPr/>
      <dgm:t>
        <a:bodyPr/>
        <a:lstStyle/>
        <a:p>
          <a:endParaRPr lang="en-US"/>
        </a:p>
      </dgm:t>
    </dgm:pt>
    <dgm:pt modelId="{9E5DFE52-8005-3944-85C3-71480CA31D02}" type="sibTrans" cxnId="{AE0D655A-8B79-324A-9C3E-4996CBAB5541}">
      <dgm:prSet/>
      <dgm:spPr/>
      <dgm:t>
        <a:bodyPr/>
        <a:lstStyle/>
        <a:p>
          <a:endParaRPr lang="en-US"/>
        </a:p>
      </dgm:t>
    </dgm:pt>
    <dgm:pt modelId="{91B455BF-2B6B-8E4C-B2D9-36A9116B8E2C}">
      <dgm:prSet phldrT="[Text]"/>
      <dgm:spPr/>
      <dgm:t>
        <a:bodyPr/>
        <a:lstStyle/>
        <a:p>
          <a:r>
            <a:rPr lang="en-US" dirty="0"/>
            <a:t>PREDICCIONES: ¿QUÉ SUCEDERÁ EN TU INVESTIGACIÓN?</a:t>
          </a:r>
        </a:p>
      </dgm:t>
    </dgm:pt>
    <dgm:pt modelId="{B09CFE16-01C6-A64E-BFBA-894A41DE3ACE}" type="parTrans" cxnId="{3472D129-EAB8-EB42-A511-978EDA27379A}">
      <dgm:prSet/>
      <dgm:spPr/>
      <dgm:t>
        <a:bodyPr/>
        <a:lstStyle/>
        <a:p>
          <a:endParaRPr lang="en-US"/>
        </a:p>
      </dgm:t>
    </dgm:pt>
    <dgm:pt modelId="{ABC28CCC-22CE-CB49-8AEE-0C3A83B5602E}" type="sibTrans" cxnId="{3472D129-EAB8-EB42-A511-978EDA27379A}">
      <dgm:prSet/>
      <dgm:spPr/>
      <dgm:t>
        <a:bodyPr/>
        <a:lstStyle/>
        <a:p>
          <a:endParaRPr lang="en-US"/>
        </a:p>
      </dgm:t>
    </dgm:pt>
    <dgm:pt modelId="{B0114201-1CFF-1C49-990A-7404DBBCBAD2}">
      <dgm:prSet phldrT="[Text]" phldr="1"/>
      <dgm:spPr/>
      <dgm:t>
        <a:bodyPr/>
        <a:lstStyle/>
        <a:p>
          <a:endParaRPr lang="en-US" dirty="0"/>
        </a:p>
      </dgm:t>
    </dgm:pt>
    <dgm:pt modelId="{7715BE63-D433-8147-90FA-DE9D603A291A}" type="parTrans" cxnId="{BB29C5DF-2441-5D43-828A-AA3602AF3DB0}">
      <dgm:prSet/>
      <dgm:spPr/>
      <dgm:t>
        <a:bodyPr/>
        <a:lstStyle/>
        <a:p>
          <a:endParaRPr lang="en-US"/>
        </a:p>
      </dgm:t>
    </dgm:pt>
    <dgm:pt modelId="{8E0A64A5-1D1D-0A4E-A2C0-A5CC29CA5491}" type="sibTrans" cxnId="{BB29C5DF-2441-5D43-828A-AA3602AF3DB0}">
      <dgm:prSet/>
      <dgm:spPr/>
      <dgm:t>
        <a:bodyPr/>
        <a:lstStyle/>
        <a:p>
          <a:endParaRPr lang="en-US"/>
        </a:p>
      </dgm:t>
    </dgm:pt>
    <dgm:pt modelId="{2B601677-D39B-604B-9F68-6F7DB3FEAB02}" type="pres">
      <dgm:prSet presAssocID="{AF303E3E-0244-CE43-8828-F480C81A94E0}" presName="linearFlow" presStyleCnt="0">
        <dgm:presLayoutVars>
          <dgm:dir/>
          <dgm:animLvl val="lvl"/>
          <dgm:resizeHandles val="exact"/>
        </dgm:presLayoutVars>
      </dgm:prSet>
      <dgm:spPr/>
    </dgm:pt>
    <dgm:pt modelId="{34774C22-231E-3C40-8C51-E0BCA837FF2C}" type="pres">
      <dgm:prSet presAssocID="{6F07EBA8-987D-164C-B1E2-4132FCCA44FB}" presName="composite" presStyleCnt="0"/>
      <dgm:spPr/>
    </dgm:pt>
    <dgm:pt modelId="{18F2C8CF-3453-494E-8614-B7D7202299F7}" type="pres">
      <dgm:prSet presAssocID="{6F07EBA8-987D-164C-B1E2-4132FCCA44FB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6E20A89-F1D0-1C4F-9946-E7172DD1360A}" type="pres">
      <dgm:prSet presAssocID="{6F07EBA8-987D-164C-B1E2-4132FCCA44FB}" presName="descendantText" presStyleLbl="alignAcc1" presStyleIdx="0" presStyleCnt="3">
        <dgm:presLayoutVars>
          <dgm:bulletEnabled val="1"/>
        </dgm:presLayoutVars>
      </dgm:prSet>
      <dgm:spPr/>
    </dgm:pt>
    <dgm:pt modelId="{3391392F-45F3-C94E-8CD5-03359BDC8463}" type="pres">
      <dgm:prSet presAssocID="{EF449872-B2AB-BB42-93B2-DB962937C931}" presName="sp" presStyleCnt="0"/>
      <dgm:spPr/>
    </dgm:pt>
    <dgm:pt modelId="{9B10483C-BF98-1E4D-A5AD-B8A0B75BBEC5}" type="pres">
      <dgm:prSet presAssocID="{34308EE1-6463-024D-83E1-1170E9CBC243}" presName="composite" presStyleCnt="0"/>
      <dgm:spPr/>
    </dgm:pt>
    <dgm:pt modelId="{3E0A523D-72C1-6E48-8AD1-88E7C033EF70}" type="pres">
      <dgm:prSet presAssocID="{34308EE1-6463-024D-83E1-1170E9CBC243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181ABA1B-B34D-214B-B218-1F422087A25B}" type="pres">
      <dgm:prSet presAssocID="{34308EE1-6463-024D-83E1-1170E9CBC243}" presName="descendantText" presStyleLbl="alignAcc1" presStyleIdx="1" presStyleCnt="3">
        <dgm:presLayoutVars>
          <dgm:bulletEnabled val="1"/>
        </dgm:presLayoutVars>
      </dgm:prSet>
      <dgm:spPr/>
    </dgm:pt>
    <dgm:pt modelId="{EE73F82E-D7DF-D14C-9E45-8C56B690CB98}" type="pres">
      <dgm:prSet presAssocID="{FC7422AF-18F0-BE4D-ADC5-240040EDAC06}" presName="sp" presStyleCnt="0"/>
      <dgm:spPr/>
    </dgm:pt>
    <dgm:pt modelId="{60AFFFB5-B6B9-3E44-BDD0-6BE18AA1CECF}" type="pres">
      <dgm:prSet presAssocID="{28A2B821-3FBE-764C-A99E-4483AF07065F}" presName="composite" presStyleCnt="0"/>
      <dgm:spPr/>
    </dgm:pt>
    <dgm:pt modelId="{542FAFCA-0981-B548-91D7-E949B59539DB}" type="pres">
      <dgm:prSet presAssocID="{28A2B821-3FBE-764C-A99E-4483AF07065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2C0DE442-9819-5740-8676-5956D4DAEA24}" type="pres">
      <dgm:prSet presAssocID="{28A2B821-3FBE-764C-A99E-4483AF07065F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60EFEC09-2B0A-EA47-9CE6-1F594CC99DBA}" srcId="{6F07EBA8-987D-164C-B1E2-4132FCCA44FB}" destId="{9AED196F-4966-ED43-951D-BF96ACDDFAD0}" srcOrd="1" destOrd="0" parTransId="{92BDDDF3-BE62-3244-8011-D6B15FECBC9E}" sibTransId="{974976C1-7C63-7844-80A9-7F59AEE95D7A}"/>
    <dgm:cxn modelId="{9264E711-54AA-1048-8A3F-1C80546693D3}" type="presOf" srcId="{7735358D-E4C7-594D-996E-EE8E395D755B}" destId="{181ABA1B-B34D-214B-B218-1F422087A25B}" srcOrd="0" destOrd="1" presId="urn:microsoft.com/office/officeart/2005/8/layout/chevron2"/>
    <dgm:cxn modelId="{3472D129-EAB8-EB42-A511-978EDA27379A}" srcId="{28A2B821-3FBE-764C-A99E-4483AF07065F}" destId="{91B455BF-2B6B-8E4C-B2D9-36A9116B8E2C}" srcOrd="0" destOrd="0" parTransId="{B09CFE16-01C6-A64E-BFBA-894A41DE3ACE}" sibTransId="{ABC28CCC-22CE-CB49-8AEE-0C3A83B5602E}"/>
    <dgm:cxn modelId="{47B61C2B-4CE9-164B-B970-4C359DCE0128}" type="presOf" srcId="{34308EE1-6463-024D-83E1-1170E9CBC243}" destId="{3E0A523D-72C1-6E48-8AD1-88E7C033EF70}" srcOrd="0" destOrd="0" presId="urn:microsoft.com/office/officeart/2005/8/layout/chevron2"/>
    <dgm:cxn modelId="{2131733E-7785-FF49-BBD1-B32ECD5DC488}" type="presOf" srcId="{91B455BF-2B6B-8E4C-B2D9-36A9116B8E2C}" destId="{2C0DE442-9819-5740-8676-5956D4DAEA24}" srcOrd="0" destOrd="0" presId="urn:microsoft.com/office/officeart/2005/8/layout/chevron2"/>
    <dgm:cxn modelId="{EB243767-450A-E447-97F0-586352EAE5D4}" type="presOf" srcId="{28A2B821-3FBE-764C-A99E-4483AF07065F}" destId="{542FAFCA-0981-B548-91D7-E949B59539DB}" srcOrd="0" destOrd="0" presId="urn:microsoft.com/office/officeart/2005/8/layout/chevron2"/>
    <dgm:cxn modelId="{EFD97A4A-5589-D541-A81A-F9AD7497852F}" srcId="{34308EE1-6463-024D-83E1-1170E9CBC243}" destId="{7735358D-E4C7-594D-996E-EE8E395D755B}" srcOrd="1" destOrd="0" parTransId="{BE8819D6-9860-D144-8E02-3E29E7A0DA14}" sibTransId="{8CA327E0-5CB1-6B48-8A55-BA84831DF09A}"/>
    <dgm:cxn modelId="{A1F54B6E-D3BF-1447-B55D-1F3A2D3AB0F7}" srcId="{AF303E3E-0244-CE43-8828-F480C81A94E0}" destId="{6F07EBA8-987D-164C-B1E2-4132FCCA44FB}" srcOrd="0" destOrd="0" parTransId="{BBCA0814-E365-DA40-B5E1-CBE902A9A9D9}" sibTransId="{EF449872-B2AB-BB42-93B2-DB962937C931}"/>
    <dgm:cxn modelId="{8C59F56E-167F-8042-9A28-89F1A11B01C1}" type="presOf" srcId="{B0114201-1CFF-1C49-990A-7404DBBCBAD2}" destId="{2C0DE442-9819-5740-8676-5956D4DAEA24}" srcOrd="0" destOrd="1" presId="urn:microsoft.com/office/officeart/2005/8/layout/chevron2"/>
    <dgm:cxn modelId="{53C89773-EF89-A24C-8B7F-909C9105A47C}" type="presOf" srcId="{AF303E3E-0244-CE43-8828-F480C81A94E0}" destId="{2B601677-D39B-604B-9F68-6F7DB3FEAB02}" srcOrd="0" destOrd="0" presId="urn:microsoft.com/office/officeart/2005/8/layout/chevron2"/>
    <dgm:cxn modelId="{9D779755-CA7B-D347-925E-02252C748C5C}" type="presOf" srcId="{AE223DBE-884F-214C-B519-BF8B42F01976}" destId="{181ABA1B-B34D-214B-B218-1F422087A25B}" srcOrd="0" destOrd="0" presId="urn:microsoft.com/office/officeart/2005/8/layout/chevron2"/>
    <dgm:cxn modelId="{AE0D655A-8B79-324A-9C3E-4996CBAB5541}" srcId="{AF303E3E-0244-CE43-8828-F480C81A94E0}" destId="{28A2B821-3FBE-764C-A99E-4483AF07065F}" srcOrd="2" destOrd="0" parTransId="{7418AFCC-21C6-BD4C-9195-1EFFAC084822}" sibTransId="{9E5DFE52-8005-3944-85C3-71480CA31D02}"/>
    <dgm:cxn modelId="{3949E28B-89BE-9D49-8753-078BCF1EB6BD}" srcId="{6F07EBA8-987D-164C-B1E2-4132FCCA44FB}" destId="{061013DB-FA66-644A-9443-F155F2AD6F8C}" srcOrd="0" destOrd="0" parTransId="{42B1376E-9637-A84C-8A85-74EFF7EDE794}" sibTransId="{3174DF8B-546D-004C-9EF8-2AB05A3E6572}"/>
    <dgm:cxn modelId="{63853A95-C571-FC4A-906B-AE579B1B3300}" srcId="{AF303E3E-0244-CE43-8828-F480C81A94E0}" destId="{34308EE1-6463-024D-83E1-1170E9CBC243}" srcOrd="1" destOrd="0" parTransId="{987C3B8E-AA68-C84C-B126-8CF28E62A8A1}" sibTransId="{FC7422AF-18F0-BE4D-ADC5-240040EDAC06}"/>
    <dgm:cxn modelId="{B9490EA2-DC61-C742-AC6A-91AA3CD6A093}" type="presOf" srcId="{6F07EBA8-987D-164C-B1E2-4132FCCA44FB}" destId="{18F2C8CF-3453-494E-8614-B7D7202299F7}" srcOrd="0" destOrd="0" presId="urn:microsoft.com/office/officeart/2005/8/layout/chevron2"/>
    <dgm:cxn modelId="{54365FDB-5D39-4048-A35D-6C1DFB3E49AB}" type="presOf" srcId="{061013DB-FA66-644A-9443-F155F2AD6F8C}" destId="{96E20A89-F1D0-1C4F-9946-E7172DD1360A}" srcOrd="0" destOrd="0" presId="urn:microsoft.com/office/officeart/2005/8/layout/chevron2"/>
    <dgm:cxn modelId="{BB29C5DF-2441-5D43-828A-AA3602AF3DB0}" srcId="{28A2B821-3FBE-764C-A99E-4483AF07065F}" destId="{B0114201-1CFF-1C49-990A-7404DBBCBAD2}" srcOrd="1" destOrd="0" parTransId="{7715BE63-D433-8147-90FA-DE9D603A291A}" sibTransId="{8E0A64A5-1D1D-0A4E-A2C0-A5CC29CA5491}"/>
    <dgm:cxn modelId="{D9B607F6-1C02-5840-A027-B801A95F3530}" srcId="{34308EE1-6463-024D-83E1-1170E9CBC243}" destId="{AE223DBE-884F-214C-B519-BF8B42F01976}" srcOrd="0" destOrd="0" parTransId="{67A209B8-5D77-6640-8EE4-9DF5C3B830CF}" sibTransId="{F7DD020E-23BF-6D49-B20B-B5F6584D543E}"/>
    <dgm:cxn modelId="{25AAAFFB-26F7-754D-8304-5D273123E579}" type="presOf" srcId="{9AED196F-4966-ED43-951D-BF96ACDDFAD0}" destId="{96E20A89-F1D0-1C4F-9946-E7172DD1360A}" srcOrd="0" destOrd="1" presId="urn:microsoft.com/office/officeart/2005/8/layout/chevron2"/>
    <dgm:cxn modelId="{D39BFFC0-2985-FF42-AD22-F8B667219E76}" type="presParOf" srcId="{2B601677-D39B-604B-9F68-6F7DB3FEAB02}" destId="{34774C22-231E-3C40-8C51-E0BCA837FF2C}" srcOrd="0" destOrd="0" presId="urn:microsoft.com/office/officeart/2005/8/layout/chevron2"/>
    <dgm:cxn modelId="{C89362D0-9591-A64D-9F6D-2AEB73D3B1C9}" type="presParOf" srcId="{34774C22-231E-3C40-8C51-E0BCA837FF2C}" destId="{18F2C8CF-3453-494E-8614-B7D7202299F7}" srcOrd="0" destOrd="0" presId="urn:microsoft.com/office/officeart/2005/8/layout/chevron2"/>
    <dgm:cxn modelId="{F28A920D-C890-274E-BF43-8D559938623A}" type="presParOf" srcId="{34774C22-231E-3C40-8C51-E0BCA837FF2C}" destId="{96E20A89-F1D0-1C4F-9946-E7172DD1360A}" srcOrd="1" destOrd="0" presId="urn:microsoft.com/office/officeart/2005/8/layout/chevron2"/>
    <dgm:cxn modelId="{5FFB3060-4259-AD4D-A64E-BE9A980BB8E8}" type="presParOf" srcId="{2B601677-D39B-604B-9F68-6F7DB3FEAB02}" destId="{3391392F-45F3-C94E-8CD5-03359BDC8463}" srcOrd="1" destOrd="0" presId="urn:microsoft.com/office/officeart/2005/8/layout/chevron2"/>
    <dgm:cxn modelId="{2E649A63-9C58-8A47-9572-C2E7B2FAB067}" type="presParOf" srcId="{2B601677-D39B-604B-9F68-6F7DB3FEAB02}" destId="{9B10483C-BF98-1E4D-A5AD-B8A0B75BBEC5}" srcOrd="2" destOrd="0" presId="urn:microsoft.com/office/officeart/2005/8/layout/chevron2"/>
    <dgm:cxn modelId="{47AAF6CF-3BC9-234E-A26F-E2ADB117D7EA}" type="presParOf" srcId="{9B10483C-BF98-1E4D-A5AD-B8A0B75BBEC5}" destId="{3E0A523D-72C1-6E48-8AD1-88E7C033EF70}" srcOrd="0" destOrd="0" presId="urn:microsoft.com/office/officeart/2005/8/layout/chevron2"/>
    <dgm:cxn modelId="{8D6BCEBF-653E-1F49-9A97-67C470FFE762}" type="presParOf" srcId="{9B10483C-BF98-1E4D-A5AD-B8A0B75BBEC5}" destId="{181ABA1B-B34D-214B-B218-1F422087A25B}" srcOrd="1" destOrd="0" presId="urn:microsoft.com/office/officeart/2005/8/layout/chevron2"/>
    <dgm:cxn modelId="{A8274DBD-5FD9-7443-8E5B-872A8A6E0965}" type="presParOf" srcId="{2B601677-D39B-604B-9F68-6F7DB3FEAB02}" destId="{EE73F82E-D7DF-D14C-9E45-8C56B690CB98}" srcOrd="3" destOrd="0" presId="urn:microsoft.com/office/officeart/2005/8/layout/chevron2"/>
    <dgm:cxn modelId="{933DCF5A-C679-C94C-B4B6-2E16413D5C7E}" type="presParOf" srcId="{2B601677-D39B-604B-9F68-6F7DB3FEAB02}" destId="{60AFFFB5-B6B9-3E44-BDD0-6BE18AA1CECF}" srcOrd="4" destOrd="0" presId="urn:microsoft.com/office/officeart/2005/8/layout/chevron2"/>
    <dgm:cxn modelId="{5CDD3293-969C-8D4C-8232-0C9A4F1AAEB3}" type="presParOf" srcId="{60AFFFB5-B6B9-3E44-BDD0-6BE18AA1CECF}" destId="{542FAFCA-0981-B548-91D7-E949B59539DB}" srcOrd="0" destOrd="0" presId="urn:microsoft.com/office/officeart/2005/8/layout/chevron2"/>
    <dgm:cxn modelId="{3F4898D4-D199-1B49-8B1F-C67AB8EF2138}" type="presParOf" srcId="{60AFFFB5-B6B9-3E44-BDD0-6BE18AA1CECF}" destId="{2C0DE442-9819-5740-8676-5956D4DAEA2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2C8CF-3453-494E-8614-B7D7202299F7}">
      <dsp:nvSpPr>
        <dsp:cNvPr id="0" name=""/>
        <dsp:cNvSpPr/>
      </dsp:nvSpPr>
      <dsp:spPr>
        <a:xfrm rot="5400000">
          <a:off x="-285412" y="287901"/>
          <a:ext cx="1902750" cy="133192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700" kern="1200"/>
        </a:p>
      </dsp:txBody>
      <dsp:txXfrm rot="-5400000">
        <a:off x="1" y="668452"/>
        <a:ext cx="1331925" cy="570825"/>
      </dsp:txXfrm>
    </dsp:sp>
    <dsp:sp modelId="{96E20A89-F1D0-1C4F-9946-E7172DD1360A}">
      <dsp:nvSpPr>
        <dsp:cNvPr id="0" name=""/>
        <dsp:cNvSpPr/>
      </dsp:nvSpPr>
      <dsp:spPr>
        <a:xfrm rot="5400000">
          <a:off x="4009968" y="-2675554"/>
          <a:ext cx="1236787" cy="65928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IDEAS PREVIAS GENERALES: ¿QUÉ SABEMOS DE…?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300" kern="1200"/>
        </a:p>
      </dsp:txBody>
      <dsp:txXfrm rot="-5400000">
        <a:off x="1331925" y="62864"/>
        <a:ext cx="6532499" cy="1116037"/>
      </dsp:txXfrm>
    </dsp:sp>
    <dsp:sp modelId="{3E0A523D-72C1-6E48-8AD1-88E7C033EF70}">
      <dsp:nvSpPr>
        <dsp:cNvPr id="0" name=""/>
        <dsp:cNvSpPr/>
      </dsp:nvSpPr>
      <dsp:spPr>
        <a:xfrm rot="5400000">
          <a:off x="-285412" y="1999449"/>
          <a:ext cx="1902750" cy="133192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700" kern="1200"/>
        </a:p>
      </dsp:txBody>
      <dsp:txXfrm rot="-5400000">
        <a:off x="1" y="2380000"/>
        <a:ext cx="1331925" cy="570825"/>
      </dsp:txXfrm>
    </dsp:sp>
    <dsp:sp modelId="{181ABA1B-B34D-214B-B218-1F422087A25B}">
      <dsp:nvSpPr>
        <dsp:cNvPr id="0" name=""/>
        <dsp:cNvSpPr/>
      </dsp:nvSpPr>
      <dsp:spPr>
        <a:xfrm rot="5400000">
          <a:off x="4009968" y="-964006"/>
          <a:ext cx="1236787" cy="65928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EXPLICACIONES POSIBLES (</a:t>
          </a:r>
          <a:r>
            <a:rPr lang="en-US" sz="2300" kern="1200" dirty="0" err="1"/>
            <a:t>hipótesis</a:t>
          </a:r>
          <a:r>
            <a:rPr lang="en-US" sz="2300" kern="1200" dirty="0"/>
            <a:t>): , ¿POR QUÉ?, ¿CÓMO…?, ¿QUÉ CAUSAS…?, ¿CONSECUENCIAS…?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300" kern="1200" dirty="0"/>
        </a:p>
      </dsp:txBody>
      <dsp:txXfrm rot="-5400000">
        <a:off x="1331925" y="1774412"/>
        <a:ext cx="6532499" cy="1116037"/>
      </dsp:txXfrm>
    </dsp:sp>
    <dsp:sp modelId="{542FAFCA-0981-B548-91D7-E949B59539DB}">
      <dsp:nvSpPr>
        <dsp:cNvPr id="0" name=""/>
        <dsp:cNvSpPr/>
      </dsp:nvSpPr>
      <dsp:spPr>
        <a:xfrm rot="5400000">
          <a:off x="-285412" y="3710998"/>
          <a:ext cx="1902750" cy="133192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700" kern="1200"/>
        </a:p>
      </dsp:txBody>
      <dsp:txXfrm rot="-5400000">
        <a:off x="1" y="4091549"/>
        <a:ext cx="1331925" cy="570825"/>
      </dsp:txXfrm>
    </dsp:sp>
    <dsp:sp modelId="{2C0DE442-9819-5740-8676-5956D4DAEA24}">
      <dsp:nvSpPr>
        <dsp:cNvPr id="0" name=""/>
        <dsp:cNvSpPr/>
      </dsp:nvSpPr>
      <dsp:spPr>
        <a:xfrm rot="5400000">
          <a:off x="4009968" y="747542"/>
          <a:ext cx="1236787" cy="65928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PREDICCIONES: ¿QUÉ SUCEDERÁ EN TU INVESTIGACIÓN?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300" kern="1200" dirty="0"/>
        </a:p>
      </dsp:txBody>
      <dsp:txXfrm rot="-5400000">
        <a:off x="1331925" y="3485961"/>
        <a:ext cx="6532499" cy="1116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79DAA5-A1A2-F442-A381-D1375E6DD870}" type="datetime1">
              <a:rPr lang="es-ES" smtClean="0"/>
              <a:pPr>
                <a:defRPr/>
              </a:pPr>
              <a:t>04/04/2023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D2893-CA04-F84D-A5A6-EB1F88F7077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C06BCC-5070-394E-A887-3328846FD5EF}" type="datetime1">
              <a:rPr lang="es-ES" smtClean="0"/>
              <a:pPr>
                <a:defRPr/>
              </a:pPr>
              <a:t>04/04/2023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67C4DD-71C7-5E41-8748-5FAC4EC3F6EF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0255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893615-08C0-6A48-8355-2BC1F15784DC}" type="datetime1">
              <a:rPr lang="es-ES" smtClean="0"/>
              <a:pPr>
                <a:defRPr/>
              </a:pPr>
              <a:t>04/04/2023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CA804E-FA7A-2B43-8364-19885E941C5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9472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D1223C-69FC-1444-B9E1-B247FCD30472}" type="datetime1">
              <a:rPr lang="es-ES" smtClean="0"/>
              <a:pPr>
                <a:defRPr/>
              </a:pPr>
              <a:t>04/04/2023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395BA1-2499-384F-8C33-59F2907D458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9027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B8C7CB-9A95-3D4A-81E4-C28D633BD6B4}" type="datetime1">
              <a:rPr lang="es-ES" smtClean="0"/>
              <a:pPr>
                <a:defRPr/>
              </a:pPr>
              <a:t>04/04/2023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4A295-0F3E-1041-9CE0-936388E2F76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344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07EB27-2AF0-214A-A7C2-07D4C2923EF6}" type="datetime1">
              <a:rPr lang="es-ES" smtClean="0"/>
              <a:pPr>
                <a:defRPr/>
              </a:pPr>
              <a:t>04/04/2023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D723C-28D9-5E4B-BDF1-5F77B267394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5744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BA9DC9-B388-C743-BBD9-7B996D82D50E}" type="datetime1">
              <a:rPr lang="es-ES" smtClean="0"/>
              <a:pPr>
                <a:defRPr/>
              </a:pPr>
              <a:t>04/04/2023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5E0598-6A2D-BE42-B722-5D663A2F99F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3991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C90133-F1C4-3846-994F-3F67BFE89BA0}" type="datetime1">
              <a:rPr lang="es-ES" smtClean="0"/>
              <a:pPr>
                <a:defRPr/>
              </a:pPr>
              <a:t>04/04/2023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A63EE-1B49-7E48-B3B3-AE3D0307CE4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6725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5B4483-4E55-1442-9B2B-6364366AB77E}" type="datetime1">
              <a:rPr lang="es-ES" smtClean="0"/>
              <a:pPr>
                <a:defRPr/>
              </a:pPr>
              <a:t>04/04/2023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47F7D-C533-C54F-84FD-DB4C1FF0833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433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43AE1786-4DE2-DE49-8AEE-707028120200}" type="datetime1">
              <a:rPr lang="es-ES" smtClean="0"/>
              <a:pPr>
                <a:defRPr/>
              </a:pPr>
              <a:t>04/04/2023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C66BA97-4EB9-F047-A873-382348350CAF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931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88A147-4C39-2148-9708-6B18CC5F0969}" type="datetime1">
              <a:rPr lang="es-ES" smtClean="0"/>
              <a:pPr>
                <a:defRPr/>
              </a:pPr>
              <a:t>04/04/2023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2CF40-D655-1C42-B5AB-3DDE26E5077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3811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1C90133-F1C4-3846-994F-3F67BFE89BA0}" type="datetime1">
              <a:rPr lang="es-ES" smtClean="0"/>
              <a:pPr>
                <a:defRPr/>
              </a:pPr>
              <a:t>04/04/2023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2EA63EE-1B49-7E48-B3B3-AE3D0307CE4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3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ctrTitle"/>
          </p:nvPr>
        </p:nvSpPr>
        <p:spPr bwMode="auto">
          <a:xfrm>
            <a:off x="827584" y="1412776"/>
            <a:ext cx="7772400" cy="6127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s-ES" cap="none" dirty="0"/>
              <a:t>        IDEAS PREVIAS</a:t>
            </a:r>
          </a:p>
        </p:txBody>
      </p:sp>
      <p:sp>
        <p:nvSpPr>
          <p:cNvPr id="13315" name="2 Subtítulo"/>
          <p:cNvSpPr>
            <a:spLocks noGrp="1"/>
          </p:cNvSpPr>
          <p:nvPr>
            <p:ph type="subTitle" idx="1"/>
          </p:nvPr>
        </p:nvSpPr>
        <p:spPr>
          <a:xfrm>
            <a:off x="2483768" y="3604261"/>
            <a:ext cx="5857875" cy="1214437"/>
          </a:xfrm>
        </p:spPr>
        <p:txBody>
          <a:bodyPr/>
          <a:lstStyle/>
          <a:p>
            <a:pPr algn="r" eaLnBrk="1" hangingPunct="1"/>
            <a:r>
              <a:rPr lang="es-ES" dirty="0"/>
              <a:t>Prof. Sulvy Cáceres </a:t>
            </a:r>
            <a:r>
              <a:rPr lang="es-ES" dirty="0" err="1"/>
              <a:t>Vezga</a:t>
            </a:r>
            <a:r>
              <a:rPr lang="es-ES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2 Marcador de contenido"/>
          <p:cNvSpPr>
            <a:spLocks noGrp="1"/>
          </p:cNvSpPr>
          <p:nvPr>
            <p:ph idx="1"/>
          </p:nvPr>
        </p:nvSpPr>
        <p:spPr>
          <a:xfrm>
            <a:off x="457200" y="500063"/>
            <a:ext cx="7467600" cy="5973762"/>
          </a:xfrm>
        </p:spPr>
        <p:txBody>
          <a:bodyPr/>
          <a:lstStyle/>
          <a:p>
            <a:pPr eaLnBrk="1" hangingPunct="1">
              <a:buFont typeface="Wingdings" pitchFamily="-111" charset="2"/>
              <a:buNone/>
            </a:pPr>
            <a:r>
              <a:rPr lang="es-ES"/>
              <a:t>2. Plantear un </a:t>
            </a:r>
            <a:r>
              <a:rPr lang="es-ES">
                <a:solidFill>
                  <a:schemeClr val="accent1"/>
                </a:solidFill>
              </a:rPr>
              <a:t>problema</a:t>
            </a:r>
            <a:r>
              <a:rPr lang="es-ES"/>
              <a:t> que los estudiantes deben resolver</a:t>
            </a:r>
          </a:p>
          <a:p>
            <a:pPr eaLnBrk="1" hangingPunct="1">
              <a:buFont typeface="Wingdings" pitchFamily="-111" charset="2"/>
              <a:buNone/>
            </a:pPr>
            <a:endParaRPr lang="es-ES"/>
          </a:p>
          <a:p>
            <a:pPr algn="just" eaLnBrk="1" hangingPunct="1">
              <a:buFont typeface="Wingdings" pitchFamily="-111" charset="2"/>
              <a:buChar char="à"/>
            </a:pPr>
            <a:r>
              <a:rPr lang="es-ES">
                <a:sym typeface="Wingdings" pitchFamily="-111" charset="2"/>
              </a:rPr>
              <a:t>Permite </a:t>
            </a:r>
            <a:r>
              <a:rPr lang="es-ES">
                <a:solidFill>
                  <a:srgbClr val="FE8637"/>
                </a:solidFill>
                <a:sym typeface="Wingdings" pitchFamily="-111" charset="2"/>
              </a:rPr>
              <a:t>DAR EXPLICACIONES POSIBLES </a:t>
            </a:r>
            <a:r>
              <a:rPr lang="es-ES">
                <a:sym typeface="Wingdings" pitchFamily="-111" charset="2"/>
              </a:rPr>
              <a:t>acerca de un fenómeno (construcción de hipótesis)</a:t>
            </a:r>
          </a:p>
          <a:p>
            <a:pPr algn="just" eaLnBrk="1" hangingPunct="1">
              <a:buFont typeface="Wingdings" pitchFamily="-111" charset="2"/>
              <a:buChar char="à"/>
            </a:pPr>
            <a:r>
              <a:rPr lang="es-ES">
                <a:solidFill>
                  <a:srgbClr val="FE8637"/>
                </a:solidFill>
                <a:sym typeface="Wingdings" pitchFamily="-111" charset="2"/>
              </a:rPr>
              <a:t>Predicen </a:t>
            </a:r>
            <a:r>
              <a:rPr lang="es-ES">
                <a:sym typeface="Wingdings" pitchFamily="-111" charset="2"/>
              </a:rPr>
              <a:t>resultados de investigaciones</a:t>
            </a:r>
          </a:p>
          <a:p>
            <a:pPr eaLnBrk="1" hangingPunct="1">
              <a:buFont typeface="Wingdings" pitchFamily="-111" charset="2"/>
              <a:buChar char="à"/>
            </a:pPr>
            <a:endParaRPr lang="es-ES">
              <a:sym typeface="Wingdings" pitchFamily="-111" charset="2"/>
            </a:endParaRPr>
          </a:p>
          <a:p>
            <a:pPr algn="just" eaLnBrk="1" hangingPunct="1">
              <a:buFont typeface="Wingdings" pitchFamily="-111" charset="2"/>
              <a:buChar char="à"/>
            </a:pPr>
            <a:r>
              <a:rPr lang="es-ES">
                <a:sym typeface="Wingdings" pitchFamily="-111" charset="2"/>
              </a:rPr>
              <a:t>Si no tienen experiencias previas relacionadas, sólo serán capaces de adivinar.</a:t>
            </a:r>
          </a:p>
          <a:p>
            <a:pPr eaLnBrk="1" hangingPunct="1">
              <a:buFont typeface="Wingdings" pitchFamily="-111" charset="2"/>
              <a:buChar char="à"/>
            </a:pPr>
            <a:endParaRPr lang="es-ES">
              <a:sym typeface="Wingdings" pitchFamily="-111" charset="2"/>
            </a:endParaRPr>
          </a:p>
          <a:p>
            <a:pPr eaLnBrk="1" hangingPunct="1">
              <a:buFont typeface="Wingdings" pitchFamily="-111" charset="2"/>
              <a:buChar char="à"/>
            </a:pPr>
            <a:r>
              <a:rPr lang="es-ES">
                <a:sym typeface="Wingdings" pitchFamily="-111" charset="2"/>
              </a:rPr>
              <a:t>Adivinar no es lo mismo que predecir.</a:t>
            </a:r>
            <a:endParaRPr lang="es-E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2 Marcador de contenido"/>
          <p:cNvSpPr>
            <a:spLocks noGrp="1"/>
          </p:cNvSpPr>
          <p:nvPr>
            <p:ph idx="1"/>
          </p:nvPr>
        </p:nvSpPr>
        <p:spPr>
          <a:xfrm>
            <a:off x="457200" y="304800"/>
            <a:ext cx="7467600" cy="5973763"/>
          </a:xfrm>
        </p:spPr>
        <p:txBody>
          <a:bodyPr/>
          <a:lstStyle/>
          <a:p>
            <a:pPr algn="just" eaLnBrk="1" hangingPunct="1">
              <a:buFont typeface="Wingdings" pitchFamily="-111" charset="2"/>
              <a:buNone/>
            </a:pPr>
            <a:r>
              <a:rPr lang="es-ES" dirty="0">
                <a:solidFill>
                  <a:schemeClr val="accent1"/>
                </a:solidFill>
              </a:rPr>
              <a:t>Predicción</a:t>
            </a:r>
            <a:r>
              <a:rPr lang="es-ES" dirty="0"/>
              <a:t>: ¿Qué ocurrirá con las semillas si les ponemos agua?</a:t>
            </a:r>
          </a:p>
          <a:p>
            <a:pPr algn="just" eaLnBrk="1" hangingPunct="1">
              <a:buFont typeface="Wingdings" pitchFamily="-111" charset="2"/>
              <a:buNone/>
            </a:pPr>
            <a:endParaRPr lang="es-ES" dirty="0"/>
          </a:p>
          <a:p>
            <a:pPr algn="just" eaLnBrk="1" hangingPunct="1">
              <a:buFont typeface="Wingdings" pitchFamily="-111" charset="2"/>
              <a:buNone/>
            </a:pPr>
            <a:endParaRPr lang="es-ES" dirty="0"/>
          </a:p>
          <a:p>
            <a:pPr algn="just" eaLnBrk="1" hangingPunct="1">
              <a:buFont typeface="Wingdings" pitchFamily="-111" charset="2"/>
              <a:buNone/>
            </a:pPr>
            <a:endParaRPr lang="es-ES" dirty="0"/>
          </a:p>
          <a:p>
            <a:pPr algn="just" eaLnBrk="1" hangingPunct="1">
              <a:buFont typeface="Wingdings" pitchFamily="-111" charset="2"/>
              <a:buNone/>
            </a:pPr>
            <a:endParaRPr lang="es-ES" dirty="0"/>
          </a:p>
          <a:p>
            <a:pPr algn="just" eaLnBrk="1" hangingPunct="1">
              <a:buFont typeface="Wingdings" pitchFamily="-111" charset="2"/>
              <a:buNone/>
            </a:pPr>
            <a:endParaRPr lang="es-ES" dirty="0"/>
          </a:p>
          <a:p>
            <a:pPr algn="just" eaLnBrk="1" hangingPunct="1">
              <a:buFont typeface="Wingdings" pitchFamily="-111" charset="2"/>
              <a:buNone/>
            </a:pPr>
            <a:endParaRPr lang="es-ES" dirty="0"/>
          </a:p>
          <a:p>
            <a:pPr algn="just" eaLnBrk="1" hangingPunct="1">
              <a:buFont typeface="Wingdings" pitchFamily="-111" charset="2"/>
              <a:buNone/>
            </a:pPr>
            <a:endParaRPr lang="es-ES" dirty="0">
              <a:solidFill>
                <a:srgbClr val="FE8637"/>
              </a:solidFill>
            </a:endParaRPr>
          </a:p>
          <a:p>
            <a:pPr algn="just" eaLnBrk="1" hangingPunct="1">
              <a:buFont typeface="Wingdings" pitchFamily="-111" charset="2"/>
              <a:buNone/>
            </a:pPr>
            <a:r>
              <a:rPr lang="es-ES" dirty="0">
                <a:solidFill>
                  <a:srgbClr val="FE8637"/>
                </a:solidFill>
              </a:rPr>
              <a:t>Explicación posible: </a:t>
            </a:r>
            <a:r>
              <a:rPr lang="es-ES" dirty="0"/>
              <a:t>¿ Por qué?, o ¿Cómo?</a:t>
            </a:r>
          </a:p>
          <a:p>
            <a:pPr algn="just" eaLnBrk="1" hangingPunct="1">
              <a:buFont typeface="Wingdings" pitchFamily="-111" charset="2"/>
              <a:buNone/>
            </a:pPr>
            <a:r>
              <a:rPr lang="es-ES" dirty="0"/>
              <a:t>- Porque la semilla se alimenta y crece cuando tiene agüita </a:t>
            </a:r>
          </a:p>
        </p:txBody>
      </p:sp>
      <p:pic>
        <p:nvPicPr>
          <p:cNvPr id="24579" name="Picture 2" descr="DSCN78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143000"/>
            <a:ext cx="1838325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 descr="DSCN78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19200"/>
            <a:ext cx="184785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2 Marcador de contenido"/>
          <p:cNvSpPr>
            <a:spLocks noGrp="1"/>
          </p:cNvSpPr>
          <p:nvPr>
            <p:ph idx="1"/>
          </p:nvPr>
        </p:nvSpPr>
        <p:spPr>
          <a:xfrm>
            <a:off x="457200" y="357188"/>
            <a:ext cx="7467600" cy="6116637"/>
          </a:xfrm>
        </p:spPr>
        <p:txBody>
          <a:bodyPr/>
          <a:lstStyle/>
          <a:p>
            <a:pPr eaLnBrk="1" hangingPunct="1">
              <a:buFont typeface="Wingdings" pitchFamily="-111" charset="2"/>
              <a:buNone/>
            </a:pPr>
            <a:endParaRPr lang="es-ES" dirty="0"/>
          </a:p>
          <a:p>
            <a:pPr eaLnBrk="1" hangingPunct="1">
              <a:buFont typeface="Wingdings" pitchFamily="-111" charset="2"/>
              <a:buNone/>
            </a:pPr>
            <a:r>
              <a:rPr lang="es-ES" dirty="0"/>
              <a:t>3. Realizar alguna </a:t>
            </a:r>
            <a:r>
              <a:rPr lang="es-ES" dirty="0">
                <a:solidFill>
                  <a:schemeClr val="accent1"/>
                </a:solidFill>
              </a:rPr>
              <a:t>actividad</a:t>
            </a:r>
            <a:r>
              <a:rPr lang="es-ES" dirty="0"/>
              <a:t> </a:t>
            </a:r>
            <a:r>
              <a:rPr lang="es-ES" dirty="0" err="1"/>
              <a:t>focalizadora</a:t>
            </a:r>
            <a:endParaRPr lang="es-ES" dirty="0"/>
          </a:p>
          <a:p>
            <a:pPr eaLnBrk="1" hangingPunct="1">
              <a:buFont typeface="Wingdings" pitchFamily="-111" charset="2"/>
              <a:buNone/>
            </a:pPr>
            <a:endParaRPr lang="es-ES" dirty="0"/>
          </a:p>
          <a:p>
            <a:pPr eaLnBrk="1" hangingPunct="1">
              <a:buFont typeface="Wingdings" pitchFamily="-111" charset="2"/>
              <a:buChar char="à"/>
            </a:pPr>
            <a:r>
              <a:rPr lang="es-ES" dirty="0">
                <a:sym typeface="Wingdings" pitchFamily="-111" charset="2"/>
              </a:rPr>
              <a:t>Clasificación </a:t>
            </a:r>
          </a:p>
          <a:p>
            <a:pPr eaLnBrk="1" hangingPunct="1">
              <a:buFont typeface="Wingdings" pitchFamily="-111" charset="2"/>
              <a:buChar char="à"/>
            </a:pPr>
            <a:r>
              <a:rPr lang="es-ES" dirty="0">
                <a:sym typeface="Wingdings" pitchFamily="-111" charset="2"/>
              </a:rPr>
              <a:t>Observación, descripción, etc.</a:t>
            </a:r>
            <a:r>
              <a:rPr lang="es-ES" dirty="0"/>
              <a:t> </a:t>
            </a:r>
          </a:p>
          <a:p>
            <a:pPr eaLnBrk="1" hangingPunct="1">
              <a:buFont typeface="Wingdings" pitchFamily="-111" charset="2"/>
              <a:buChar char="à"/>
            </a:pPr>
            <a:r>
              <a:rPr lang="es-ES" dirty="0"/>
              <a:t>Que desemboque en una pregunta</a:t>
            </a:r>
          </a:p>
          <a:p>
            <a:pPr eaLnBrk="1" hangingPunct="1">
              <a:buFont typeface="Wingdings" pitchFamily="-111" charset="2"/>
              <a:buNone/>
            </a:pPr>
            <a:endParaRPr lang="es-ES" dirty="0"/>
          </a:p>
        </p:txBody>
      </p:sp>
      <p:pic>
        <p:nvPicPr>
          <p:cNvPr id="25603" name="3 Imagen" descr="focalizac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7" y="3212976"/>
            <a:ext cx="4193283" cy="314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ac-grenoble.fr/savoie/Disciplines/Sciences/Esp_ress/Doc-peda/cahiers/Ble-grai/Doc3_fichiers/image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500188"/>
            <a:ext cx="7929563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5 Marcador de contenido"/>
          <p:cNvSpPr>
            <a:spLocks noGrp="1"/>
          </p:cNvSpPr>
          <p:nvPr>
            <p:ph idx="1"/>
          </p:nvPr>
        </p:nvSpPr>
        <p:spPr>
          <a:xfrm>
            <a:off x="428625" y="357188"/>
            <a:ext cx="7467600" cy="4873625"/>
          </a:xfrm>
        </p:spPr>
        <p:txBody>
          <a:bodyPr/>
          <a:lstStyle/>
          <a:p>
            <a:pPr eaLnBrk="1" hangingPunct="1">
              <a:buFont typeface="Arial" pitchFamily="-111" charset="0"/>
              <a:buChar char="•"/>
            </a:pPr>
            <a:r>
              <a:rPr lang="es-ES" dirty="0"/>
              <a:t>Es necesario dar espacio para Proponer y dar explicaciones</a:t>
            </a:r>
          </a:p>
          <a:p>
            <a:pPr eaLnBrk="1" hangingPunct="1">
              <a:buFont typeface="Wingdings" pitchFamily="-111" charset="2"/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r>
              <a:rPr lang="es-CL" sz="2400" dirty="0"/>
              <a:t>¿Por qué se mueven las placas tectónicas?</a:t>
            </a:r>
            <a:br>
              <a:rPr lang="es-CL" sz="2400" dirty="0"/>
            </a:br>
            <a:r>
              <a:rPr lang="es-CL" sz="2400" dirty="0"/>
              <a:t>4to básico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552" y="1846263"/>
            <a:ext cx="5361345" cy="4022725"/>
          </a:xfrm>
        </p:spPr>
      </p:pic>
    </p:spTree>
    <p:extLst>
      <p:ext uri="{BB962C8B-B14F-4D97-AF65-F5344CB8AC3E}">
        <p14:creationId xmlns:p14="http://schemas.microsoft.com/office/powerpoint/2010/main" val="977284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 Por qué se mueven las placas tectónicas? 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977051" y="1846263"/>
            <a:ext cx="5234348" cy="4022725"/>
          </a:xfrm>
        </p:spPr>
      </p:pic>
    </p:spTree>
    <p:extLst>
      <p:ext uri="{BB962C8B-B14F-4D97-AF65-F5344CB8AC3E}">
        <p14:creationId xmlns:p14="http://schemas.microsoft.com/office/powerpoint/2010/main" val="2898254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+mj-ea"/>
              <a:cs typeface="+mj-cs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7467600" cy="5788025"/>
          </a:xfrm>
        </p:spPr>
        <p:txBody>
          <a:bodyPr/>
          <a:lstStyle/>
          <a:p>
            <a:pPr eaLnBrk="1" hangingPunct="1"/>
            <a:r>
              <a:rPr lang="en-US"/>
              <a:t>Con cualquier estrategia…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219200" y="2362200"/>
            <a:ext cx="6400800" cy="2438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SE DEBE IDENTIFICAR LA PREGUNTA DE INVESTIGACIÓN DE LA CLASE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+mj-ea"/>
              <a:cs typeface="+mj-cs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7467600" cy="1978025"/>
          </a:xfrm>
        </p:spPr>
        <p:txBody>
          <a:bodyPr/>
          <a:lstStyle/>
          <a:p>
            <a:pPr algn="ctr" eaLnBrk="1" hangingPunct="1"/>
            <a:r>
              <a:rPr lang="en-US" b="1"/>
              <a:t>¿POR QUÉ SON IMPORTANTES LAS  IDEAS Y EXPLICACIONES DE LOS ESTUDIANTES?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485900" y="838200"/>
            <a:ext cx="6172200" cy="2590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IDEAS PREVIAS</a:t>
            </a:r>
          </a:p>
          <a:p>
            <a:pPr algn="ctr">
              <a:defRPr/>
            </a:pPr>
            <a:r>
              <a:rPr lang="en-US" dirty="0"/>
              <a:t>IDEAS ALTERNATIVAS</a:t>
            </a:r>
          </a:p>
          <a:p>
            <a:pPr algn="ctr">
              <a:defRPr/>
            </a:pPr>
            <a:r>
              <a:rPr lang="en-US" dirty="0"/>
              <a:t>ERRORES CONCEPTUALES</a:t>
            </a:r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r>
              <a:rPr lang="en-US" dirty="0"/>
              <a:t>EXPLICACIONES POSIBLES Y PREDICCIONES</a:t>
            </a:r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2 Marcador de contenido"/>
          <p:cNvSpPr>
            <a:spLocks noGrp="1"/>
          </p:cNvSpPr>
          <p:nvPr>
            <p:ph idx="1"/>
          </p:nvPr>
        </p:nvSpPr>
        <p:spPr>
          <a:xfrm>
            <a:off x="457200" y="914400"/>
            <a:ext cx="7467600" cy="5559425"/>
          </a:xfrm>
        </p:spPr>
        <p:txBody>
          <a:bodyPr/>
          <a:lstStyle/>
          <a:p>
            <a:pPr eaLnBrk="1" hangingPunct="1"/>
            <a:r>
              <a:rPr lang="es-ES" dirty="0"/>
              <a:t>El/la profesor/a:</a:t>
            </a:r>
          </a:p>
          <a:p>
            <a:pPr eaLnBrk="1" hangingPunct="1"/>
            <a:endParaRPr lang="es-ES" dirty="0"/>
          </a:p>
          <a:p>
            <a:pPr lvl="1" eaLnBrk="1" hangingPunct="1"/>
            <a:r>
              <a:rPr lang="es-ES" dirty="0">
                <a:solidFill>
                  <a:schemeClr val="accent1"/>
                </a:solidFill>
              </a:rPr>
              <a:t>Conoce </a:t>
            </a:r>
            <a:r>
              <a:rPr lang="es-ES" dirty="0"/>
              <a:t>lo que piensan los niños y niñas.</a:t>
            </a:r>
          </a:p>
          <a:p>
            <a:pPr lvl="1" eaLnBrk="1" hangingPunct="1"/>
            <a:r>
              <a:rPr lang="es-ES" dirty="0"/>
              <a:t>Considera los </a:t>
            </a:r>
            <a:r>
              <a:rPr lang="es-ES" dirty="0">
                <a:solidFill>
                  <a:schemeClr val="accent1"/>
                </a:solidFill>
              </a:rPr>
              <a:t>conocimientos previos</a:t>
            </a:r>
            <a:r>
              <a:rPr lang="es-ES" dirty="0"/>
              <a:t> para guiar la construcción de nuevos conceptos.</a:t>
            </a:r>
          </a:p>
          <a:p>
            <a:pPr lvl="1" eaLnBrk="1" hangingPunct="1"/>
            <a:r>
              <a:rPr lang="es-ES" dirty="0"/>
              <a:t>Crea un </a:t>
            </a:r>
            <a:r>
              <a:rPr lang="es-ES" dirty="0">
                <a:solidFill>
                  <a:schemeClr val="accent1"/>
                </a:solidFill>
              </a:rPr>
              <a:t>ambiente</a:t>
            </a:r>
            <a:r>
              <a:rPr lang="es-ES" dirty="0"/>
              <a:t> propicio para el inicio del aprendizaje.</a:t>
            </a:r>
          </a:p>
          <a:p>
            <a:pPr lvl="1" eaLnBrk="1" hangingPunct="1"/>
            <a:r>
              <a:rPr lang="es-ES" dirty="0">
                <a:solidFill>
                  <a:schemeClr val="accent1"/>
                </a:solidFill>
              </a:rPr>
              <a:t>Ajusta</a:t>
            </a:r>
            <a:r>
              <a:rPr lang="es-ES" dirty="0"/>
              <a:t> la planificación de acuerdo a la preparación previa de los estudiantes.</a:t>
            </a:r>
          </a:p>
          <a:p>
            <a:pPr lvl="1" eaLnBrk="1" hangingPunct="1">
              <a:buFont typeface="Wingdings 2" pitchFamily="-111" charset="2"/>
              <a:buNone/>
            </a:pPr>
            <a:endParaRPr lang="es-ES" dirty="0"/>
          </a:p>
          <a:p>
            <a:pPr lvl="1" eaLnBrk="1" hangingPunct="1">
              <a:buFont typeface="Wingdings 2" pitchFamily="-111" charset="2"/>
              <a:buNone/>
            </a:pPr>
            <a:endParaRPr lang="es-ES" dirty="0"/>
          </a:p>
          <a:p>
            <a:pPr lvl="1" eaLnBrk="1" hangingPunct="1"/>
            <a:endParaRPr lang="es-ES" dirty="0"/>
          </a:p>
        </p:txBody>
      </p:sp>
      <p:sp>
        <p:nvSpPr>
          <p:cNvPr id="5" name="Rounded Rectangle 4"/>
          <p:cNvSpPr/>
          <p:nvPr/>
        </p:nvSpPr>
        <p:spPr>
          <a:xfrm>
            <a:off x="1752600" y="4149080"/>
            <a:ext cx="5638800" cy="1371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DIAGNOSTICA, AJUSTA, INCENTIVA Y PREPARA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Título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endParaRPr lang="en-US" cap="none"/>
          </a:p>
        </p:txBody>
      </p:sp>
      <p:sp>
        <p:nvSpPr>
          <p:cNvPr id="31747" name="2 Marcador de contenido"/>
          <p:cNvSpPr>
            <a:spLocks noGrp="1"/>
          </p:cNvSpPr>
          <p:nvPr>
            <p:ph idx="1"/>
          </p:nvPr>
        </p:nvSpPr>
        <p:spPr>
          <a:xfrm>
            <a:off x="457200" y="381000"/>
            <a:ext cx="7467600" cy="6092825"/>
          </a:xfrm>
        </p:spPr>
        <p:txBody>
          <a:bodyPr/>
          <a:lstStyle/>
          <a:p>
            <a:pPr eaLnBrk="1" hangingPunct="1"/>
            <a:r>
              <a:rPr lang="es-ES"/>
              <a:t>Los estudiantes:</a:t>
            </a:r>
          </a:p>
          <a:p>
            <a:pPr eaLnBrk="1" hangingPunct="1"/>
            <a:endParaRPr lang="es-ES"/>
          </a:p>
          <a:p>
            <a:pPr lvl="1" eaLnBrk="1" hangingPunct="1"/>
            <a:r>
              <a:rPr lang="es-ES"/>
              <a:t>Encuentran </a:t>
            </a:r>
            <a:r>
              <a:rPr lang="es-ES">
                <a:solidFill>
                  <a:schemeClr val="accent1"/>
                </a:solidFill>
              </a:rPr>
              <a:t>sentido</a:t>
            </a:r>
            <a:r>
              <a:rPr lang="es-ES"/>
              <a:t> a la nueva experiencia</a:t>
            </a:r>
          </a:p>
          <a:p>
            <a:pPr lvl="1" eaLnBrk="1" hangingPunct="1"/>
            <a:r>
              <a:rPr lang="es-ES"/>
              <a:t>Establecen </a:t>
            </a:r>
            <a:r>
              <a:rPr lang="es-ES">
                <a:solidFill>
                  <a:schemeClr val="accent1"/>
                </a:solidFill>
              </a:rPr>
              <a:t>relaciones</a:t>
            </a:r>
            <a:r>
              <a:rPr lang="es-ES"/>
              <a:t> entre lo que saben y lo que conocerán</a:t>
            </a:r>
          </a:p>
          <a:p>
            <a:pPr lvl="1" eaLnBrk="1" hangingPunct="1"/>
            <a:r>
              <a:rPr lang="es-ES">
                <a:solidFill>
                  <a:schemeClr val="accent1"/>
                </a:solidFill>
              </a:rPr>
              <a:t>Cuestionan</a:t>
            </a:r>
            <a:r>
              <a:rPr lang="es-ES"/>
              <a:t> sus ideas</a:t>
            </a:r>
          </a:p>
          <a:p>
            <a:pPr lvl="1" eaLnBrk="1" hangingPunct="1"/>
            <a:r>
              <a:rPr lang="es-ES"/>
              <a:t>Se </a:t>
            </a:r>
            <a:r>
              <a:rPr lang="es-ES">
                <a:solidFill>
                  <a:schemeClr val="accent1"/>
                </a:solidFill>
              </a:rPr>
              <a:t>predisponen</a:t>
            </a:r>
            <a:r>
              <a:rPr lang="es-ES"/>
              <a:t> a una situación de aprendizaje</a:t>
            </a:r>
          </a:p>
          <a:p>
            <a:pPr lvl="1" eaLnBrk="1" hangingPunct="1"/>
            <a:r>
              <a:rPr lang="es-ES"/>
              <a:t>Se</a:t>
            </a:r>
            <a:r>
              <a:rPr lang="es-ES">
                <a:solidFill>
                  <a:schemeClr val="accent1"/>
                </a:solidFill>
              </a:rPr>
              <a:t> motivan </a:t>
            </a:r>
            <a:r>
              <a:rPr lang="es-ES"/>
              <a:t>para seguir con la exploración</a:t>
            </a:r>
          </a:p>
          <a:p>
            <a:pPr lvl="1" eaLnBrk="1" hangingPunct="1">
              <a:buFont typeface="Wingdings 2" pitchFamily="-111" charset="2"/>
              <a:buNone/>
            </a:pPr>
            <a:endParaRPr lang="es-ES"/>
          </a:p>
          <a:p>
            <a:pPr lvl="1" eaLnBrk="1" hangingPunct="1">
              <a:buFont typeface="Wingdings 2" pitchFamily="-111" charset="2"/>
              <a:buNone/>
            </a:pPr>
            <a:endParaRPr lang="es-ES"/>
          </a:p>
          <a:p>
            <a:pPr lvl="1" eaLnBrk="1" hangingPunct="1"/>
            <a:endParaRPr lang="es-ES"/>
          </a:p>
        </p:txBody>
      </p:sp>
      <p:sp>
        <p:nvSpPr>
          <p:cNvPr id="4" name="Rounded Rectangle 3"/>
          <p:cNvSpPr/>
          <p:nvPr/>
        </p:nvSpPr>
        <p:spPr>
          <a:xfrm>
            <a:off x="1143000" y="4038600"/>
            <a:ext cx="6324600" cy="1752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i="1" dirty="0">
                <a:solidFill>
                  <a:srgbClr val="000000"/>
                </a:solidFill>
              </a:rPr>
              <a:t>CONTRASTAN</a:t>
            </a:r>
            <a:r>
              <a:rPr lang="en-US" dirty="0"/>
              <a:t> SUS EXPLICACIONES CON LOS CONOCIMIENTOS ELABORADOS EN LA CLASE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 bwMode="auto">
          <a:xfrm>
            <a:off x="762000" y="571500"/>
            <a:ext cx="7705725" cy="5826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s-ES" b="1" cap="none" dirty="0"/>
              <a:t>¿Cómo comienza una clase de ciencia?</a:t>
            </a:r>
          </a:p>
        </p:txBody>
      </p:sp>
      <p:sp>
        <p:nvSpPr>
          <p:cNvPr id="15363" name="2 Marcador de contenido"/>
          <p:cNvSpPr>
            <a:spLocks noGrp="1"/>
          </p:cNvSpPr>
          <p:nvPr>
            <p:ph idx="1"/>
          </p:nvPr>
        </p:nvSpPr>
        <p:spPr>
          <a:xfrm>
            <a:off x="457199" y="2348880"/>
            <a:ext cx="8010525" cy="4124945"/>
          </a:xfrm>
        </p:spPr>
        <p:txBody>
          <a:bodyPr/>
          <a:lstStyle/>
          <a:p>
            <a:pPr eaLnBrk="1" hangingPunct="1">
              <a:buFont typeface="Wingdings" pitchFamily="-111" charset="2"/>
              <a:buNone/>
            </a:pPr>
            <a:endParaRPr lang="es-ES" dirty="0"/>
          </a:p>
          <a:p>
            <a:pPr eaLnBrk="1" hangingPunct="1"/>
            <a:r>
              <a:rPr lang="es-ES" dirty="0"/>
              <a:t>Los estudiantes y los profesores centran su atención en las </a:t>
            </a:r>
            <a:r>
              <a:rPr lang="es-ES" dirty="0">
                <a:solidFill>
                  <a:schemeClr val="accent1"/>
                </a:solidFill>
              </a:rPr>
              <a:t>ideas previas </a:t>
            </a:r>
            <a:r>
              <a:rPr lang="es-ES" dirty="0"/>
              <a:t>que tienen sobre un tema</a:t>
            </a:r>
          </a:p>
          <a:p>
            <a:pPr eaLnBrk="1" hangingPunct="1"/>
            <a:endParaRPr lang="es-ES" dirty="0"/>
          </a:p>
          <a:p>
            <a:pPr eaLnBrk="1" hangingPunct="1"/>
            <a:r>
              <a:rPr lang="es-ES" dirty="0"/>
              <a:t>Los estudiantes explicitan </a:t>
            </a:r>
            <a:r>
              <a:rPr lang="es-ES" dirty="0">
                <a:solidFill>
                  <a:schemeClr val="accent1"/>
                </a:solidFill>
              </a:rPr>
              <a:t>lo que saben </a:t>
            </a:r>
            <a:r>
              <a:rPr lang="es-ES" dirty="0"/>
              <a:t>y cómo lo saben</a:t>
            </a:r>
          </a:p>
          <a:p>
            <a:pPr eaLnBrk="1" hangingPunct="1"/>
            <a:r>
              <a:rPr lang="es-ES" dirty="0"/>
              <a:t>Expresan sus </a:t>
            </a:r>
            <a:r>
              <a:rPr lang="es-ES" dirty="0">
                <a:solidFill>
                  <a:schemeClr val="accent1"/>
                </a:solidFill>
              </a:rPr>
              <a:t>explicaciones posibles </a:t>
            </a:r>
            <a:r>
              <a:rPr lang="es-ES" dirty="0"/>
              <a:t>relacionadas con el fenómeno de estudio.</a:t>
            </a:r>
          </a:p>
          <a:p>
            <a:pPr eaLnBrk="1" hangingPunct="1"/>
            <a:endParaRPr lang="es-ES" dirty="0"/>
          </a:p>
          <a:p>
            <a:pPr lvl="1" eaLnBrk="1" hangingPunct="1"/>
            <a:endParaRPr lang="es-ES" dirty="0"/>
          </a:p>
        </p:txBody>
      </p:sp>
      <p:sp>
        <p:nvSpPr>
          <p:cNvPr id="4" name="Rounded Rectangle 3"/>
          <p:cNvSpPr/>
          <p:nvPr/>
        </p:nvSpPr>
        <p:spPr>
          <a:xfrm>
            <a:off x="1295400" y="5181600"/>
            <a:ext cx="6858000" cy="1066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dirty="0"/>
              <a:t>¿Por qué es importante considerar todas las ideas de los y las estudiantes?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Título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 eaLnBrk="1" hangingPunct="1"/>
            <a:r>
              <a:rPr lang="es-ES" cap="none"/>
              <a:t>Es necesario…</a:t>
            </a:r>
          </a:p>
        </p:txBody>
      </p:sp>
      <p:sp>
        <p:nvSpPr>
          <p:cNvPr id="32771" name="2 Marcador de contenido"/>
          <p:cNvSpPr>
            <a:spLocks noGrp="1"/>
          </p:cNvSpPr>
          <p:nvPr>
            <p:ph idx="1"/>
          </p:nvPr>
        </p:nvSpPr>
        <p:spPr>
          <a:xfrm>
            <a:off x="533400" y="1524000"/>
            <a:ext cx="7467600" cy="4873625"/>
          </a:xfrm>
        </p:spPr>
        <p:txBody>
          <a:bodyPr/>
          <a:lstStyle/>
          <a:p>
            <a:pPr algn="just" eaLnBrk="1" hangingPunct="1"/>
            <a:r>
              <a:rPr lang="es-ES"/>
              <a:t>Comenzar con una pregunta o actividad </a:t>
            </a:r>
            <a:r>
              <a:rPr lang="es-ES">
                <a:solidFill>
                  <a:schemeClr val="accent1"/>
                </a:solidFill>
              </a:rPr>
              <a:t>contextualizada, motivadora, creativa</a:t>
            </a:r>
            <a:r>
              <a:rPr lang="es-ES"/>
              <a:t>, </a:t>
            </a:r>
            <a:r>
              <a:rPr lang="es-ES">
                <a:solidFill>
                  <a:schemeClr val="accent1"/>
                </a:solidFill>
              </a:rPr>
              <a:t>DESAFIANTE, </a:t>
            </a:r>
            <a:r>
              <a:rPr lang="es-ES"/>
              <a:t>que constituya un problema cotidiano y de </a:t>
            </a:r>
            <a:r>
              <a:rPr lang="es-ES">
                <a:solidFill>
                  <a:schemeClr val="accent1"/>
                </a:solidFill>
              </a:rPr>
              <a:t>interés</a:t>
            </a:r>
            <a:r>
              <a:rPr lang="es-ES"/>
              <a:t> para el estudiante.</a:t>
            </a:r>
          </a:p>
          <a:p>
            <a:pPr algn="just" eaLnBrk="1" hangingPunct="1"/>
            <a:endParaRPr lang="es-ES"/>
          </a:p>
          <a:p>
            <a:pPr algn="just" eaLnBrk="1" hangingPunct="1">
              <a:buFont typeface="Wingdings" pitchFamily="-111" charset="2"/>
              <a:buNone/>
            </a:pPr>
            <a:endParaRPr lang="es-ES"/>
          </a:p>
        </p:txBody>
      </p:sp>
      <p:pic>
        <p:nvPicPr>
          <p:cNvPr id="32772" name="Picture 2" descr="http://school.discovery.com/clipart/images/questio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819400"/>
            <a:ext cx="1600200" cy="335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Título"/>
          <p:cNvSpPr>
            <a:spLocks noGrp="1"/>
          </p:cNvSpPr>
          <p:nvPr>
            <p:ph type="title"/>
          </p:nvPr>
        </p:nvSpPr>
        <p:spPr bwMode="auto">
          <a:xfrm>
            <a:off x="838200" y="304800"/>
            <a:ext cx="7467600" cy="685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s-ES" cap="none"/>
              <a:t>Es necesario…</a:t>
            </a:r>
          </a:p>
        </p:txBody>
      </p:sp>
      <p:sp>
        <p:nvSpPr>
          <p:cNvPr id="33795" name="2 Marcador de contenido"/>
          <p:cNvSpPr>
            <a:spLocks noGrp="1"/>
          </p:cNvSpPr>
          <p:nvPr>
            <p:ph idx="1"/>
          </p:nvPr>
        </p:nvSpPr>
        <p:spPr>
          <a:xfrm>
            <a:off x="457200" y="990600"/>
            <a:ext cx="7467600" cy="5483225"/>
          </a:xfrm>
        </p:spPr>
        <p:txBody>
          <a:bodyPr/>
          <a:lstStyle/>
          <a:p>
            <a:pPr eaLnBrk="1" hangingPunct="1"/>
            <a:r>
              <a:rPr lang="es-ES"/>
              <a:t>Preguntar sólo aquello referido a un tema.</a:t>
            </a:r>
          </a:p>
          <a:p>
            <a:pPr eaLnBrk="1" hangingPunct="1"/>
            <a:endParaRPr lang="es-ES"/>
          </a:p>
          <a:p>
            <a:pPr eaLnBrk="1" hangingPunct="1"/>
            <a:r>
              <a:rPr lang="es-ES"/>
              <a:t>Dar tiempo suficiente para que los estudiantes piensen y formulen sus respuestas.</a:t>
            </a:r>
          </a:p>
          <a:p>
            <a:pPr eaLnBrk="1" hangingPunct="1"/>
            <a:endParaRPr lang="es-ES"/>
          </a:p>
          <a:p>
            <a:pPr eaLnBrk="1" hangingPunct="1"/>
            <a:r>
              <a:rPr lang="es-ES"/>
              <a:t>Animar al estudiante a que exprese sus dudas: “Hacerse cargo de las dudas que surgen”.</a:t>
            </a:r>
          </a:p>
          <a:p>
            <a:pPr eaLnBrk="1" hangingPunct="1"/>
            <a:endParaRPr lang="es-ES"/>
          </a:p>
          <a:p>
            <a:pPr eaLnBrk="1" hangingPunct="1"/>
            <a:r>
              <a:rPr lang="es-ES"/>
              <a:t>Ser sensible ante las afirmaciones contradictorias del estudiante.</a:t>
            </a:r>
          </a:p>
          <a:p>
            <a:pPr eaLnBrk="1" hangingPunct="1"/>
            <a:endParaRPr lang="es-E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pPr eaLnBrk="1" hangingPunct="1">
              <a:defRPr/>
            </a:pPr>
            <a:endParaRPr lang="en-US" dirty="0">
              <a:ea typeface="+mj-ea"/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2849233"/>
              </p:ext>
            </p:extLst>
          </p:nvPr>
        </p:nvGraphicFramePr>
        <p:xfrm>
          <a:off x="457200" y="1143000"/>
          <a:ext cx="7924800" cy="5330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 bwMode="auto">
          <a:xfrm>
            <a:off x="395536" y="843797"/>
            <a:ext cx="7467600" cy="5826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s-ES" b="1" cap="none" dirty="0"/>
              <a:t>      ¿CÓMO COMENZAMOS LA CLASE  DE CIENCIAS?</a:t>
            </a:r>
          </a:p>
        </p:txBody>
      </p:sp>
      <p:sp>
        <p:nvSpPr>
          <p:cNvPr id="16387" name="2 Marcador de contenido"/>
          <p:cNvSpPr>
            <a:spLocks noGrp="1"/>
          </p:cNvSpPr>
          <p:nvPr>
            <p:ph idx="1"/>
          </p:nvPr>
        </p:nvSpPr>
        <p:spPr>
          <a:xfrm>
            <a:off x="755576" y="2132856"/>
            <a:ext cx="7467600" cy="3714750"/>
          </a:xfrm>
        </p:spPr>
        <p:txBody>
          <a:bodyPr/>
          <a:lstStyle/>
          <a:p>
            <a:pPr eaLnBrk="1" hangingPunct="1"/>
            <a:endParaRPr lang="es-ES" dirty="0"/>
          </a:p>
          <a:p>
            <a:pPr algn="just" eaLnBrk="1" hangingPunct="1"/>
            <a:r>
              <a:rPr lang="es-ES" dirty="0"/>
              <a:t>Existen </a:t>
            </a:r>
            <a:r>
              <a:rPr lang="es-ES" dirty="0">
                <a:solidFill>
                  <a:schemeClr val="accent1"/>
                </a:solidFill>
              </a:rPr>
              <a:t>diferentes estrategias </a:t>
            </a:r>
            <a:r>
              <a:rPr lang="es-ES" dirty="0"/>
              <a:t>para conocer y registrar las ideas previas de los estudiantes y centrar la  atención en un tema determinado.</a:t>
            </a:r>
          </a:p>
          <a:p>
            <a:pPr eaLnBrk="1" hangingPunct="1">
              <a:buFont typeface="Wingdings" pitchFamily="-111" charset="2"/>
              <a:buNone/>
            </a:pPr>
            <a:endParaRPr lang="es-ES" dirty="0"/>
          </a:p>
          <a:p>
            <a:pPr eaLnBrk="1" hangingPunct="1">
              <a:buFont typeface="Wingdings" pitchFamily="-111" charset="2"/>
              <a:buNone/>
            </a:pPr>
            <a:endParaRPr lang="es-ES" dirty="0">
              <a:solidFill>
                <a:schemeClr val="accent1"/>
              </a:solidFill>
              <a:sym typeface="Wingdings" pitchFamily="-111" charset="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2 Marcador de contenido"/>
          <p:cNvSpPr>
            <a:spLocks noGrp="1"/>
          </p:cNvSpPr>
          <p:nvPr>
            <p:ph idx="1"/>
          </p:nvPr>
        </p:nvSpPr>
        <p:spPr>
          <a:xfrm>
            <a:off x="457200" y="571500"/>
            <a:ext cx="7467600" cy="5902325"/>
          </a:xfrm>
        </p:spPr>
        <p:txBody>
          <a:bodyPr/>
          <a:lstStyle/>
          <a:p>
            <a:pPr marL="457200" indent="-457200" eaLnBrk="1" hangingPunct="1">
              <a:buFont typeface="Wingdings" pitchFamily="-111" charset="2"/>
              <a:buAutoNum type="arabicPeriod"/>
            </a:pPr>
            <a:r>
              <a:rPr lang="es-ES">
                <a:sym typeface="Wingdings" pitchFamily="-111" charset="2"/>
              </a:rPr>
              <a:t>Hacer la clásica </a:t>
            </a:r>
            <a:r>
              <a:rPr lang="es-ES">
                <a:solidFill>
                  <a:schemeClr val="accent1"/>
                </a:solidFill>
                <a:sym typeface="Wingdings" pitchFamily="-111" charset="2"/>
              </a:rPr>
              <a:t>pregunta</a:t>
            </a:r>
          </a:p>
          <a:p>
            <a:pPr marL="457200" indent="-457200" eaLnBrk="1" hangingPunct="1">
              <a:buFont typeface="Wingdings" pitchFamily="-111" charset="2"/>
              <a:buNone/>
            </a:pPr>
            <a:endParaRPr lang="es-ES">
              <a:solidFill>
                <a:schemeClr val="accent1"/>
              </a:solidFill>
              <a:sym typeface="Wingdings" pitchFamily="-111" charset="2"/>
            </a:endParaRPr>
          </a:p>
          <a:p>
            <a:pPr marL="457200" indent="-457200" eaLnBrk="1" hangingPunct="1"/>
            <a:endParaRPr lang="es-ES"/>
          </a:p>
        </p:txBody>
      </p:sp>
      <p:pic>
        <p:nvPicPr>
          <p:cNvPr id="17411" name="Picture 4" descr="http://www.expandt.com/images/question_transparente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1143000"/>
            <a:ext cx="359092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2 Marcador de contenido"/>
          <p:cNvSpPr>
            <a:spLocks noGrp="1"/>
          </p:cNvSpPr>
          <p:nvPr>
            <p:ph idx="1"/>
          </p:nvPr>
        </p:nvSpPr>
        <p:spPr>
          <a:xfrm>
            <a:off x="457200" y="357188"/>
            <a:ext cx="7467600" cy="6116637"/>
          </a:xfrm>
        </p:spPr>
        <p:txBody>
          <a:bodyPr/>
          <a:lstStyle/>
          <a:p>
            <a:pPr eaLnBrk="1" hangingPunct="1"/>
            <a:r>
              <a:rPr lang="es-ES" dirty="0"/>
              <a:t>Los </a:t>
            </a:r>
            <a:r>
              <a:rPr lang="es-ES" dirty="0">
                <a:solidFill>
                  <a:schemeClr val="accent1"/>
                </a:solidFill>
              </a:rPr>
              <a:t>estudiantes</a:t>
            </a:r>
            <a:r>
              <a:rPr lang="es-ES" dirty="0"/>
              <a:t> pueden registrar mediante dibujos o textos escritos.</a:t>
            </a:r>
          </a:p>
          <a:p>
            <a:pPr eaLnBrk="1" hangingPunct="1"/>
            <a:endParaRPr lang="es-ES" dirty="0"/>
          </a:p>
          <a:p>
            <a:pPr eaLnBrk="1" hangingPunct="1"/>
            <a:endParaRPr lang="es-ES" dirty="0"/>
          </a:p>
        </p:txBody>
      </p:sp>
      <p:pic>
        <p:nvPicPr>
          <p:cNvPr id="18435" name="Picture 2" descr="http://lamap.inrp.fr/bdd_image/113_448_mat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1356" y="1357312"/>
            <a:ext cx="522128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lamap.inrp.fr/bdd_image/113_449_plastiqu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438150"/>
            <a:ext cx="3962400" cy="582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/>
          <p:cNvSpPr>
            <a:spLocks noGrp="1"/>
          </p:cNvSpPr>
          <p:nvPr>
            <p:ph idx="1"/>
          </p:nvPr>
        </p:nvSpPr>
        <p:spPr>
          <a:xfrm>
            <a:off x="457200" y="642938"/>
            <a:ext cx="7467600" cy="5830887"/>
          </a:xfrm>
        </p:spPr>
        <p:txBody>
          <a:bodyPr/>
          <a:lstStyle/>
          <a:p>
            <a:pPr eaLnBrk="1" hangingPunct="1"/>
            <a:r>
              <a:rPr lang="es-ES"/>
              <a:t>También los estudiantes pueden registrar mediante </a:t>
            </a:r>
            <a:r>
              <a:rPr lang="es-ES">
                <a:solidFill>
                  <a:schemeClr val="accent1"/>
                </a:solidFill>
              </a:rPr>
              <a:t>diagramas y redes</a:t>
            </a:r>
          </a:p>
          <a:p>
            <a:pPr eaLnBrk="1" hangingPunct="1">
              <a:buFont typeface="Wingdings" pitchFamily="-111" charset="2"/>
              <a:buNone/>
            </a:pPr>
            <a:endParaRPr lang="es-ES">
              <a:solidFill>
                <a:schemeClr val="accent1"/>
              </a:solidFill>
            </a:endParaRPr>
          </a:p>
        </p:txBody>
      </p:sp>
      <p:pic>
        <p:nvPicPr>
          <p:cNvPr id="20483" name="Picture 2" descr="http://ceep.crc.uiuc.edu/eecearchive/books/projcat3/section3/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785938"/>
            <a:ext cx="7231062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2 Marcador de contenido"/>
          <p:cNvSpPr>
            <a:spLocks noGrp="1"/>
          </p:cNvSpPr>
          <p:nvPr>
            <p:ph idx="1"/>
          </p:nvPr>
        </p:nvSpPr>
        <p:spPr>
          <a:xfrm>
            <a:off x="457200" y="571500"/>
            <a:ext cx="7467600" cy="5902325"/>
          </a:xfrm>
        </p:spPr>
        <p:txBody>
          <a:bodyPr/>
          <a:lstStyle/>
          <a:p>
            <a:pPr eaLnBrk="1" hangingPunct="1"/>
            <a:r>
              <a:rPr lang="es-ES"/>
              <a:t>Mediante</a:t>
            </a:r>
            <a:r>
              <a:rPr lang="es-ES">
                <a:solidFill>
                  <a:schemeClr val="accent1"/>
                </a:solidFill>
              </a:rPr>
              <a:t> tablas</a:t>
            </a:r>
          </a:p>
          <a:p>
            <a:pPr eaLnBrk="1" hangingPunct="1"/>
            <a:endParaRPr lang="es-ES"/>
          </a:p>
          <a:p>
            <a:pPr eaLnBrk="1" hangingPunct="1">
              <a:buFont typeface="Wingdings" pitchFamily="-111" charset="2"/>
              <a:buNone/>
            </a:pPr>
            <a:endParaRPr lang="es-ES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145899"/>
              </p:ext>
            </p:extLst>
          </p:nvPr>
        </p:nvGraphicFramePr>
        <p:xfrm>
          <a:off x="1524000" y="1397000"/>
          <a:ext cx="6119813" cy="3887788"/>
        </p:xfrm>
        <a:graphic>
          <a:graphicData uri="http://schemas.openxmlformats.org/drawingml/2006/table">
            <a:tbl>
              <a:tblPr/>
              <a:tblGrid>
                <a:gridCol w="306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9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2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-111" charset="0"/>
                        </a:rPr>
                        <a:t>¿Qué sabemos acerca…?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-111" charset="0"/>
                        </a:rPr>
                        <a:t>¿Qué nos gustaría saber acerca de…?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-11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2 Marcador de contenido"/>
          <p:cNvSpPr>
            <a:spLocks noGrp="1"/>
          </p:cNvSpPr>
          <p:nvPr>
            <p:ph idx="1"/>
          </p:nvPr>
        </p:nvSpPr>
        <p:spPr>
          <a:xfrm>
            <a:off x="457200" y="714375"/>
            <a:ext cx="7467600" cy="5759450"/>
          </a:xfrm>
        </p:spPr>
        <p:txBody>
          <a:bodyPr/>
          <a:lstStyle/>
          <a:p>
            <a:pPr eaLnBrk="1" hangingPunct="1"/>
            <a:r>
              <a:rPr lang="es-ES" dirty="0"/>
              <a:t>Para registrar en forma de lluvia de ideas</a:t>
            </a:r>
          </a:p>
        </p:txBody>
      </p:sp>
      <p:pic>
        <p:nvPicPr>
          <p:cNvPr id="22531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1857375"/>
            <a:ext cx="3452813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356</TotalTime>
  <Words>536</Words>
  <Application>Microsoft Office PowerPoint</Application>
  <PresentationFormat>Presentación en pantalla (4:3)</PresentationFormat>
  <Paragraphs>84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Century Schoolbook</vt:lpstr>
      <vt:lpstr>Wingdings</vt:lpstr>
      <vt:lpstr>Wingdings 2</vt:lpstr>
      <vt:lpstr>Retrospección</vt:lpstr>
      <vt:lpstr>        IDEAS PREVIAS</vt:lpstr>
      <vt:lpstr>¿Cómo comienza una clase de ciencia?</vt:lpstr>
      <vt:lpstr>      ¿CÓMO COMENZAMOS LA CLASE  DE CIENCIAS?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¿Por qué se mueven las placas tectónicas? 4to básico</vt:lpstr>
      <vt:lpstr>¿ Por qué se mueven las placas tectónicas? </vt:lpstr>
      <vt:lpstr>Presentación de PowerPoint</vt:lpstr>
      <vt:lpstr>Presentación de PowerPoint</vt:lpstr>
      <vt:lpstr>Presentación de PowerPoint</vt:lpstr>
      <vt:lpstr>Presentación de PowerPoint</vt:lpstr>
      <vt:lpstr>Es necesario…</vt:lpstr>
      <vt:lpstr>Es necesario…</vt:lpstr>
      <vt:lpstr>Presentación de PowerPoint</vt:lpstr>
    </vt:vector>
  </TitlesOfParts>
  <Company>Casita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FOCALIZACIÓN</dc:title>
  <dc:creator>Jezu</dc:creator>
  <cp:lastModifiedBy>sulvy27@gmail.com</cp:lastModifiedBy>
  <cp:revision>45</cp:revision>
  <dcterms:created xsi:type="dcterms:W3CDTF">2014-04-17T04:46:27Z</dcterms:created>
  <dcterms:modified xsi:type="dcterms:W3CDTF">2023-04-04T15:22:12Z</dcterms:modified>
</cp:coreProperties>
</file>