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26"/>
  </p:notesMasterIdLst>
  <p:handoutMasterIdLst>
    <p:handoutMasterId r:id="rId27"/>
  </p:handoutMasterIdLst>
  <p:sldIdLst>
    <p:sldId id="307" r:id="rId5"/>
    <p:sldId id="308" r:id="rId6"/>
    <p:sldId id="303" r:id="rId7"/>
    <p:sldId id="313" r:id="rId8"/>
    <p:sldId id="314" r:id="rId9"/>
    <p:sldId id="263" r:id="rId10"/>
    <p:sldId id="264" r:id="rId11"/>
    <p:sldId id="265" r:id="rId12"/>
    <p:sldId id="266" r:id="rId13"/>
    <p:sldId id="310" r:id="rId14"/>
    <p:sldId id="315" r:id="rId15"/>
    <p:sldId id="316" r:id="rId16"/>
    <p:sldId id="258" r:id="rId17"/>
    <p:sldId id="259" r:id="rId18"/>
    <p:sldId id="260" r:id="rId19"/>
    <p:sldId id="262" r:id="rId20"/>
    <p:sldId id="320" r:id="rId21"/>
    <p:sldId id="321" r:id="rId22"/>
    <p:sldId id="267" r:id="rId23"/>
    <p:sldId id="317" r:id="rId24"/>
    <p:sldId id="31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967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 rtlCol="0"/>
        <a:lstStyle/>
        <a:p>
          <a:pPr rtl="0"/>
          <a:r>
            <a:rPr lang="es-ES" noProof="0" dirty="0"/>
            <a:t>Objetivos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es-ES" noProof="0" dirty="0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es-ES" noProof="0" dirty="0"/>
        </a:p>
      </dgm:t>
    </dgm:pt>
    <dgm:pt modelId="{349299C9-846E-4827-813A-349CCCE20782}">
      <dgm:prSet phldrT="[Text]" custT="1"/>
      <dgm:spPr/>
      <dgm:t>
        <a:bodyPr rtlCol="0"/>
        <a:lstStyle/>
        <a:p>
          <a:pPr algn="l" rtl="0"/>
          <a:r>
            <a:rPr lang="es-ES" sz="1600" b="0" i="0" u="none" noProof="0" dirty="0"/>
            <a:t>Pueden ser orientados al desarrollo de competencias/habilidades.</a:t>
          </a:r>
        </a:p>
        <a:p>
          <a:pPr algn="just" rtl="0"/>
          <a:endParaRPr lang="es-ES" sz="1200" noProof="0" dirty="0"/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es-ES" noProof="0" dirty="0"/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es-ES" noProof="0" dirty="0"/>
        </a:p>
      </dgm:t>
    </dgm:pt>
    <dgm:pt modelId="{D07AD3FD-84FF-467E-9693-752776549C61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es-ES" noProof="0" dirty="0"/>
            <a:t>Contenidos</a:t>
          </a:r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es-ES" noProof="0" dirty="0"/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es-ES" noProof="0" dirty="0"/>
        </a:p>
      </dgm:t>
    </dgm:pt>
    <dgm:pt modelId="{5D70EFF5-8B31-4A1F-AE44-51E4CF0013EB}">
      <dgm:prSet phldrT="[Text]" custT="1"/>
      <dgm:spPr/>
      <dgm:t>
        <a:bodyPr rtlCol="0"/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"/>
              <a:ea typeface="+mn-ea"/>
              <a:cs typeface="+mn-cs"/>
            </a:rPr>
            <a:t>Pueden ser entregados por autoridades, elegidos por los profesores.</a:t>
          </a:r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es-ES" noProof="0" dirty="0"/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es-ES" noProof="0" dirty="0"/>
        </a:p>
      </dgm:t>
    </dgm:pt>
    <dgm:pt modelId="{D71FC021-6A65-44D1-95B9-0E6C89079866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 rtlCol="0"/>
        <a:lstStyle/>
        <a:p>
          <a:pPr rtl="0"/>
          <a:r>
            <a:rPr lang="es-ES" noProof="0" dirty="0"/>
            <a:t>Didáctica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es-ES" noProof="0" dirty="0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es-ES" noProof="0" dirty="0"/>
        </a:p>
      </dgm:t>
    </dgm:pt>
    <dgm:pt modelId="{4A6BB192-9983-4F48-BBC5-6E384EED7EC5}">
      <dgm:prSet phldrT="[Text]" custT="1"/>
      <dgm:spPr/>
      <dgm:t>
        <a:bodyPr rtlCol="0"/>
        <a:lstStyle/>
        <a:p>
          <a:pPr algn="just" rtl="0"/>
          <a:r>
            <a:rPr lang="es-ES" sz="1600" b="0" i="0" u="none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"/>
              <a:ea typeface="+mn-ea"/>
              <a:cs typeface="+mn-cs"/>
            </a:rPr>
            <a:t>Lo que hace el/la docente para conseguir que sus estudiantes aprendan, para lo cual utiliza metodologías, recursos, entre otros. </a:t>
          </a:r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es-ES" noProof="0" dirty="0"/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es-ES" noProof="0" dirty="0"/>
        </a:p>
      </dgm:t>
    </dgm:pt>
    <dgm:pt modelId="{5EDA317F-AB2E-47DE-BA46-16FA60C3C561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 rtlCol="0"/>
        <a:lstStyle/>
        <a:p>
          <a:pPr rtl="0"/>
          <a:r>
            <a:rPr lang="es-ES" noProof="0" dirty="0"/>
            <a:t>Evaluación</a:t>
          </a:r>
        </a:p>
      </dgm:t>
    </dgm:pt>
    <dgm:pt modelId="{775EBB35-E8CF-4A14-B0A8-45A53D65E711}" type="parTrans" cxnId="{7B8F902E-4BA3-41AA-9991-54805A6B93DE}">
      <dgm:prSet/>
      <dgm:spPr/>
      <dgm:t>
        <a:bodyPr rtlCol="0"/>
        <a:lstStyle/>
        <a:p>
          <a:pPr rtl="0"/>
          <a:endParaRPr lang="es-ES" noProof="0" dirty="0"/>
        </a:p>
      </dgm:t>
    </dgm:pt>
    <dgm:pt modelId="{A75B061E-69EA-487C-8330-1430DA0F139D}" type="sibTrans" cxnId="{7B8F902E-4BA3-41AA-9991-54805A6B93DE}">
      <dgm:prSet/>
      <dgm:spPr/>
      <dgm:t>
        <a:bodyPr rtlCol="0"/>
        <a:lstStyle/>
        <a:p>
          <a:pPr rtl="0"/>
          <a:endParaRPr lang="es-ES" noProof="0" dirty="0"/>
        </a:p>
      </dgm:t>
    </dgm:pt>
    <dgm:pt modelId="{F757DBC8-3670-4122-937A-47DB91C0F3FE}">
      <dgm:prSet phldrT="[Text]" custT="1"/>
      <dgm:spPr/>
      <dgm:t>
        <a:bodyPr rtlCol="0"/>
        <a:lstStyle/>
        <a:p>
          <a:pPr algn="just" rtl="0"/>
          <a:r>
            <a:rPr lang="es-ES" sz="1600" b="0" i="0" u="none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"/>
              <a:ea typeface="+mn-ea"/>
              <a:cs typeface="+mn-cs"/>
            </a:rPr>
            <a:t>Consiste en el proceso de recolección de información que permite emitir un juicio de valor respecto de los aprendizajes de los estudiantes, a fin de tomar decisiones.</a:t>
          </a:r>
        </a:p>
      </dgm:t>
    </dgm:pt>
    <dgm:pt modelId="{8F483F27-8D97-48E5-9210-1B448F1CE277}" type="parTrans" cxnId="{8A3D4B73-3658-4A4C-9DFE-F59E22A79482}">
      <dgm:prSet/>
      <dgm:spPr/>
      <dgm:t>
        <a:bodyPr rtlCol="0"/>
        <a:lstStyle/>
        <a:p>
          <a:pPr rtl="0"/>
          <a:endParaRPr lang="es-ES" noProof="0" dirty="0"/>
        </a:p>
      </dgm:t>
    </dgm:pt>
    <dgm:pt modelId="{A46A41DD-2CA4-4800-8F85-546ABB24ED07}" type="sibTrans" cxnId="{8A3D4B73-3658-4A4C-9DFE-F59E22A79482}">
      <dgm:prSet/>
      <dgm:spPr/>
      <dgm:t>
        <a:bodyPr rtlCol="0"/>
        <a:lstStyle/>
        <a:p>
          <a:pPr rtl="0"/>
          <a:endParaRPr lang="es-ES" noProof="0" dirty="0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4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4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4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0B65942F-B336-42B6-A72B-DA6B6B07B79B}" type="pres">
      <dgm:prSet presAssocID="{9B090D9D-470E-46E2-AABB-0368A52481AA}" presName="space" presStyleCnt="0"/>
      <dgm:spPr/>
    </dgm:pt>
    <dgm:pt modelId="{1D5539F6-8B97-4801-8139-D49EE44FFF3E}" type="pres">
      <dgm:prSet presAssocID="{5EDA317F-AB2E-47DE-BA46-16FA60C3C561}" presName="composite" presStyleCnt="0"/>
      <dgm:spPr/>
    </dgm:pt>
    <dgm:pt modelId="{2377F551-4CF6-4656-B644-60A7FC1B0F64}" type="pres">
      <dgm:prSet presAssocID="{5EDA317F-AB2E-47DE-BA46-16FA60C3C561}" presName="L" presStyleLbl="solidFgAcc1" presStyleIdx="3" presStyleCnt="4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69ED255C-64AC-4764-BC2C-7679ECCC9FE9}" type="pres">
      <dgm:prSet presAssocID="{5EDA317F-AB2E-47DE-BA46-16FA60C3C56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F1B09A6-DA7E-41D1-B8A6-E3B6E775E5C1}" type="pres">
      <dgm:prSet presAssocID="{5EDA317F-AB2E-47DE-BA46-16FA60C3C561}" presName="des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9DACDC6-8676-47A4-A430-164754F46172}" type="pres">
      <dgm:prSet presAssocID="{5EDA317F-AB2E-47DE-BA46-16FA60C3C561}" presName="EmptyPlaceHolder" presStyleCnt="0"/>
      <dgm:spPr/>
    </dgm:pt>
  </dgm:ptLst>
  <dgm:cxnLst>
    <dgm:cxn modelId="{A903DE1B-AC8A-4C77-850B-32A9F4D87BCB}" type="presOf" srcId="{5EDA317F-AB2E-47DE-BA46-16FA60C3C561}" destId="{69ED255C-64AC-4764-BC2C-7679ECCC9FE9}" srcOrd="0" destOrd="0" presId="urn:microsoft.com/office/officeart/2016/7/layout/AccentHomeChevronProcess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7B8F902E-4BA3-41AA-9991-54805A6B93DE}" srcId="{55C0B14E-AEA6-48D3-A387-ED4A3A3BF840}" destId="{5EDA317F-AB2E-47DE-BA46-16FA60C3C561}" srcOrd="3" destOrd="0" parTransId="{775EBB35-E8CF-4A14-B0A8-45A53D65E711}" sibTransId="{A75B061E-69EA-487C-8330-1430DA0F139D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8A3D4B73-3658-4A4C-9DFE-F59E22A79482}" srcId="{5EDA317F-AB2E-47DE-BA46-16FA60C3C561}" destId="{F757DBC8-3670-4122-937A-47DB91C0F3FE}" srcOrd="0" destOrd="0" parTransId="{8F483F27-8D97-48E5-9210-1B448F1CE277}" sibTransId="{A46A41DD-2CA4-4800-8F85-546ABB24ED07}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D8B51958-63B3-49F6-A150-9B1A638B15CE}" type="presOf" srcId="{F757DBC8-3670-4122-937A-47DB91C0F3FE}" destId="{1F1B09A6-DA7E-41D1-B8A6-E3B6E775E5C1}" srcOrd="0" destOrd="0" presId="urn:microsoft.com/office/officeart/2016/7/layout/AccentHomeChevronProcess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505D5263-214F-48F5-9678-AA87C7C04F54}" type="presParOf" srcId="{594BF422-752C-42F3-A230-3D0E6AE9A886}" destId="{0B65942F-B336-42B6-A72B-DA6B6B07B79B}" srcOrd="5" destOrd="0" presId="urn:microsoft.com/office/officeart/2016/7/layout/AccentHomeChevronProcess"/>
    <dgm:cxn modelId="{F0861DFD-F2E8-400C-9B5C-4AA4849B2BE4}" type="presParOf" srcId="{594BF422-752C-42F3-A230-3D0E6AE9A886}" destId="{1D5539F6-8B97-4801-8139-D49EE44FFF3E}" srcOrd="6" destOrd="0" presId="urn:microsoft.com/office/officeart/2016/7/layout/AccentHomeChevronProcess"/>
    <dgm:cxn modelId="{D22CB840-CF4F-404F-97C0-0629311A5E51}" type="presParOf" srcId="{1D5539F6-8B97-4801-8139-D49EE44FFF3E}" destId="{2377F551-4CF6-4656-B644-60A7FC1B0F64}" srcOrd="0" destOrd="0" presId="urn:microsoft.com/office/officeart/2016/7/layout/AccentHomeChevronProcess"/>
    <dgm:cxn modelId="{6FFE5C0B-250C-4EEB-9BDD-E47B6B414225}" type="presParOf" srcId="{1D5539F6-8B97-4801-8139-D49EE44FFF3E}" destId="{69ED255C-64AC-4764-BC2C-7679ECCC9FE9}" srcOrd="1" destOrd="0" presId="urn:microsoft.com/office/officeart/2016/7/layout/AccentHomeChevronProcess"/>
    <dgm:cxn modelId="{EB2B0AEE-0679-4C51-B5D9-13C0989C2DC6}" type="presParOf" srcId="{1D5539F6-8B97-4801-8139-D49EE44FFF3E}" destId="{1F1B09A6-DA7E-41D1-B8A6-E3B6E775E5C1}" srcOrd="2" destOrd="0" presId="urn:microsoft.com/office/officeart/2016/7/layout/AccentHomeChevronProcess"/>
    <dgm:cxn modelId="{21A6189F-60BA-4472-B858-99323388D0B0}" type="presParOf" srcId="{1D5539F6-8B97-4801-8139-D49EE44FFF3E}" destId="{89DACDC6-8676-47A4-A430-164754F46172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987656" y="1983207"/>
          <a:ext cx="2220318" cy="22752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8742" y="3207127"/>
          <a:ext cx="2844010" cy="740106"/>
        </a:xfrm>
        <a:prstGeom prst="homePlate">
          <a:avLst>
            <a:gd name="adj" fmla="val 25000"/>
          </a:avLst>
        </a:prstGeom>
        <a:solidFill>
          <a:schemeClr val="accent2"/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228600" rIns="114300" bIns="22860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Objetivos</a:t>
          </a:r>
        </a:p>
      </dsp:txBody>
      <dsp:txXfrm>
        <a:off x="8742" y="3207127"/>
        <a:ext cx="2751497" cy="740106"/>
      </dsp:txXfrm>
    </dsp:sp>
    <dsp:sp modelId="{810D7AA7-A541-4507-BE7F-36CCF210089F}">
      <dsp:nvSpPr>
        <dsp:cNvPr id="0" name=""/>
        <dsp:cNvSpPr/>
      </dsp:nvSpPr>
      <dsp:spPr>
        <a:xfrm>
          <a:off x="236263" y="1123320"/>
          <a:ext cx="2309336" cy="155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noProof="0" dirty="0"/>
            <a:t>Pueden ser orientados al desarrollo de competencias/habilidades.</a:t>
          </a:r>
        </a:p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noProof="0" dirty="0"/>
        </a:p>
      </dsp:txBody>
      <dsp:txXfrm>
        <a:off x="236263" y="1123320"/>
        <a:ext cx="2309336" cy="1553298"/>
      </dsp:txXfrm>
    </dsp:sp>
    <dsp:sp modelId="{E41E7729-FD3F-426D-804C-45BD60BD762D}">
      <dsp:nvSpPr>
        <dsp:cNvPr id="0" name=""/>
        <dsp:cNvSpPr/>
      </dsp:nvSpPr>
      <dsp:spPr>
        <a:xfrm rot="5400000">
          <a:off x="1742593" y="1983207"/>
          <a:ext cx="2220318" cy="22752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738992" y="3207127"/>
          <a:ext cx="2844010" cy="740106"/>
        </a:xfrm>
        <a:prstGeom prst="chevron">
          <a:avLst>
            <a:gd name="adj" fmla="val 25000"/>
          </a:avLst>
        </a:prstGeom>
        <a:solidFill>
          <a:schemeClr val="accent1"/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228600" rIns="114300" bIns="22860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Contenidos</a:t>
          </a:r>
        </a:p>
      </dsp:txBody>
      <dsp:txXfrm>
        <a:off x="2924019" y="3207127"/>
        <a:ext cx="2473957" cy="740106"/>
      </dsp:txXfrm>
    </dsp:sp>
    <dsp:sp modelId="{5E07F9E4-149C-4A89-848F-4ABDD305F0C5}">
      <dsp:nvSpPr>
        <dsp:cNvPr id="0" name=""/>
        <dsp:cNvSpPr/>
      </dsp:nvSpPr>
      <dsp:spPr>
        <a:xfrm>
          <a:off x="2966513" y="1123320"/>
          <a:ext cx="2309336" cy="155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"/>
              <a:ea typeface="+mn-ea"/>
              <a:cs typeface="+mn-cs"/>
            </a:rPr>
            <a:t>Pueden ser entregados por autoridades, elegidos por los profesores.</a:t>
          </a:r>
        </a:p>
      </dsp:txBody>
      <dsp:txXfrm>
        <a:off x="2966513" y="1123320"/>
        <a:ext cx="2309336" cy="1553298"/>
      </dsp:txXfrm>
    </dsp:sp>
    <dsp:sp modelId="{473F2067-7126-4D56-A328-5A8CFD3D8D52}">
      <dsp:nvSpPr>
        <dsp:cNvPr id="0" name=""/>
        <dsp:cNvSpPr/>
      </dsp:nvSpPr>
      <dsp:spPr>
        <a:xfrm rot="5400000">
          <a:off x="4472843" y="1983207"/>
          <a:ext cx="2220318" cy="22752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5469242" y="3207127"/>
          <a:ext cx="2844010" cy="740106"/>
        </a:xfrm>
        <a:prstGeom prst="chevron">
          <a:avLst>
            <a:gd name="adj" fmla="val 25000"/>
          </a:avLst>
        </a:prstGeom>
        <a:solidFill>
          <a:schemeClr val="accent5"/>
        </a:solidFill>
        <a:ln w="15875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228600" rIns="114300" bIns="22860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Didáctica</a:t>
          </a:r>
        </a:p>
      </dsp:txBody>
      <dsp:txXfrm>
        <a:off x="5654269" y="3207127"/>
        <a:ext cx="2473957" cy="740106"/>
      </dsp:txXfrm>
    </dsp:sp>
    <dsp:sp modelId="{FD7B29F2-0D66-4B4B-BC8A-82DA23575305}">
      <dsp:nvSpPr>
        <dsp:cNvPr id="0" name=""/>
        <dsp:cNvSpPr/>
      </dsp:nvSpPr>
      <dsp:spPr>
        <a:xfrm>
          <a:off x="5696763" y="1123320"/>
          <a:ext cx="2309336" cy="155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"/>
              <a:ea typeface="+mn-ea"/>
              <a:cs typeface="+mn-cs"/>
            </a:rPr>
            <a:t>Lo que hace el/la docente para conseguir que sus estudiantes aprendan, para lo cual utiliza metodologías, recursos, entre otros. </a:t>
          </a:r>
        </a:p>
      </dsp:txBody>
      <dsp:txXfrm>
        <a:off x="5696763" y="1123320"/>
        <a:ext cx="2309336" cy="1553298"/>
      </dsp:txXfrm>
    </dsp:sp>
    <dsp:sp modelId="{2377F551-4CF6-4656-B644-60A7FC1B0F64}">
      <dsp:nvSpPr>
        <dsp:cNvPr id="0" name=""/>
        <dsp:cNvSpPr/>
      </dsp:nvSpPr>
      <dsp:spPr>
        <a:xfrm rot="5400000">
          <a:off x="7203093" y="1983207"/>
          <a:ext cx="2220318" cy="22752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D255C-64AC-4764-BC2C-7679ECCC9FE9}">
      <dsp:nvSpPr>
        <dsp:cNvPr id="0" name=""/>
        <dsp:cNvSpPr/>
      </dsp:nvSpPr>
      <dsp:spPr>
        <a:xfrm>
          <a:off x="8199492" y="3207127"/>
          <a:ext cx="2844010" cy="740106"/>
        </a:xfrm>
        <a:prstGeom prst="chevron">
          <a:avLst>
            <a:gd name="adj" fmla="val 25000"/>
          </a:avLst>
        </a:prstGeom>
        <a:solidFill>
          <a:schemeClr val="accent3"/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228600" rIns="114300" bIns="22860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Evaluación</a:t>
          </a:r>
        </a:p>
      </dsp:txBody>
      <dsp:txXfrm>
        <a:off x="8384519" y="3207127"/>
        <a:ext cx="2473957" cy="740106"/>
      </dsp:txXfrm>
    </dsp:sp>
    <dsp:sp modelId="{1F1B09A6-DA7E-41D1-B8A6-E3B6E775E5C1}">
      <dsp:nvSpPr>
        <dsp:cNvPr id="0" name=""/>
        <dsp:cNvSpPr/>
      </dsp:nvSpPr>
      <dsp:spPr>
        <a:xfrm>
          <a:off x="8427013" y="1123320"/>
          <a:ext cx="2309336" cy="155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Univers"/>
              <a:ea typeface="+mn-ea"/>
              <a:cs typeface="+mn-cs"/>
            </a:rPr>
            <a:t>Consiste en el proceso de recolección de información que permite emitir un juicio de valor respecto de los aprendizajes de los estudiantes, a fin de tomar decisiones.</a:t>
          </a:r>
        </a:p>
      </dsp:txBody>
      <dsp:txXfrm>
        <a:off x="8427013" y="1123320"/>
        <a:ext cx="2309336" cy="1553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Proceso cheurón de inicio con resaltado"/>
  <dgm:desc val="Se utiliza para mostrar una progresión; una línea de tiempo; pasos secuenciales en una tarea, proceso o flujo de trabajo; o para enfatizar movimiento o dirección. El texto de nivel 1 aparece dentro de una forma de cheurón, excepto la primera forma que es una forma principal, mientras que el texto de nivel 2 se muestra por encima de las formas de rectángulo invisible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5878293-F3A4-4283-B929-138544CD84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92944D-E8F3-4C07-BC07-7564C0842A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0BCF0-68F0-4F08-A0DE-34A7B09CDD8A}" type="datetime1">
              <a:rPr lang="es-ES" smtClean="0"/>
              <a:t>04/04/2024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9FA6F7-68B2-424B-B268-E53E978B01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44A6FC-7A09-4A3B-A8DC-039754AE85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51E68-59A0-4C4A-9786-65729D3BFF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812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8D6EB-2321-4D52-AF70-FA1A2FACF03F}" type="datetime1">
              <a:rPr lang="es-ES" smtClean="0"/>
              <a:pPr/>
              <a:t>04/04/2024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23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5d9fb79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5d9fb79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1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295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41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11a1a3207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d11a1a3207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5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D8DA9DAA-006C-4F4B-980E-E3DF019B24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6606714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D8DA9DAA-006C-4F4B-980E-E3DF019B24E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15245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8DA9DAA-006C-4F4B-980E-E3DF019B24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9449756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8DA9DAA-006C-4F4B-980E-E3DF019B24E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08739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8DA9DAA-006C-4F4B-980E-E3DF019B24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9659567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854802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0004885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el título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3/9/20XX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659332"/>
            <a:ext cx="0" cy="3200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Gráfico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Gráfico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Gráfico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7339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áfico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9" name="Gráfico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70651139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  <p:sp>
        <p:nvSpPr>
          <p:cNvPr id="12" name="Gráfico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4" name="Gráfico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Gráfico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Marcador de posición de texto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Marcador de contenido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285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02913147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01930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422784" y="1217133"/>
            <a:ext cx="7962800" cy="8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422784" y="2200731"/>
            <a:ext cx="7962800" cy="3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›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›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11409033" y="6416833"/>
            <a:ext cx="782800" cy="4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5711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3530533" y="2212733"/>
            <a:ext cx="5130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530633" y="3685133"/>
            <a:ext cx="5130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2400">
                <a:solidFill>
                  <a:srgbClr val="33C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2400">
                <a:solidFill>
                  <a:srgbClr val="33CC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2400">
                <a:solidFill>
                  <a:srgbClr val="33CC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2400">
                <a:solidFill>
                  <a:srgbClr val="33CC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2400">
                <a:solidFill>
                  <a:srgbClr val="33CC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2400">
                <a:solidFill>
                  <a:srgbClr val="33CC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2400">
                <a:solidFill>
                  <a:srgbClr val="33CC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2400">
                <a:solidFill>
                  <a:srgbClr val="33CC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2400">
                <a:solidFill>
                  <a:srgbClr val="33CC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7807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posición de imagen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1" name="Marcador de posición de imagen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0" name="Marcador de posición de imagen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3/9/20XX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Gráfico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Gráfico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Gráfico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651517"/>
            <a:ext cx="0" cy="3200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Gráfico 12">
            <a:extLst>
              <a:ext uri="{FF2B5EF4-FFF2-40B4-BE49-F238E27FC236}">
                <a16:creationId xmlns:a16="http://schemas.microsoft.com/office/drawing/2014/main" id="{2C403573-09D5-31B9-C8E5-190726E46F5C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8" name="Gráfico 13">
            <a:extLst>
              <a:ext uri="{FF2B5EF4-FFF2-40B4-BE49-F238E27FC236}">
                <a16:creationId xmlns:a16="http://schemas.microsoft.com/office/drawing/2014/main" id="{ECA665AB-36BE-73EF-4DC9-4AE1E62CFCE0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Gráfico 15">
            <a:extLst>
              <a:ext uri="{FF2B5EF4-FFF2-40B4-BE49-F238E27FC236}">
                <a16:creationId xmlns:a16="http://schemas.microsoft.com/office/drawing/2014/main" id="{3C587073-9E2C-A92B-F0CA-9607716E8067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22">
            <a:extLst>
              <a:ext uri="{FF2B5EF4-FFF2-40B4-BE49-F238E27FC236}">
                <a16:creationId xmlns:a16="http://schemas.microsoft.com/office/drawing/2014/main" id="{7F67362D-0953-C1EF-3F65-CC1D503808AD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Gráfico 21">
            <a:extLst>
              <a:ext uri="{FF2B5EF4-FFF2-40B4-BE49-F238E27FC236}">
                <a16:creationId xmlns:a16="http://schemas.microsoft.com/office/drawing/2014/main" id="{66260B1D-D646-7C06-38FD-972E84595002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Gráfico 23">
            <a:extLst>
              <a:ext uri="{FF2B5EF4-FFF2-40B4-BE49-F238E27FC236}">
                <a16:creationId xmlns:a16="http://schemas.microsoft.com/office/drawing/2014/main" id="{06B1FA8A-577E-0782-7158-6A5FF88E81B3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6365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" name="Gráfico 15">
            <a:extLst>
              <a:ext uri="{FF2B5EF4-FFF2-40B4-BE49-F238E27FC236}">
                <a16:creationId xmlns:a16="http://schemas.microsoft.com/office/drawing/2014/main" id="{647C7AC8-FC21-E6EB-1089-9B9ADA959849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16">
            <a:extLst>
              <a:ext uri="{FF2B5EF4-FFF2-40B4-BE49-F238E27FC236}">
                <a16:creationId xmlns:a16="http://schemas.microsoft.com/office/drawing/2014/main" id="{511440FC-CC06-BEE7-0135-B225EAF536CC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Gráfico 14">
            <a:extLst>
              <a:ext uri="{FF2B5EF4-FFF2-40B4-BE49-F238E27FC236}">
                <a16:creationId xmlns:a16="http://schemas.microsoft.com/office/drawing/2014/main" id="{A27E24B4-D0D1-B280-2214-F5AF62F93778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7239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" name="Gráfico 15">
            <a:extLst>
              <a:ext uri="{FF2B5EF4-FFF2-40B4-BE49-F238E27FC236}">
                <a16:creationId xmlns:a16="http://schemas.microsoft.com/office/drawing/2014/main" id="{9BC45C86-F935-1B22-70EF-AFC29461E1D3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Gráfico 16">
            <a:extLst>
              <a:ext uri="{FF2B5EF4-FFF2-40B4-BE49-F238E27FC236}">
                <a16:creationId xmlns:a16="http://schemas.microsoft.com/office/drawing/2014/main" id="{7557D76F-7D90-349F-EF94-B2AF67274956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14">
            <a:extLst>
              <a:ext uri="{FF2B5EF4-FFF2-40B4-BE49-F238E27FC236}">
                <a16:creationId xmlns:a16="http://schemas.microsoft.com/office/drawing/2014/main" id="{6BBD1873-9863-2D79-9CAE-F2C8D80F377D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827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012647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4508386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8168578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8DA9DAA-006C-4F4B-980E-E3DF019B24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9194547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8DA9DAA-006C-4F4B-980E-E3DF019B24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0137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14" r:id="rId23"/>
    <p:sldLayoutId id="2147483715" r:id="rId2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rriculumnacional.cl/portal/Tipo/Asociados-a-la-Base-Curricular/Partes-de-los-Programas/14601:Orientaciones-para-planificar-el-aprendizaje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ducación Del Siglo Xxi">
            <a:extLst>
              <a:ext uri="{FF2B5EF4-FFF2-40B4-BE49-F238E27FC236}">
                <a16:creationId xmlns:a16="http://schemas.microsoft.com/office/drawing/2014/main" id="{98D23F42-80F6-3545-4D4F-B14AE940DDC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r="26500"/>
          <a:stretch>
            <a:fillRect/>
          </a:stretch>
        </p:blipFill>
        <p:spPr bwMode="auto"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107" y="1410510"/>
            <a:ext cx="6536986" cy="3610412"/>
          </a:xfrm>
        </p:spPr>
        <p:txBody>
          <a:bodyPr rtlCol="0">
            <a:noAutofit/>
          </a:bodyPr>
          <a:lstStyle/>
          <a:p>
            <a:pPr algn="l"/>
            <a:r>
              <a:rPr lang="es-ES" sz="4400" dirty="0"/>
              <a:t>Consideraciones en el proceso de enseñanza y aprendizaje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1/4/2024 y 4/4/2024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899616"/>
            <a:ext cx="2788920" cy="365125"/>
          </a:xfrm>
        </p:spPr>
        <p:txBody>
          <a:bodyPr rtlCol="0"/>
          <a:lstStyle/>
          <a:p>
            <a:pPr rtl="0"/>
            <a:r>
              <a:rPr lang="es-ES" dirty="0"/>
              <a:t>Diseños didácticos y práctica educativa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s-ES" smtClean="0"/>
              <a:pPr rtl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365" y="642026"/>
            <a:ext cx="4765617" cy="4838725"/>
          </a:xfrm>
        </p:spPr>
        <p:txBody>
          <a:bodyPr rtlCol="0">
            <a:noAutofit/>
          </a:bodyPr>
          <a:lstStyle/>
          <a:p>
            <a:pPr rtl="0"/>
            <a:r>
              <a:rPr lang="es-MX" sz="2400" dirty="0"/>
              <a:t>“</a:t>
            </a:r>
            <a:r>
              <a:rPr lang="es-MX" sz="2400" i="1" dirty="0"/>
              <a:t>Los profesores, junto a los demás involucrados en el proceso de enseñanza-aprendizaje, necesitan un salto cualitativo en el diseño curricular. Para ello es preciso acudir a elementos teóricos generales, respecto al diseño en los diferentes niveles de concreción, y atendiendo a sus diferentes bases, fundamentos y tareas</a:t>
            </a:r>
            <a:r>
              <a:rPr lang="es-MX" sz="2400" dirty="0"/>
              <a:t>”.</a:t>
            </a:r>
            <a:endParaRPr lang="es-ES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6" y="5845876"/>
            <a:ext cx="4434835" cy="510474"/>
          </a:xfrm>
        </p:spPr>
        <p:txBody>
          <a:bodyPr rtlCol="0"/>
          <a:lstStyle/>
          <a:p>
            <a:pPr algn="r" rtl="0"/>
            <a:r>
              <a:rPr lang="es-ES" sz="1800" dirty="0"/>
              <a:t>Fonseca y Gamboa, 2017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s-ES" smtClean="0"/>
              <a:pPr rtl="0"/>
              <a:t>10</a:t>
            </a:fld>
            <a:endParaRPr lang="es-ES"/>
          </a:p>
        </p:txBody>
      </p:sp>
      <p:pic>
        <p:nvPicPr>
          <p:cNvPr id="8" name="Marcador de posición de imagen 7" descr="montañas en el atardecer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urrículo por competencias">
            <a:extLst>
              <a:ext uri="{FF2B5EF4-FFF2-40B4-BE49-F238E27FC236}">
                <a16:creationId xmlns:a16="http://schemas.microsoft.com/office/drawing/2014/main" id="{EF16EE23-5FCB-8854-B9C4-1E38E8C5B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" r="3" b="3"/>
          <a:stretch/>
        </p:blipFill>
        <p:spPr bwMode="auto"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3A0268-7F9F-E864-5CD1-C97BA261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s-CL" sz="3800"/>
              <a:t>Planificación para el proceso de enseñanza y aprendizaje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6C7875-010F-C149-2A44-6D202127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s-ES" noProof="0" smtClean="0"/>
              <a:pPr rtl="0">
                <a:spcAft>
                  <a:spcPts val="600"/>
                </a:spcAft>
              </a:pPr>
              <a:t>11</a:t>
            </a:fld>
            <a:endParaRPr lang="es-ES" noProof="0"/>
          </a:p>
        </p:txBody>
      </p:sp>
      <p:sp>
        <p:nvSpPr>
          <p:cNvPr id="2063" name="Text Placeholder 6">
            <a:extLst>
              <a:ext uri="{FF2B5EF4-FFF2-40B4-BE49-F238E27FC236}">
                <a16:creationId xmlns:a16="http://schemas.microsoft.com/office/drawing/2014/main" id="{FBDD7983-D4A0-A2C4-21AD-78EFFA546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17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49794-77CD-8312-3A74-04F9F54D7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Orientaciones para planificar el aprendizaje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89AB67-CED6-AB73-2EAF-503ED5876C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Curriculum Nacional</a:t>
            </a:r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C25C1A-4365-302A-8144-853EAD3E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768A9B-18EC-E5C4-ACA5-38FB53AE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s-ES" noProof="0" smtClean="0"/>
              <a:pPr rtl="0"/>
              <a:t>12</a:t>
            </a:fld>
            <a:endParaRPr lang="es-ES" noProof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21FFF635-11C1-CEDF-A409-9CD56A7165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430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682167" y="2542467"/>
            <a:ext cx="10403600" cy="277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endParaRPr sz="2933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endParaRPr sz="2933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endParaRPr sz="2933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" sz="2933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Considerando que se encuentran en una etapa inicial de planificación…</a:t>
            </a:r>
            <a:endParaRPr sz="2933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endParaRPr sz="2933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" sz="2933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¿</a:t>
            </a:r>
            <a:r>
              <a:rPr lang="en" sz="48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Qué deben tener en cuenta al momento de planificar oportunidades de aprendizaje de las Ciencias?</a:t>
            </a:r>
            <a:endParaRPr sz="48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sz="22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endParaRPr sz="22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7"/>
          <p:cNvSpPr txBox="1">
            <a:spLocks noGrp="1"/>
          </p:cNvSpPr>
          <p:nvPr>
            <p:ph type="sldNum" sz="quarter" idx="12"/>
          </p:nvPr>
        </p:nvSpPr>
        <p:spPr>
          <a:xfrm>
            <a:off x="11409033" y="6416833"/>
            <a:ext cx="782800" cy="4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58619-BF69-BCA7-2B73-8AE15739985E}"/>
              </a:ext>
            </a:extLst>
          </p:cNvPr>
          <p:cNvSpPr txBox="1"/>
          <p:nvPr/>
        </p:nvSpPr>
        <p:spPr>
          <a:xfrm>
            <a:off x="3048000" y="32581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>
            <a:spLocks noGrp="1"/>
          </p:cNvSpPr>
          <p:nvPr>
            <p:ph type="body" idx="1"/>
          </p:nvPr>
        </p:nvSpPr>
        <p:spPr>
          <a:xfrm>
            <a:off x="1809167" y="167067"/>
            <a:ext cx="9214400" cy="8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n" sz="25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Unidad de aprendizaje 3 de quinto básico es: Efectos del cigarrillo. Agentes infecciosos. Conductas saludables.</a:t>
            </a:r>
            <a:endParaRPr sz="3333" b="1"/>
          </a:p>
        </p:txBody>
      </p:sp>
      <p:sp>
        <p:nvSpPr>
          <p:cNvPr id="216" name="Google Shape;216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215" name="Google Shape;215;p18" descr="10.jpg"/>
          <p:cNvPicPr preferRelativeResize="0"/>
          <p:nvPr/>
        </p:nvPicPr>
        <p:blipFill rotWithShape="1">
          <a:blip r:embed="rId3">
            <a:alphaModFix/>
          </a:blip>
          <a:srcRect l="22840" t="14463" r="22840" b="19038"/>
          <a:stretch/>
        </p:blipFill>
        <p:spPr>
          <a:xfrm rot="-5400000">
            <a:off x="-674800" y="674700"/>
            <a:ext cx="4335200" cy="2985600"/>
          </a:xfrm>
          <a:prstGeom prst="parallelogram">
            <a:avLst>
              <a:gd name="adj" fmla="val 63779"/>
            </a:avLst>
          </a:prstGeom>
          <a:noFill/>
          <a:ln>
            <a:noFill/>
          </a:ln>
        </p:spPr>
      </p:pic>
      <p:sp>
        <p:nvSpPr>
          <p:cNvPr id="217" name="Google Shape;217;p18"/>
          <p:cNvSpPr/>
          <p:nvPr/>
        </p:nvSpPr>
        <p:spPr>
          <a:xfrm>
            <a:off x="7047333" y="1492033"/>
            <a:ext cx="4866800" cy="3493600"/>
          </a:xfrm>
          <a:prstGeom prst="wedgeEllipseCallout">
            <a:avLst>
              <a:gd name="adj1" fmla="val -36865"/>
              <a:gd name="adj2" fmla="val 66261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70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" sz="2400">
                <a:solidFill>
                  <a:schemeClr val="dk1"/>
                </a:solidFill>
              </a:rPr>
              <a:t>¿Cómo debiese cada estudiante entender la importancia de aprender sobre este tema, para su salud y su entorno?</a:t>
            </a:r>
            <a:endParaRPr sz="2667"/>
          </a:p>
        </p:txBody>
      </p:sp>
      <p:sp>
        <p:nvSpPr>
          <p:cNvPr id="218" name="Google Shape;218;p18"/>
          <p:cNvSpPr/>
          <p:nvPr/>
        </p:nvSpPr>
        <p:spPr>
          <a:xfrm>
            <a:off x="0" y="1744500"/>
            <a:ext cx="4866800" cy="2401200"/>
          </a:xfrm>
          <a:prstGeom prst="wedgeEllipseCallout">
            <a:avLst>
              <a:gd name="adj1" fmla="val 31361"/>
              <a:gd name="adj2" fmla="val 6681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700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" sz="2267">
                <a:solidFill>
                  <a:schemeClr val="dk1"/>
                </a:solidFill>
              </a:rPr>
              <a:t>¿Qué crees que debe aprender el/la estudiante en esta unidad?</a:t>
            </a:r>
            <a:endParaRPr sz="2533"/>
          </a:p>
        </p:txBody>
      </p:sp>
      <p:pic>
        <p:nvPicPr>
          <p:cNvPr id="219" name="Google Shape;2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2101" y="4515767"/>
            <a:ext cx="2775233" cy="190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sldNum" idx="4294967295"/>
          </p:nvPr>
        </p:nvSpPr>
        <p:spPr>
          <a:xfrm>
            <a:off x="11409363" y="6416675"/>
            <a:ext cx="782637" cy="4413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pic>
        <p:nvPicPr>
          <p:cNvPr id="225" name="Google Shape;2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8067" y="4108418"/>
            <a:ext cx="3450067" cy="258755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9"/>
          <p:cNvSpPr/>
          <p:nvPr/>
        </p:nvSpPr>
        <p:spPr>
          <a:xfrm>
            <a:off x="6227267" y="189333"/>
            <a:ext cx="5448400" cy="3470800"/>
          </a:xfrm>
          <a:prstGeom prst="cloudCallout">
            <a:avLst>
              <a:gd name="adj1" fmla="val -23365"/>
              <a:gd name="adj2" fmla="val 72181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2533">
                <a:solidFill>
                  <a:schemeClr val="dk1"/>
                </a:solidFill>
              </a:rPr>
              <a:t>¿Qué preguntas realizar a las/os estudiantes para levantar sus ideas previas?</a:t>
            </a:r>
            <a:endParaRPr sz="2533">
              <a:solidFill>
                <a:schemeClr val="dk1"/>
              </a:solidFill>
            </a:endParaRPr>
          </a:p>
          <a:p>
            <a:pPr>
              <a:spcBef>
                <a:spcPts val="1600"/>
              </a:spcBef>
            </a:pPr>
            <a:endParaRPr sz="2400"/>
          </a:p>
        </p:txBody>
      </p:sp>
      <p:sp>
        <p:nvSpPr>
          <p:cNvPr id="227" name="Google Shape;227;p19"/>
          <p:cNvSpPr/>
          <p:nvPr/>
        </p:nvSpPr>
        <p:spPr>
          <a:xfrm>
            <a:off x="210367" y="434600"/>
            <a:ext cx="5448400" cy="2994400"/>
          </a:xfrm>
          <a:prstGeom prst="cloudCallout">
            <a:avLst>
              <a:gd name="adj1" fmla="val 29596"/>
              <a:gd name="adj2" fmla="val 73184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" sz="2667">
                <a:solidFill>
                  <a:schemeClr val="dk1"/>
                </a:solidFill>
              </a:rPr>
              <a:t> ¿Qué ideas previas tienen las/los estudiantes sobre el tema de la unidad?</a:t>
            </a:r>
            <a:endParaRPr sz="3333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>
            <a:spLocks noGrp="1"/>
          </p:cNvSpPr>
          <p:nvPr>
            <p:ph type="body" idx="1"/>
          </p:nvPr>
        </p:nvSpPr>
        <p:spPr>
          <a:xfrm>
            <a:off x="1485900" y="644000"/>
            <a:ext cx="9369200" cy="86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Algunas definiciones prácticas</a:t>
            </a:r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241" name="Google Shape;241;p21"/>
          <p:cNvSpPr txBox="1"/>
          <p:nvPr/>
        </p:nvSpPr>
        <p:spPr>
          <a:xfrm>
            <a:off x="967033" y="1332134"/>
            <a:ext cx="9236000" cy="54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000" dirty="0">
                <a:latin typeface="Hind"/>
                <a:ea typeface="Hind"/>
                <a:cs typeface="Hind"/>
                <a:sym typeface="Hind"/>
              </a:rPr>
              <a:t>- </a:t>
            </a:r>
            <a:r>
              <a:rPr lang="en" sz="2000" b="1" dirty="0">
                <a:latin typeface="Hind"/>
                <a:ea typeface="Hind"/>
                <a:cs typeface="Hind"/>
                <a:sym typeface="Hind"/>
              </a:rPr>
              <a:t>Objetivos de aprendizaje (OA)</a:t>
            </a:r>
            <a:r>
              <a:rPr lang="en" sz="2000" dirty="0">
                <a:latin typeface="Hind"/>
                <a:ea typeface="Hind"/>
                <a:cs typeface="Hind"/>
                <a:sym typeface="Hind"/>
              </a:rPr>
              <a:t>: [definición normativa] “definen los desempeños mínimos que se espera que los estudiantes logren en cada asignatura y nivel de enseñanza (...) integran habilidades, conocimientos y actitudes que se consideran relevantes”.</a:t>
            </a:r>
            <a:endParaRPr sz="2000" dirty="0">
              <a:latin typeface="Hind"/>
              <a:ea typeface="Hind"/>
              <a:cs typeface="Hind"/>
              <a:sym typeface="Hind"/>
            </a:endParaRPr>
          </a:p>
          <a:p>
            <a:endParaRPr sz="2000" dirty="0">
              <a:latin typeface="Hind"/>
              <a:ea typeface="Hind"/>
              <a:cs typeface="Hind"/>
              <a:sym typeface="Hind"/>
            </a:endParaRPr>
          </a:p>
          <a:p>
            <a:r>
              <a:rPr lang="en" sz="2000" dirty="0">
                <a:latin typeface="Hind"/>
                <a:ea typeface="Hind"/>
                <a:cs typeface="Hind"/>
                <a:sym typeface="Hind"/>
              </a:rPr>
              <a:t>- </a:t>
            </a:r>
            <a:r>
              <a:rPr lang="en" sz="2000" b="1" dirty="0">
                <a:latin typeface="Hind"/>
                <a:ea typeface="Hind"/>
                <a:cs typeface="Hind"/>
                <a:sym typeface="Hind"/>
              </a:rPr>
              <a:t>Aprendizajes nucleares</a:t>
            </a:r>
            <a:r>
              <a:rPr lang="en" sz="2000" dirty="0">
                <a:latin typeface="Hind"/>
                <a:ea typeface="Hind"/>
                <a:cs typeface="Hind"/>
                <a:sym typeface="Hind"/>
              </a:rPr>
              <a:t>: “son resultados de aprendizaje centrales, relevantes y significativos que los estudiantes son capaces de recrear cotidianamente en contextos sociocientíficos de importancia personal, local y/o global y que se conectan con la priorización curricular.” Contienen saberes, habilidades y actitudes desplegadas en un contexto sociocientífico.</a:t>
            </a:r>
            <a:endParaRPr sz="2000" dirty="0">
              <a:latin typeface="Hind"/>
              <a:ea typeface="Hind"/>
              <a:cs typeface="Hind"/>
              <a:sym typeface="Hind"/>
            </a:endParaRPr>
          </a:p>
          <a:p>
            <a:endParaRPr sz="2000" dirty="0">
              <a:latin typeface="Hind"/>
              <a:ea typeface="Hind"/>
              <a:cs typeface="Hind"/>
              <a:sym typeface="Hind"/>
            </a:endParaRPr>
          </a:p>
          <a:p>
            <a:r>
              <a:rPr lang="en" sz="2000" dirty="0">
                <a:latin typeface="Hind"/>
                <a:ea typeface="Hind"/>
                <a:cs typeface="Hind"/>
                <a:sym typeface="Hind"/>
              </a:rPr>
              <a:t>- </a:t>
            </a:r>
            <a:r>
              <a:rPr lang="en" sz="2000" b="1" dirty="0">
                <a:latin typeface="Hind"/>
                <a:ea typeface="Hind"/>
                <a:cs typeface="Hind"/>
                <a:sym typeface="Hind"/>
              </a:rPr>
              <a:t>Metas de clase</a:t>
            </a:r>
            <a:r>
              <a:rPr lang="en" sz="2000" dirty="0">
                <a:latin typeface="Hind"/>
                <a:ea typeface="Hind"/>
                <a:cs typeface="Hind"/>
                <a:sym typeface="Hind"/>
              </a:rPr>
              <a:t>: Logros específicos vinculados lógicamente a los aprendizajes esperados y a los Objetivos de Aprendizaje. </a:t>
            </a:r>
            <a:endParaRPr sz="2000" dirty="0">
              <a:latin typeface="Hind"/>
              <a:ea typeface="Hind"/>
              <a:cs typeface="Hind"/>
              <a:sym typeface="Hind"/>
            </a:endParaRPr>
          </a:p>
          <a:p>
            <a:endParaRPr sz="2000" dirty="0">
              <a:latin typeface="Hind"/>
              <a:ea typeface="Hind"/>
              <a:cs typeface="Hind"/>
              <a:sym typeface="Hind"/>
            </a:endParaRPr>
          </a:p>
          <a:p>
            <a:r>
              <a:rPr lang="en" sz="2000" dirty="0">
                <a:latin typeface="Hind"/>
                <a:ea typeface="Hind"/>
                <a:cs typeface="Hind"/>
                <a:sym typeface="Hind"/>
              </a:rPr>
              <a:t>- </a:t>
            </a:r>
            <a:r>
              <a:rPr lang="en" sz="2000" b="1" dirty="0">
                <a:latin typeface="Hind"/>
                <a:ea typeface="Hind"/>
                <a:cs typeface="Hind"/>
                <a:sym typeface="Hind"/>
              </a:rPr>
              <a:t>Ruta de aprendizaje</a:t>
            </a:r>
            <a:r>
              <a:rPr lang="en" sz="2000" dirty="0">
                <a:latin typeface="Hind"/>
                <a:ea typeface="Hind"/>
                <a:cs typeface="Hind"/>
                <a:sym typeface="Hind"/>
              </a:rPr>
              <a:t>: una experiencia de aprendizaje que orienta el camino de los estudiantes hacia el desarrollo de un aprendizaje nuclear en Ciencias Naturales, apoyados por la mediación docente y familiar.</a:t>
            </a:r>
            <a:endParaRPr sz="2000" dirty="0"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>
            <a:spLocks noGrp="1"/>
          </p:cNvSpPr>
          <p:nvPr>
            <p:ph type="body" idx="1"/>
          </p:nvPr>
        </p:nvSpPr>
        <p:spPr>
          <a:xfrm>
            <a:off x="6856567" y="1121700"/>
            <a:ext cx="5399200" cy="72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Ejemplos de Aprendizaje nuclear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pic>
        <p:nvPicPr>
          <p:cNvPr id="248" name="Google Shape;2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0" y="97233"/>
            <a:ext cx="6325533" cy="42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1234" y="3120567"/>
            <a:ext cx="6557799" cy="348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pic>
        <p:nvPicPr>
          <p:cNvPr id="257" name="Google Shape;2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01" y="180067"/>
            <a:ext cx="8139235" cy="318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900" y="3417000"/>
            <a:ext cx="7151045" cy="3180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>
            <a:spLocks noGrp="1"/>
          </p:cNvSpPr>
          <p:nvPr>
            <p:ph type="title"/>
          </p:nvPr>
        </p:nvSpPr>
        <p:spPr>
          <a:xfrm>
            <a:off x="484910" y="417733"/>
            <a:ext cx="9933708" cy="142492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Taller integrado con genética y microbiología</a:t>
            </a:r>
            <a:endParaRPr dirty="0"/>
          </a:p>
        </p:txBody>
      </p:sp>
      <p:sp>
        <p:nvSpPr>
          <p:cNvPr id="281" name="Google Shape;281;p26"/>
          <p:cNvSpPr txBox="1">
            <a:spLocks noGrp="1"/>
          </p:cNvSpPr>
          <p:nvPr>
            <p:ph type="body" idx="1"/>
          </p:nvPr>
        </p:nvSpPr>
        <p:spPr>
          <a:xfrm>
            <a:off x="1065167" y="1430499"/>
            <a:ext cx="9512800" cy="46516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Elegir 2 OA de biología de genética y 2 de microbiología que están desarrollando en este momento. P</a:t>
            </a:r>
            <a:r>
              <a:rPr lang="es-CL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 esto, es necesario recorrer todos los OA de biología desde 6to hasta 2do medio.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Elegir el 2 OA de habilidades que mejor se integren a cada OA de biología.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Elegir la actitud u objetivo transversal por OA.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67" b="1" dirty="0">
                <a:latin typeface="Arial"/>
                <a:ea typeface="Arial"/>
                <a:cs typeface="Arial"/>
                <a:sym typeface="Arial"/>
              </a:rPr>
              <a:t>Formular 1 objetivo Nuclear por OA, y desarrollar una idea de actividad (no más allá de 3 líneas).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67" b="1" dirty="0">
                <a:latin typeface="Arial"/>
                <a:ea typeface="Arial"/>
                <a:cs typeface="Arial"/>
                <a:sym typeface="Arial"/>
              </a:rPr>
              <a:t>Taller individual o duplas. </a:t>
            </a:r>
            <a:r>
              <a:rPr lang="en" sz="1867" b="1">
                <a:latin typeface="Arial"/>
                <a:ea typeface="Arial"/>
                <a:cs typeface="Arial"/>
                <a:sym typeface="Arial"/>
              </a:rPr>
              <a:t>Se entrega</a:t>
            </a:r>
            <a:r>
              <a:rPr lang="en" sz="1867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67" b="1">
                <a:latin typeface="Arial"/>
                <a:ea typeface="Arial"/>
                <a:cs typeface="Arial"/>
                <a:sym typeface="Arial"/>
              </a:rPr>
              <a:t>hoy</a:t>
            </a:r>
            <a:r>
              <a:rPr lang="en" sz="1867" b="1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" sz="18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br>
              <a:rPr lang="en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onstructivismo: origen, contexto histórico, teoría y autores">
            <a:extLst>
              <a:ext uri="{FF2B5EF4-FFF2-40B4-BE49-F238E27FC236}">
                <a16:creationId xmlns:a16="http://schemas.microsoft.com/office/drawing/2014/main" id="{90544972-0D13-C6EE-F5BC-7D2300ED539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8" r="16748"/>
          <a:stretch>
            <a:fillRect/>
          </a:stretch>
        </p:blipFill>
        <p:spPr bwMode="auto">
          <a:xfrm>
            <a:off x="7609281" y="377494"/>
            <a:ext cx="4266960" cy="426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735"/>
            <a:ext cx="6474536" cy="3312657"/>
          </a:xfrm>
        </p:spPr>
        <p:txBody>
          <a:bodyPr rtlCol="0">
            <a:normAutofit fontScale="77500" lnSpcReduction="20000"/>
          </a:bodyPr>
          <a:lstStyle/>
          <a:p>
            <a:pPr algn="just" rtl="0"/>
            <a:r>
              <a:rPr lang="es-MX" dirty="0"/>
              <a:t>“</a:t>
            </a:r>
            <a:r>
              <a:rPr lang="es-MX" i="1" dirty="0"/>
              <a:t>La concepción constructivista nos muestra el aprendizaje escolar como el resultado de un complejo proceso de intercambios funcionales que se establecen entre tres elementos: el alumno que aprende , el contenido que es objeto de aprendizaje y el profesor que ayuda al alumno a construir significados y a atribuir sentido a lo que aprende. Lo que el alumno aporta al acto de aprender su actividad mental constructiva, es el elemento mediador entre la enseñanza del profesor y los resultados de aprendizaje a los que llega. Recíprocamente, la  influencia educativa que ejerce el profesor a través de la enseñanza es un elemento mediador entre la actividad mental constructiva del alumno y los  significados que vehiculan los contenidos escolares</a:t>
            </a:r>
            <a:r>
              <a:rPr lang="es-MX" dirty="0"/>
              <a:t>”.</a:t>
            </a:r>
          </a:p>
          <a:p>
            <a:pPr algn="r" rtl="0"/>
            <a:r>
              <a:rPr lang="es-MX" dirty="0"/>
              <a:t>(Coll, 1996). </a:t>
            </a:r>
            <a:endParaRPr lang="es-ES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s-ES" smtClean="0"/>
              <a:pPr rtl="0"/>
              <a:t>2</a:t>
            </a:fld>
            <a:endParaRPr lang="es-ES"/>
          </a:p>
        </p:txBody>
      </p:sp>
      <p:pic>
        <p:nvPicPr>
          <p:cNvPr id="1034" name="Picture 10" descr="Aportes para construir vínculos con las familias que se integran a las comunidades  educativas - Junji.gob.cl">
            <a:extLst>
              <a:ext uri="{FF2B5EF4-FFF2-40B4-BE49-F238E27FC236}">
                <a16:creationId xmlns:a16="http://schemas.microsoft.com/office/drawing/2014/main" id="{AE77EF5E-B009-22C8-3638-4040FD02D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411" y="4188696"/>
            <a:ext cx="3478044" cy="21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FAA77-01ED-84CC-DA69-83CB84DB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145" dirty="0"/>
              <a:t>Resultados</a:t>
            </a:r>
            <a:r>
              <a:rPr lang="es-CL" spc="-300" dirty="0"/>
              <a:t> </a:t>
            </a:r>
            <a:r>
              <a:rPr lang="es-CL" spc="-5" dirty="0"/>
              <a:t>de</a:t>
            </a:r>
            <a:r>
              <a:rPr lang="es-CL" spc="-300" dirty="0"/>
              <a:t> </a:t>
            </a:r>
            <a:r>
              <a:rPr lang="es-CL" spc="-120" dirty="0"/>
              <a:t>aprendizaje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8721A-E70F-ECB8-74FA-BFA5A3D06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28295" marR="429895" indent="-311785">
              <a:lnSpc>
                <a:spcPts val="2600"/>
              </a:lnSpc>
              <a:spcBef>
                <a:spcPts val="2820"/>
              </a:spcBef>
              <a:buSzPct val="122448"/>
              <a:buFont typeface="SimSun"/>
              <a:buChar char="•"/>
              <a:tabLst>
                <a:tab pos="328930" algn="l"/>
              </a:tabLst>
            </a:pPr>
            <a:r>
              <a:rPr lang="es-MX" sz="2800" spc="5" dirty="0">
                <a:latin typeface="Arial MT"/>
                <a:cs typeface="Arial MT"/>
              </a:rPr>
              <a:t>Son enunciados </a:t>
            </a:r>
            <a:r>
              <a:rPr lang="es-MX" sz="2800" spc="10" dirty="0">
                <a:latin typeface="Arial MT"/>
                <a:cs typeface="Arial MT"/>
              </a:rPr>
              <a:t>sobre </a:t>
            </a:r>
            <a:r>
              <a:rPr lang="es-MX" sz="2800" spc="20" dirty="0">
                <a:latin typeface="Arial MT"/>
                <a:cs typeface="Arial MT"/>
              </a:rPr>
              <a:t>lo</a:t>
            </a:r>
            <a:r>
              <a:rPr lang="es-MX" sz="2800" spc="5" dirty="0">
                <a:latin typeface="Arial MT"/>
                <a:cs typeface="Arial MT"/>
              </a:rPr>
              <a:t> </a:t>
            </a:r>
            <a:r>
              <a:rPr lang="es-MX" sz="2800" spc="15" dirty="0">
                <a:latin typeface="Arial MT"/>
                <a:cs typeface="Arial MT"/>
              </a:rPr>
              <a:t>que</a:t>
            </a:r>
            <a:r>
              <a:rPr lang="es-MX" sz="2800" spc="10" dirty="0">
                <a:latin typeface="Arial MT"/>
                <a:cs typeface="Arial MT"/>
              </a:rPr>
              <a:t> </a:t>
            </a:r>
            <a:r>
              <a:rPr lang="es-MX" sz="2800" spc="-25" dirty="0">
                <a:latin typeface="Arial MT"/>
                <a:cs typeface="Arial MT"/>
              </a:rPr>
              <a:t>se</a:t>
            </a:r>
            <a:r>
              <a:rPr lang="es-MX" sz="2800" spc="10" dirty="0">
                <a:latin typeface="Arial MT"/>
                <a:cs typeface="Arial MT"/>
              </a:rPr>
              <a:t> </a:t>
            </a:r>
            <a:r>
              <a:rPr lang="es-MX" sz="2800" spc="-10" dirty="0">
                <a:latin typeface="Arial MT"/>
                <a:cs typeface="Arial MT"/>
              </a:rPr>
              <a:t>espera</a:t>
            </a:r>
            <a:r>
              <a:rPr lang="es-MX" sz="2800" spc="5" dirty="0">
                <a:latin typeface="Arial MT"/>
                <a:cs typeface="Arial MT"/>
              </a:rPr>
              <a:t> </a:t>
            </a:r>
            <a:r>
              <a:rPr lang="es-MX" sz="2800" spc="15" dirty="0">
                <a:latin typeface="Arial MT"/>
                <a:cs typeface="Arial MT"/>
              </a:rPr>
              <a:t>que</a:t>
            </a:r>
            <a:r>
              <a:rPr lang="es-MX" sz="2800" spc="10" dirty="0">
                <a:latin typeface="Arial MT"/>
                <a:cs typeface="Arial MT"/>
              </a:rPr>
              <a:t> </a:t>
            </a:r>
            <a:r>
              <a:rPr lang="es-MX" sz="2800" spc="-25" dirty="0">
                <a:latin typeface="Arial MT"/>
                <a:cs typeface="Arial MT"/>
              </a:rPr>
              <a:t>el</a:t>
            </a:r>
            <a:r>
              <a:rPr lang="es-MX" sz="2800" spc="10" dirty="0">
                <a:latin typeface="Arial MT"/>
                <a:cs typeface="Arial MT"/>
              </a:rPr>
              <a:t> estudiante</a:t>
            </a:r>
            <a:r>
              <a:rPr lang="es-MX" sz="2800" spc="5" dirty="0">
                <a:latin typeface="Arial MT"/>
                <a:cs typeface="Arial MT"/>
              </a:rPr>
              <a:t> </a:t>
            </a:r>
            <a:r>
              <a:rPr lang="es-MX" sz="2800" spc="-30" dirty="0">
                <a:latin typeface="Arial MT"/>
                <a:cs typeface="Arial MT"/>
              </a:rPr>
              <a:t>sea</a:t>
            </a:r>
            <a:r>
              <a:rPr lang="es-MX" sz="2800" spc="10" dirty="0">
                <a:latin typeface="Arial MT"/>
                <a:cs typeface="Arial MT"/>
              </a:rPr>
              <a:t> </a:t>
            </a:r>
            <a:r>
              <a:rPr lang="es-MX" sz="2800" spc="5" dirty="0">
                <a:latin typeface="Arial MT"/>
                <a:cs typeface="Arial MT"/>
              </a:rPr>
              <a:t>capaz</a:t>
            </a:r>
            <a:r>
              <a:rPr lang="es-MX" sz="2800" spc="10" dirty="0">
                <a:latin typeface="Arial MT"/>
                <a:cs typeface="Arial MT"/>
              </a:rPr>
              <a:t> </a:t>
            </a:r>
            <a:r>
              <a:rPr lang="es-MX" sz="2800" spc="20" dirty="0">
                <a:latin typeface="Arial MT"/>
                <a:cs typeface="Arial MT"/>
              </a:rPr>
              <a:t>de</a:t>
            </a:r>
            <a:r>
              <a:rPr lang="es-MX" sz="2800" spc="5" dirty="0">
                <a:latin typeface="Arial MT"/>
                <a:cs typeface="Arial MT"/>
              </a:rPr>
              <a:t> </a:t>
            </a:r>
            <a:r>
              <a:rPr lang="es-MX" sz="2800" spc="-40" dirty="0">
                <a:latin typeface="Arial MT"/>
                <a:cs typeface="Arial MT"/>
              </a:rPr>
              <a:t>hacer,</a:t>
            </a:r>
            <a:r>
              <a:rPr lang="es-MX" sz="2800" spc="10" dirty="0">
                <a:latin typeface="Arial MT"/>
                <a:cs typeface="Arial MT"/>
              </a:rPr>
              <a:t> </a:t>
            </a:r>
            <a:r>
              <a:rPr lang="es-MX" sz="2800" spc="20" dirty="0">
                <a:latin typeface="Arial MT"/>
                <a:cs typeface="Arial MT"/>
              </a:rPr>
              <a:t>comprender</a:t>
            </a:r>
            <a:r>
              <a:rPr lang="es-MX" sz="2800" spc="5" dirty="0">
                <a:latin typeface="Arial MT"/>
                <a:cs typeface="Arial MT"/>
              </a:rPr>
              <a:t> </a:t>
            </a:r>
            <a:r>
              <a:rPr lang="es-MX" sz="2800" spc="60" dirty="0">
                <a:latin typeface="Arial MT"/>
                <a:cs typeface="Arial MT"/>
              </a:rPr>
              <a:t>y/o</a:t>
            </a:r>
            <a:r>
              <a:rPr lang="es-MX" sz="2800" spc="10" dirty="0">
                <a:latin typeface="Arial MT"/>
                <a:cs typeface="Arial MT"/>
              </a:rPr>
              <a:t> </a:t>
            </a:r>
            <a:r>
              <a:rPr lang="es-MX" sz="2800" spc="20" dirty="0">
                <a:latin typeface="Arial MT"/>
                <a:cs typeface="Arial MT"/>
              </a:rPr>
              <a:t>demostrar</a:t>
            </a:r>
            <a:r>
              <a:rPr lang="es-MX" sz="2800" spc="10" dirty="0">
                <a:latin typeface="Arial MT"/>
                <a:cs typeface="Arial MT"/>
              </a:rPr>
              <a:t> </a:t>
            </a:r>
            <a:r>
              <a:rPr lang="es-MX" sz="2800" spc="-15" dirty="0">
                <a:latin typeface="Arial MT"/>
                <a:cs typeface="Arial MT"/>
              </a:rPr>
              <a:t>una</a:t>
            </a:r>
            <a:r>
              <a:rPr lang="es-MX" sz="2800" spc="5" dirty="0">
                <a:latin typeface="Arial MT"/>
                <a:cs typeface="Arial MT"/>
              </a:rPr>
              <a:t> </a:t>
            </a:r>
            <a:r>
              <a:rPr lang="es-MX" sz="2800" spc="-35" dirty="0">
                <a:latin typeface="Arial MT"/>
                <a:cs typeface="Arial MT"/>
              </a:rPr>
              <a:t>vez</a:t>
            </a:r>
            <a:r>
              <a:rPr lang="es-MX" sz="2800" spc="10" dirty="0">
                <a:latin typeface="Arial MT"/>
                <a:cs typeface="Arial MT"/>
              </a:rPr>
              <a:t> </a:t>
            </a:r>
            <a:r>
              <a:rPr lang="es-MX" sz="2800" spc="20" dirty="0">
                <a:latin typeface="Arial MT"/>
                <a:cs typeface="Arial MT"/>
              </a:rPr>
              <a:t>terminado</a:t>
            </a:r>
            <a:r>
              <a:rPr lang="es-MX" sz="2800" spc="10" dirty="0">
                <a:latin typeface="Arial MT"/>
                <a:cs typeface="Arial MT"/>
              </a:rPr>
              <a:t> </a:t>
            </a:r>
            <a:r>
              <a:rPr lang="es-MX" sz="2800" dirty="0">
                <a:latin typeface="Arial MT"/>
                <a:cs typeface="Arial MT"/>
              </a:rPr>
              <a:t>un </a:t>
            </a:r>
            <a:r>
              <a:rPr lang="es-MX" sz="2800" spc="-665" dirty="0">
                <a:latin typeface="Arial MT"/>
                <a:cs typeface="Arial MT"/>
              </a:rPr>
              <a:t> </a:t>
            </a:r>
            <a:r>
              <a:rPr lang="es-MX" sz="2800" spc="25" dirty="0">
                <a:latin typeface="Arial MT"/>
                <a:cs typeface="Arial MT"/>
              </a:rPr>
              <a:t>proceso</a:t>
            </a:r>
            <a:r>
              <a:rPr lang="es-MX" sz="2800" spc="-5" dirty="0">
                <a:latin typeface="Arial MT"/>
                <a:cs typeface="Arial MT"/>
              </a:rPr>
              <a:t> </a:t>
            </a:r>
            <a:r>
              <a:rPr lang="es-MX" sz="2800" spc="20" dirty="0">
                <a:latin typeface="Arial MT"/>
                <a:cs typeface="Arial MT"/>
              </a:rPr>
              <a:t>de</a:t>
            </a:r>
            <a:r>
              <a:rPr lang="es-MX" sz="2800" dirty="0">
                <a:latin typeface="Arial MT"/>
                <a:cs typeface="Arial MT"/>
              </a:rPr>
              <a:t> </a:t>
            </a:r>
            <a:r>
              <a:rPr lang="es-MX" sz="2800" spc="-10" dirty="0">
                <a:latin typeface="Arial MT"/>
                <a:cs typeface="Arial MT"/>
              </a:rPr>
              <a:t>aprendizaje.</a:t>
            </a:r>
            <a:endParaRPr lang="es-MX" sz="2800" dirty="0">
              <a:latin typeface="Arial MT"/>
              <a:cs typeface="Arial MT"/>
            </a:endParaRPr>
          </a:p>
          <a:p>
            <a:pPr marL="328295" indent="-312420" algn="just">
              <a:lnSpc>
                <a:spcPct val="100000"/>
              </a:lnSpc>
              <a:spcBef>
                <a:spcPts val="2005"/>
              </a:spcBef>
              <a:buSzPct val="122448"/>
              <a:buFont typeface="SimSun"/>
              <a:buChar char="•"/>
              <a:tabLst>
                <a:tab pos="328930" algn="l"/>
              </a:tabLst>
            </a:pPr>
            <a:r>
              <a:rPr lang="es-MX" sz="2800" spc="5" dirty="0">
                <a:latin typeface="Arial MT"/>
                <a:cs typeface="Arial MT"/>
              </a:rPr>
              <a:t>Para su elaboración se debe considerar la siguiente </a:t>
            </a:r>
            <a:r>
              <a:rPr lang="es-MX" spc="5" dirty="0">
                <a:latin typeface="Arial MT"/>
                <a:cs typeface="Arial MT"/>
              </a:rPr>
              <a:t>e</a:t>
            </a:r>
            <a:r>
              <a:rPr lang="es-MX" sz="2800" spc="5" dirty="0">
                <a:latin typeface="Arial MT"/>
                <a:cs typeface="Arial MT"/>
              </a:rPr>
              <a:t>structura:</a:t>
            </a:r>
            <a:r>
              <a:rPr lang="es-MX" sz="2800" dirty="0">
                <a:latin typeface="Arial MT"/>
                <a:cs typeface="Arial MT"/>
              </a:rPr>
              <a:t>     </a:t>
            </a:r>
            <a:r>
              <a:rPr lang="es-MX" sz="2800" b="1" spc="15" dirty="0">
                <a:solidFill>
                  <a:srgbClr val="004D7F"/>
                </a:solidFill>
                <a:latin typeface="Arial"/>
                <a:cs typeface="Arial"/>
              </a:rPr>
              <a:t>ACCIÓN</a:t>
            </a:r>
            <a:r>
              <a:rPr lang="es-MX" sz="2800" b="1" spc="5" dirty="0">
                <a:solidFill>
                  <a:srgbClr val="004D7F"/>
                </a:solidFill>
                <a:latin typeface="Arial"/>
                <a:cs typeface="Arial"/>
              </a:rPr>
              <a:t> </a:t>
            </a:r>
            <a:r>
              <a:rPr lang="es-MX" sz="2800" spc="40" dirty="0">
                <a:latin typeface="Arial MT"/>
                <a:cs typeface="Arial MT"/>
              </a:rPr>
              <a:t>+</a:t>
            </a:r>
            <a:r>
              <a:rPr lang="es-MX" sz="2800" dirty="0">
                <a:latin typeface="Arial MT"/>
                <a:cs typeface="Arial MT"/>
              </a:rPr>
              <a:t> </a:t>
            </a:r>
            <a:r>
              <a:rPr lang="es-MX" sz="2800" b="1" spc="20" dirty="0">
                <a:solidFill>
                  <a:srgbClr val="017100"/>
                </a:solidFill>
                <a:latin typeface="Arial"/>
                <a:cs typeface="Arial"/>
              </a:rPr>
              <a:t>CONTENIDO</a:t>
            </a:r>
            <a:r>
              <a:rPr lang="es-MX" sz="2800" b="1" spc="5" dirty="0">
                <a:solidFill>
                  <a:srgbClr val="017100"/>
                </a:solidFill>
                <a:latin typeface="Arial"/>
                <a:cs typeface="Arial"/>
              </a:rPr>
              <a:t> </a:t>
            </a:r>
            <a:r>
              <a:rPr lang="es-MX" sz="2800" spc="40" dirty="0">
                <a:latin typeface="Arial MT"/>
                <a:cs typeface="Arial MT"/>
              </a:rPr>
              <a:t>+</a:t>
            </a:r>
            <a:r>
              <a:rPr lang="es-MX" sz="2800" spc="5" dirty="0">
                <a:latin typeface="Arial MT"/>
                <a:cs typeface="Arial MT"/>
              </a:rPr>
              <a:t> </a:t>
            </a:r>
            <a:r>
              <a:rPr lang="es-MX" sz="2800" b="1" spc="5" dirty="0">
                <a:solidFill>
                  <a:srgbClr val="B51700"/>
                </a:solidFill>
                <a:latin typeface="Arial"/>
                <a:cs typeface="Arial"/>
              </a:rPr>
              <a:t>CONTEXTO.</a:t>
            </a:r>
            <a:endParaRPr lang="es-MX" sz="2800" dirty="0">
              <a:latin typeface="Arial"/>
              <a:cs typeface="Arial"/>
            </a:endParaRPr>
          </a:p>
          <a:p>
            <a:pPr marL="16510" marR="5080" indent="0">
              <a:lnSpc>
                <a:spcPts val="2680"/>
              </a:lnSpc>
              <a:spcBef>
                <a:spcPts val="2345"/>
              </a:spcBef>
              <a:buSzPct val="122448"/>
              <a:buNone/>
              <a:tabLst>
                <a:tab pos="328930" algn="l"/>
              </a:tabLst>
            </a:pPr>
            <a:endParaRPr lang="es-MX" sz="2800" dirty="0">
              <a:latin typeface="Arial MT"/>
              <a:cs typeface="Arial MT"/>
            </a:endParaRPr>
          </a:p>
          <a:p>
            <a:pPr marL="16510" marR="5080" indent="0" algn="just">
              <a:lnSpc>
                <a:spcPts val="2680"/>
              </a:lnSpc>
              <a:spcBef>
                <a:spcPts val="2345"/>
              </a:spcBef>
              <a:buSzPct val="122448"/>
              <a:buNone/>
              <a:tabLst>
                <a:tab pos="328930" algn="l"/>
              </a:tabLst>
            </a:pPr>
            <a:r>
              <a:rPr lang="es-MX" sz="2800" dirty="0">
                <a:latin typeface="Arial MT"/>
                <a:cs typeface="Arial MT"/>
              </a:rPr>
              <a:t>Ejemplo:</a:t>
            </a:r>
            <a:r>
              <a:rPr lang="es-MX" sz="2800" spc="5" dirty="0">
                <a:latin typeface="Arial MT"/>
                <a:cs typeface="Arial MT"/>
              </a:rPr>
              <a:t> </a:t>
            </a:r>
            <a:r>
              <a:rPr lang="es-MX" sz="2800" b="1" spc="-20" dirty="0">
                <a:solidFill>
                  <a:srgbClr val="004D7F"/>
                </a:solidFill>
                <a:latin typeface="Arial"/>
                <a:cs typeface="Arial"/>
              </a:rPr>
              <a:t>Analizan</a:t>
            </a:r>
            <a:r>
              <a:rPr lang="es-MX" sz="2800" b="1" spc="10" dirty="0">
                <a:solidFill>
                  <a:srgbClr val="004D7F"/>
                </a:solidFill>
                <a:latin typeface="Arial"/>
                <a:cs typeface="Arial"/>
              </a:rPr>
              <a:t> </a:t>
            </a:r>
            <a:r>
              <a:rPr lang="es-MX" sz="2800" b="1" spc="15" dirty="0">
                <a:solidFill>
                  <a:srgbClr val="004D7F"/>
                </a:solidFill>
                <a:latin typeface="Arial"/>
                <a:cs typeface="Arial"/>
              </a:rPr>
              <a:t>críticamente</a:t>
            </a:r>
            <a:r>
              <a:rPr lang="es-MX" sz="2800" b="1" spc="10" dirty="0">
                <a:solidFill>
                  <a:srgbClr val="004D7F"/>
                </a:solidFill>
                <a:latin typeface="Arial"/>
                <a:cs typeface="Arial"/>
              </a:rPr>
              <a:t> </a:t>
            </a:r>
            <a:r>
              <a:rPr lang="es-MX" sz="2800" b="1" spc="-20" dirty="0">
                <a:solidFill>
                  <a:srgbClr val="017100"/>
                </a:solidFill>
                <a:latin typeface="Arial"/>
                <a:cs typeface="Arial"/>
              </a:rPr>
              <a:t>las</a:t>
            </a:r>
            <a:r>
              <a:rPr lang="es-MX" sz="2800" b="1" spc="10" dirty="0">
                <a:solidFill>
                  <a:srgbClr val="017100"/>
                </a:solidFill>
                <a:latin typeface="Arial"/>
                <a:cs typeface="Arial"/>
              </a:rPr>
              <a:t> </a:t>
            </a:r>
            <a:r>
              <a:rPr lang="es-MX" sz="2800" b="1" dirty="0">
                <a:solidFill>
                  <a:srgbClr val="017100"/>
                </a:solidFill>
                <a:latin typeface="Arial"/>
                <a:cs typeface="Arial"/>
              </a:rPr>
              <a:t>perspectivas</a:t>
            </a:r>
            <a:r>
              <a:rPr lang="es-MX" sz="2800" b="1" spc="10" dirty="0">
                <a:solidFill>
                  <a:srgbClr val="017100"/>
                </a:solidFill>
                <a:latin typeface="Arial"/>
                <a:cs typeface="Arial"/>
              </a:rPr>
              <a:t> </a:t>
            </a:r>
            <a:r>
              <a:rPr lang="es-MX" sz="2800" b="1" spc="-10" dirty="0">
                <a:solidFill>
                  <a:srgbClr val="017100"/>
                </a:solidFill>
                <a:latin typeface="Arial"/>
                <a:cs typeface="Arial"/>
              </a:rPr>
              <a:t>sobre</a:t>
            </a:r>
            <a:r>
              <a:rPr lang="es-MX" sz="2800" b="1" spc="5" dirty="0">
                <a:solidFill>
                  <a:srgbClr val="017100"/>
                </a:solidFill>
                <a:latin typeface="Arial"/>
                <a:cs typeface="Arial"/>
              </a:rPr>
              <a:t> </a:t>
            </a:r>
            <a:r>
              <a:rPr lang="es-MX" sz="2800" b="1" spc="-5" dirty="0">
                <a:solidFill>
                  <a:srgbClr val="017100"/>
                </a:solidFill>
                <a:latin typeface="Arial"/>
                <a:cs typeface="Arial"/>
              </a:rPr>
              <a:t>la</a:t>
            </a:r>
            <a:r>
              <a:rPr lang="es-MX" sz="2800" b="1" spc="10" dirty="0">
                <a:solidFill>
                  <a:srgbClr val="017100"/>
                </a:solidFill>
                <a:latin typeface="Arial"/>
                <a:cs typeface="Arial"/>
              </a:rPr>
              <a:t> </a:t>
            </a:r>
            <a:r>
              <a:rPr lang="es-MX" sz="2800" b="1" spc="15" dirty="0">
                <a:solidFill>
                  <a:srgbClr val="017100"/>
                </a:solidFill>
                <a:latin typeface="Arial"/>
                <a:cs typeface="Arial"/>
              </a:rPr>
              <a:t>didáctica</a:t>
            </a:r>
            <a:r>
              <a:rPr lang="es-MX" sz="2800" b="1" spc="10" dirty="0">
                <a:solidFill>
                  <a:srgbClr val="017100"/>
                </a:solidFill>
                <a:latin typeface="Arial"/>
                <a:cs typeface="Arial"/>
              </a:rPr>
              <a:t> </a:t>
            </a:r>
            <a:r>
              <a:rPr lang="es-MX" sz="2800" b="1" spc="20" dirty="0">
                <a:solidFill>
                  <a:srgbClr val="017100"/>
                </a:solidFill>
                <a:latin typeface="Arial"/>
                <a:cs typeface="Arial"/>
              </a:rPr>
              <a:t>de</a:t>
            </a:r>
            <a:r>
              <a:rPr lang="es-MX" sz="2800" b="1" spc="10" dirty="0">
                <a:solidFill>
                  <a:srgbClr val="017100"/>
                </a:solidFill>
                <a:latin typeface="Arial"/>
                <a:cs typeface="Arial"/>
              </a:rPr>
              <a:t> </a:t>
            </a:r>
            <a:r>
              <a:rPr lang="es-MX" sz="2800" b="1" spc="-20" dirty="0">
                <a:solidFill>
                  <a:srgbClr val="017100"/>
                </a:solidFill>
                <a:latin typeface="Arial"/>
                <a:cs typeface="Arial"/>
              </a:rPr>
              <a:t>las</a:t>
            </a:r>
            <a:r>
              <a:rPr lang="es-MX" sz="2800" b="1" spc="10" dirty="0">
                <a:solidFill>
                  <a:srgbClr val="017100"/>
                </a:solidFill>
                <a:latin typeface="Arial"/>
                <a:cs typeface="Arial"/>
              </a:rPr>
              <a:t> </a:t>
            </a:r>
            <a:r>
              <a:rPr lang="es-MX" sz="2800" b="1" dirty="0">
                <a:solidFill>
                  <a:srgbClr val="017100"/>
                </a:solidFill>
                <a:latin typeface="Arial"/>
                <a:cs typeface="Arial"/>
              </a:rPr>
              <a:t>Ciencias</a:t>
            </a:r>
            <a:r>
              <a:rPr lang="es-MX" sz="2800" b="1" spc="10" dirty="0">
                <a:solidFill>
                  <a:srgbClr val="017100"/>
                </a:solidFill>
                <a:latin typeface="Arial"/>
                <a:cs typeface="Arial"/>
              </a:rPr>
              <a:t> Naturales</a:t>
            </a:r>
            <a:r>
              <a:rPr lang="es-MX" sz="2800" b="1" spc="5" dirty="0">
                <a:solidFill>
                  <a:srgbClr val="017100"/>
                </a:solidFill>
                <a:latin typeface="Arial"/>
                <a:cs typeface="Arial"/>
              </a:rPr>
              <a:t> </a:t>
            </a:r>
            <a:r>
              <a:rPr lang="es-MX" sz="2800" dirty="0">
                <a:latin typeface="Arial MT"/>
                <a:cs typeface="Arial MT"/>
              </a:rPr>
              <a:t>presentes</a:t>
            </a:r>
            <a:r>
              <a:rPr lang="es-MX" sz="2800" spc="10" dirty="0">
                <a:latin typeface="Arial MT"/>
                <a:cs typeface="Arial MT"/>
              </a:rPr>
              <a:t> </a:t>
            </a:r>
            <a:r>
              <a:rPr lang="es-MX" sz="2800" spc="-25" dirty="0">
                <a:latin typeface="Arial MT"/>
                <a:cs typeface="Arial MT"/>
              </a:rPr>
              <a:t>en</a:t>
            </a:r>
            <a:r>
              <a:rPr lang="es-MX" sz="2800" spc="10" dirty="0">
                <a:latin typeface="Arial MT"/>
                <a:cs typeface="Arial MT"/>
              </a:rPr>
              <a:t> </a:t>
            </a:r>
            <a:r>
              <a:rPr lang="es-MX" sz="2800" b="1" spc="-5" dirty="0">
                <a:solidFill>
                  <a:srgbClr val="B51700"/>
                </a:solidFill>
                <a:latin typeface="Arial"/>
                <a:cs typeface="Arial"/>
              </a:rPr>
              <a:t>el</a:t>
            </a:r>
            <a:r>
              <a:rPr lang="es-MX" sz="2800" b="1" spc="10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lang="es-MX" sz="2800" b="1" spc="-10" dirty="0">
                <a:solidFill>
                  <a:srgbClr val="B51700"/>
                </a:solidFill>
                <a:latin typeface="Arial"/>
                <a:cs typeface="Arial"/>
              </a:rPr>
              <a:t>Currículum </a:t>
            </a:r>
            <a:r>
              <a:rPr lang="es-MX" sz="2800" b="1" spc="-665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lang="es-MX" sz="2800" b="1" spc="5" dirty="0">
                <a:solidFill>
                  <a:srgbClr val="B51700"/>
                </a:solidFill>
                <a:latin typeface="Arial"/>
                <a:cs typeface="Arial"/>
              </a:rPr>
              <a:t>Nacional.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1DF3EB-B09A-CBA4-CAA5-CF090CA6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s-ES" noProof="0" smtClean="0"/>
              <a:t>20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84286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E8F53-4477-ADA7-E988-3A0485CA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¿Qué consideraciones se deben tener?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BBF72A-05A6-A79C-8933-CE62FB13E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70000" lnSpcReduction="20000"/>
          </a:bodyPr>
          <a:lstStyle/>
          <a:p>
            <a:pPr marL="360363" lvl="1" indent="-311150" algn="just">
              <a:lnSpc>
                <a:spcPct val="100000"/>
              </a:lnSpc>
              <a:spcBef>
                <a:spcPts val="2035"/>
              </a:spcBef>
              <a:buSzPct val="122448"/>
              <a:buFont typeface="SimSun"/>
              <a:buChar char="•"/>
              <a:tabLst>
                <a:tab pos="273050" algn="l"/>
              </a:tabLst>
            </a:pPr>
            <a:r>
              <a:rPr lang="es-MX" sz="2450" spc="-15" dirty="0">
                <a:latin typeface="Arial MT"/>
                <a:cs typeface="Arial MT"/>
              </a:rPr>
              <a:t>Evitar</a:t>
            </a:r>
            <a:r>
              <a:rPr lang="es-MX" sz="2450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verbos</a:t>
            </a:r>
            <a:r>
              <a:rPr lang="es-MX" sz="2450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ambiguos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que</a:t>
            </a:r>
            <a:r>
              <a:rPr lang="es-MX" sz="2450" dirty="0">
                <a:latin typeface="Arial MT"/>
                <a:cs typeface="Arial MT"/>
              </a:rPr>
              <a:t> </a:t>
            </a:r>
            <a:r>
              <a:rPr lang="es-MX" sz="2450" b="1" spc="-20" dirty="0">
                <a:latin typeface="Arial"/>
                <a:cs typeface="Arial"/>
              </a:rPr>
              <a:t>NO</a:t>
            </a:r>
            <a:r>
              <a:rPr lang="es-MX" sz="2450" b="1" dirty="0">
                <a:latin typeface="Arial"/>
                <a:cs typeface="Arial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den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cuenta</a:t>
            </a:r>
            <a:r>
              <a:rPr lang="es-MX" sz="2450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directamente</a:t>
            </a:r>
            <a:r>
              <a:rPr lang="es-MX" sz="2450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de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-15" dirty="0">
                <a:latin typeface="Arial MT"/>
                <a:cs typeface="Arial MT"/>
              </a:rPr>
              <a:t>una</a:t>
            </a:r>
            <a:r>
              <a:rPr lang="es-MX" sz="2450" dirty="0">
                <a:latin typeface="Arial MT"/>
                <a:cs typeface="Arial MT"/>
              </a:rPr>
              <a:t> </a:t>
            </a:r>
            <a:r>
              <a:rPr lang="es-MX" sz="2450" spc="30" dirty="0">
                <a:latin typeface="Arial MT"/>
                <a:cs typeface="Arial MT"/>
              </a:rPr>
              <a:t>acción</a:t>
            </a:r>
            <a:r>
              <a:rPr lang="es-MX" sz="2450" dirty="0">
                <a:latin typeface="Arial MT"/>
                <a:cs typeface="Arial MT"/>
              </a:rPr>
              <a:t> </a:t>
            </a:r>
            <a:r>
              <a:rPr lang="es-MX" sz="2450" spc="5" dirty="0">
                <a:latin typeface="Arial MT"/>
                <a:cs typeface="Arial MT"/>
              </a:rPr>
              <a:t>precisa.</a:t>
            </a:r>
            <a:endParaRPr lang="es-MX" sz="2450" dirty="0">
              <a:latin typeface="Arial MT"/>
              <a:cs typeface="Arial MT"/>
            </a:endParaRPr>
          </a:p>
          <a:p>
            <a:pPr marL="360363" lvl="1" indent="-311150" algn="just">
              <a:lnSpc>
                <a:spcPct val="100000"/>
              </a:lnSpc>
              <a:spcBef>
                <a:spcPts val="1970"/>
              </a:spcBef>
              <a:buSzPct val="122448"/>
              <a:buFont typeface="SimSun"/>
              <a:buChar char="•"/>
              <a:tabLst>
                <a:tab pos="273050" algn="l"/>
              </a:tabLst>
            </a:pPr>
            <a:r>
              <a:rPr lang="es-MX" sz="2450" spc="-5" dirty="0">
                <a:latin typeface="Arial MT"/>
                <a:cs typeface="Arial MT"/>
              </a:rPr>
              <a:t>Siempre</a:t>
            </a:r>
            <a:r>
              <a:rPr lang="es-MX" sz="2450" dirty="0">
                <a:latin typeface="Arial MT"/>
                <a:cs typeface="Arial MT"/>
              </a:rPr>
              <a:t> </a:t>
            </a:r>
            <a:r>
              <a:rPr lang="es-MX" sz="2450" spc="10" dirty="0">
                <a:latin typeface="Arial MT"/>
                <a:cs typeface="Arial MT"/>
              </a:rPr>
              <a:t>redactar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-15" dirty="0">
                <a:latin typeface="Arial MT"/>
                <a:cs typeface="Arial MT"/>
              </a:rPr>
              <a:t>las</a:t>
            </a:r>
            <a:r>
              <a:rPr lang="es-MX" sz="2450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acciones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55" dirty="0">
                <a:latin typeface="Arial MT"/>
                <a:cs typeface="Arial MT"/>
              </a:rPr>
              <a:t>como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verbos</a:t>
            </a:r>
            <a:r>
              <a:rPr lang="es-MX" sz="2450" dirty="0">
                <a:latin typeface="Arial MT"/>
                <a:cs typeface="Arial MT"/>
              </a:rPr>
              <a:t> </a:t>
            </a:r>
            <a:r>
              <a:rPr lang="es-MX" sz="2450" spc="-25" dirty="0">
                <a:latin typeface="Arial MT"/>
                <a:cs typeface="Arial MT"/>
              </a:rPr>
              <a:t>en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dirty="0">
                <a:latin typeface="Arial MT"/>
                <a:cs typeface="Arial MT"/>
              </a:rPr>
              <a:t>presente: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comprenden,</a:t>
            </a:r>
            <a:r>
              <a:rPr lang="es-MX" sz="2450" dirty="0">
                <a:latin typeface="Arial MT"/>
                <a:cs typeface="Arial MT"/>
              </a:rPr>
              <a:t> </a:t>
            </a:r>
            <a:r>
              <a:rPr lang="es-MX" sz="2450" spc="-20" dirty="0">
                <a:latin typeface="Arial MT"/>
                <a:cs typeface="Arial MT"/>
              </a:rPr>
              <a:t>analizan,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comparan,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35" dirty="0">
                <a:latin typeface="Arial MT"/>
                <a:cs typeface="Arial MT"/>
              </a:rPr>
              <a:t>etc.</a:t>
            </a:r>
            <a:endParaRPr lang="es-MX" sz="2450" dirty="0">
              <a:latin typeface="Arial MT"/>
              <a:cs typeface="Arial MT"/>
            </a:endParaRPr>
          </a:p>
          <a:p>
            <a:pPr marL="360363" lvl="1" indent="-311150" algn="just">
              <a:lnSpc>
                <a:spcPct val="100000"/>
              </a:lnSpc>
              <a:spcBef>
                <a:spcPts val="1964"/>
              </a:spcBef>
              <a:buSzPct val="122448"/>
              <a:buFont typeface="SimSun"/>
              <a:buChar char="•"/>
              <a:tabLst>
                <a:tab pos="273050" algn="l"/>
              </a:tabLst>
            </a:pPr>
            <a:r>
              <a:rPr lang="es-MX" sz="2450" spc="-15" dirty="0">
                <a:latin typeface="Arial MT"/>
                <a:cs typeface="Arial MT"/>
              </a:rPr>
              <a:t>Favorecer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acciones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propias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de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procesos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30" dirty="0">
                <a:latin typeface="Arial MT"/>
                <a:cs typeface="Arial MT"/>
              </a:rPr>
              <a:t>complejos</a:t>
            </a:r>
            <a:r>
              <a:rPr lang="es-MX" sz="2450" spc="10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del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0" dirty="0">
                <a:latin typeface="Arial MT"/>
                <a:cs typeface="Arial MT"/>
              </a:rPr>
              <a:t>pensamiento: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-10" dirty="0">
                <a:latin typeface="Arial MT"/>
                <a:cs typeface="Arial MT"/>
              </a:rPr>
              <a:t>análisis,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dirty="0">
                <a:latin typeface="Arial MT"/>
                <a:cs typeface="Arial MT"/>
              </a:rPr>
              <a:t>reflexión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0" dirty="0">
                <a:latin typeface="Arial MT"/>
                <a:cs typeface="Arial MT"/>
              </a:rPr>
              <a:t>crítica,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dirty="0">
                <a:latin typeface="Arial MT"/>
                <a:cs typeface="Arial MT"/>
              </a:rPr>
              <a:t>evaluación,</a:t>
            </a:r>
            <a:r>
              <a:rPr lang="es-MX" sz="2450" spc="10" dirty="0">
                <a:latin typeface="Arial MT"/>
                <a:cs typeface="Arial MT"/>
              </a:rPr>
              <a:t> </a:t>
            </a:r>
            <a:r>
              <a:rPr lang="es-MX" sz="2450" spc="35" dirty="0">
                <a:latin typeface="Arial MT"/>
                <a:cs typeface="Arial MT"/>
              </a:rPr>
              <a:t>etc.</a:t>
            </a:r>
            <a:endParaRPr lang="es-MX" sz="2450" dirty="0">
              <a:latin typeface="Arial MT"/>
              <a:cs typeface="Arial MT"/>
            </a:endParaRPr>
          </a:p>
          <a:p>
            <a:pPr marL="360363" lvl="1" indent="-311150" algn="just">
              <a:lnSpc>
                <a:spcPct val="100000"/>
              </a:lnSpc>
              <a:spcBef>
                <a:spcPts val="1964"/>
              </a:spcBef>
              <a:buSzPct val="122448"/>
              <a:buFont typeface="SimSun"/>
              <a:buChar char="•"/>
              <a:tabLst>
                <a:tab pos="273050" algn="l"/>
              </a:tabLst>
            </a:pPr>
            <a:r>
              <a:rPr lang="es-MX" sz="2450" dirty="0">
                <a:latin typeface="Arial MT"/>
                <a:cs typeface="Arial MT"/>
              </a:rPr>
              <a:t>Idealmente, utilizar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dirty="0">
                <a:latin typeface="Arial MT"/>
                <a:cs typeface="Arial MT"/>
              </a:rPr>
              <a:t>un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solo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verbo</a:t>
            </a:r>
            <a:r>
              <a:rPr lang="es-MX" sz="2450" dirty="0">
                <a:latin typeface="Arial MT"/>
                <a:cs typeface="Arial MT"/>
              </a:rPr>
              <a:t> </a:t>
            </a:r>
            <a:r>
              <a:rPr lang="es-MX" sz="2450" spc="-60" dirty="0">
                <a:latin typeface="Arial MT"/>
                <a:cs typeface="Arial MT"/>
              </a:rPr>
              <a:t>(una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dirty="0">
                <a:latin typeface="Arial MT"/>
                <a:cs typeface="Arial MT"/>
              </a:rPr>
              <a:t>sola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dirty="0">
                <a:latin typeface="Arial MT"/>
                <a:cs typeface="Arial MT"/>
              </a:rPr>
              <a:t>acción)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45" dirty="0">
                <a:latin typeface="Arial MT"/>
                <a:cs typeface="Arial MT"/>
              </a:rPr>
              <a:t>por</a:t>
            </a:r>
            <a:r>
              <a:rPr lang="es-MX" sz="2450" dirty="0">
                <a:latin typeface="Arial MT"/>
                <a:cs typeface="Arial MT"/>
              </a:rPr>
              <a:t> </a:t>
            </a:r>
            <a:r>
              <a:rPr lang="es-MX" sz="2450" spc="10" dirty="0">
                <a:latin typeface="Arial MT"/>
                <a:cs typeface="Arial MT"/>
              </a:rPr>
              <a:t>resultado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de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-10" dirty="0">
                <a:latin typeface="Arial MT"/>
                <a:cs typeface="Arial MT"/>
              </a:rPr>
              <a:t>aprendizaje.</a:t>
            </a:r>
            <a:endParaRPr lang="es-MX" sz="2450" dirty="0">
              <a:latin typeface="Arial MT"/>
              <a:cs typeface="Arial MT"/>
            </a:endParaRPr>
          </a:p>
          <a:p>
            <a:pPr marL="360363" lvl="1" indent="-311150" algn="just">
              <a:lnSpc>
                <a:spcPct val="100000"/>
              </a:lnSpc>
              <a:spcBef>
                <a:spcPts val="1965"/>
              </a:spcBef>
              <a:buSzPct val="122448"/>
              <a:buFont typeface="SimSun"/>
              <a:buChar char="•"/>
              <a:tabLst>
                <a:tab pos="273050" algn="l"/>
              </a:tabLst>
            </a:pPr>
            <a:r>
              <a:rPr lang="es-MX" sz="2450" spc="15" dirty="0">
                <a:latin typeface="Arial MT"/>
                <a:cs typeface="Arial MT"/>
              </a:rPr>
              <a:t>Simplificar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-25" dirty="0">
                <a:latin typeface="Arial MT"/>
                <a:cs typeface="Arial MT"/>
              </a:rPr>
              <a:t>la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redacción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de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los</a:t>
            </a:r>
            <a:r>
              <a:rPr lang="es-MX" sz="2450" spc="10" dirty="0">
                <a:latin typeface="Arial MT"/>
                <a:cs typeface="Arial MT"/>
              </a:rPr>
              <a:t> resultados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de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-10" dirty="0">
                <a:latin typeface="Arial MT"/>
                <a:cs typeface="Arial MT"/>
              </a:rPr>
              <a:t>aprendizaje,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0" dirty="0">
                <a:latin typeface="Arial MT"/>
                <a:cs typeface="Arial MT"/>
              </a:rPr>
              <a:t>favoreciendo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-25" dirty="0">
                <a:latin typeface="Arial MT"/>
                <a:cs typeface="Arial MT"/>
              </a:rPr>
              <a:t>el</a:t>
            </a:r>
            <a:r>
              <a:rPr lang="es-MX" sz="2450" spc="10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uso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de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0" dirty="0">
                <a:latin typeface="Arial MT"/>
                <a:cs typeface="Arial MT"/>
              </a:rPr>
              <a:t>oraciones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0" dirty="0">
                <a:latin typeface="Arial MT"/>
                <a:cs typeface="Arial MT"/>
              </a:rPr>
              <a:t>simples.</a:t>
            </a:r>
            <a:endParaRPr lang="es-MX" sz="2450" dirty="0">
              <a:latin typeface="Arial MT"/>
              <a:cs typeface="Arial MT"/>
            </a:endParaRPr>
          </a:p>
          <a:p>
            <a:pPr marL="360363" marR="447675" lvl="1" indent="-311150" algn="just">
              <a:lnSpc>
                <a:spcPct val="89800"/>
              </a:lnSpc>
              <a:spcBef>
                <a:spcPts val="2260"/>
              </a:spcBef>
              <a:buSzPct val="122448"/>
              <a:buFont typeface="SimSun"/>
              <a:buChar char="•"/>
              <a:tabLst>
                <a:tab pos="273050" algn="l"/>
              </a:tabLst>
            </a:pPr>
            <a:r>
              <a:rPr lang="es-MX" sz="2450" spc="-70" dirty="0">
                <a:latin typeface="Arial MT"/>
                <a:cs typeface="Arial MT"/>
              </a:rPr>
              <a:t>El </a:t>
            </a:r>
            <a:r>
              <a:rPr lang="es-MX" sz="2450" spc="45" dirty="0">
                <a:latin typeface="Arial MT"/>
                <a:cs typeface="Arial MT"/>
              </a:rPr>
              <a:t>contexto </a:t>
            </a:r>
            <a:r>
              <a:rPr lang="es-MX" sz="2450" spc="20" dirty="0">
                <a:latin typeface="Arial MT"/>
                <a:cs typeface="Arial MT"/>
              </a:rPr>
              <a:t>indica </a:t>
            </a:r>
            <a:r>
              <a:rPr lang="es-MX" sz="2450" dirty="0">
                <a:latin typeface="Arial MT"/>
                <a:cs typeface="Arial MT"/>
              </a:rPr>
              <a:t>un </a:t>
            </a:r>
            <a:r>
              <a:rPr lang="es-MX" sz="2450" spc="35" dirty="0">
                <a:latin typeface="Arial MT"/>
                <a:cs typeface="Arial MT"/>
              </a:rPr>
              <a:t>ámbito </a:t>
            </a:r>
            <a:r>
              <a:rPr lang="es-MX" sz="2450" spc="20" dirty="0">
                <a:latin typeface="Arial MT"/>
                <a:cs typeface="Arial MT"/>
              </a:rPr>
              <a:t>de </a:t>
            </a:r>
            <a:r>
              <a:rPr lang="es-MX" sz="2450" spc="30" dirty="0">
                <a:latin typeface="Arial MT"/>
                <a:cs typeface="Arial MT"/>
              </a:rPr>
              <a:t>acción </a:t>
            </a:r>
            <a:r>
              <a:rPr lang="es-MX" sz="2450" dirty="0">
                <a:latin typeface="Arial MT"/>
                <a:cs typeface="Arial MT"/>
              </a:rPr>
              <a:t>disciplinar, un </a:t>
            </a:r>
            <a:r>
              <a:rPr lang="es-MX" sz="2450" spc="45" dirty="0">
                <a:latin typeface="Arial MT"/>
                <a:cs typeface="Arial MT"/>
              </a:rPr>
              <a:t>campo </a:t>
            </a:r>
            <a:r>
              <a:rPr lang="es-MX" sz="2450" spc="10" dirty="0">
                <a:latin typeface="Arial MT"/>
                <a:cs typeface="Arial MT"/>
              </a:rPr>
              <a:t>específico </a:t>
            </a:r>
            <a:r>
              <a:rPr lang="es-MX" sz="2450" dirty="0">
                <a:latin typeface="Arial MT"/>
                <a:cs typeface="Arial MT"/>
              </a:rPr>
              <a:t>u </a:t>
            </a:r>
            <a:r>
              <a:rPr lang="es-MX" sz="2450" spc="35" dirty="0">
                <a:latin typeface="Arial MT"/>
                <a:cs typeface="Arial MT"/>
              </a:rPr>
              <a:t>otro </a:t>
            </a:r>
            <a:r>
              <a:rPr lang="es-MX" sz="2450" spc="30" dirty="0">
                <a:latin typeface="Arial MT"/>
                <a:cs typeface="Arial MT"/>
              </a:rPr>
              <a:t>aspecto </a:t>
            </a:r>
            <a:r>
              <a:rPr lang="es-MX" sz="2450" spc="-15" dirty="0">
                <a:latin typeface="Arial MT"/>
                <a:cs typeface="Arial MT"/>
              </a:rPr>
              <a:t>relevante </a:t>
            </a:r>
            <a:r>
              <a:rPr lang="es-MX" sz="2450" dirty="0">
                <a:latin typeface="Arial MT"/>
                <a:cs typeface="Arial MT"/>
              </a:rPr>
              <a:t>para </a:t>
            </a:r>
            <a:r>
              <a:rPr lang="es-MX" sz="2450" spc="-25" dirty="0">
                <a:latin typeface="Arial MT"/>
                <a:cs typeface="Arial MT"/>
              </a:rPr>
              <a:t>el </a:t>
            </a:r>
            <a:r>
              <a:rPr lang="es-MX" sz="2450" spc="15" dirty="0">
                <a:latin typeface="Arial MT"/>
                <a:cs typeface="Arial MT"/>
              </a:rPr>
              <a:t>logro </a:t>
            </a:r>
            <a:r>
              <a:rPr lang="es-MX" sz="2450" spc="20" dirty="0">
                <a:latin typeface="Arial MT"/>
                <a:cs typeface="Arial MT"/>
              </a:rPr>
              <a:t>de </a:t>
            </a:r>
            <a:r>
              <a:rPr lang="es-MX" sz="2450" dirty="0">
                <a:latin typeface="Arial MT"/>
                <a:cs typeface="Arial MT"/>
              </a:rPr>
              <a:t>un 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-10" dirty="0">
                <a:latin typeface="Arial MT"/>
                <a:cs typeface="Arial MT"/>
              </a:rPr>
              <a:t>aprendizaje.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b="1" spc="25" dirty="0">
                <a:latin typeface="Arial"/>
                <a:cs typeface="Arial"/>
              </a:rPr>
              <a:t>No</a:t>
            </a:r>
            <a:r>
              <a:rPr lang="es-MX" sz="2450" b="1" spc="10" dirty="0">
                <a:latin typeface="Arial"/>
                <a:cs typeface="Arial"/>
              </a:rPr>
              <a:t> </a:t>
            </a:r>
            <a:r>
              <a:rPr lang="es-MX" sz="2450" spc="-25" dirty="0">
                <a:latin typeface="Arial MT"/>
                <a:cs typeface="Arial MT"/>
              </a:rPr>
              <a:t>es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5" dirty="0">
                <a:latin typeface="Arial MT"/>
                <a:cs typeface="Arial MT"/>
              </a:rPr>
              <a:t>indicativo</a:t>
            </a:r>
            <a:r>
              <a:rPr lang="es-MX" sz="2450" spc="10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de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dirty="0">
                <a:latin typeface="Arial MT"/>
                <a:cs typeface="Arial MT"/>
              </a:rPr>
              <a:t>un</a:t>
            </a:r>
            <a:r>
              <a:rPr lang="es-MX" sz="2450" spc="10" dirty="0">
                <a:latin typeface="Arial MT"/>
                <a:cs typeface="Arial MT"/>
              </a:rPr>
              <a:t> </a:t>
            </a:r>
            <a:r>
              <a:rPr lang="es-MX" sz="2450" spc="45" dirty="0">
                <a:latin typeface="Arial MT"/>
                <a:cs typeface="Arial MT"/>
              </a:rPr>
              <a:t>contexto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dirty="0">
                <a:latin typeface="Arial MT"/>
                <a:cs typeface="Arial MT"/>
              </a:rPr>
              <a:t>material</a:t>
            </a:r>
            <a:r>
              <a:rPr lang="es-MX" sz="2450" spc="10" dirty="0">
                <a:latin typeface="Arial MT"/>
                <a:cs typeface="Arial MT"/>
              </a:rPr>
              <a:t> (como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lo</a:t>
            </a:r>
            <a:r>
              <a:rPr lang="es-MX" sz="2450" spc="10" dirty="0">
                <a:latin typeface="Arial MT"/>
                <a:cs typeface="Arial MT"/>
              </a:rPr>
              <a:t> </a:t>
            </a:r>
            <a:r>
              <a:rPr lang="es-MX" sz="2450" spc="-40" dirty="0">
                <a:latin typeface="Arial MT"/>
                <a:cs typeface="Arial MT"/>
              </a:rPr>
              <a:t>serían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-15" dirty="0">
                <a:latin typeface="Arial MT"/>
                <a:cs typeface="Arial MT"/>
              </a:rPr>
              <a:t>una</a:t>
            </a:r>
            <a:r>
              <a:rPr lang="es-MX" sz="2450" spc="10" dirty="0">
                <a:latin typeface="Arial MT"/>
                <a:cs typeface="Arial MT"/>
              </a:rPr>
              <a:t> </a:t>
            </a:r>
            <a:r>
              <a:rPr lang="es-MX" sz="2450" spc="-35" dirty="0">
                <a:latin typeface="Arial MT"/>
                <a:cs typeface="Arial MT"/>
              </a:rPr>
              <a:t>guía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de</a:t>
            </a:r>
            <a:r>
              <a:rPr lang="es-MX" sz="2450" spc="10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trabajo,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-15" dirty="0">
                <a:latin typeface="Arial MT"/>
                <a:cs typeface="Arial MT"/>
              </a:rPr>
              <a:t>una</a:t>
            </a:r>
            <a:r>
              <a:rPr lang="es-MX" sz="2450" spc="10" dirty="0">
                <a:latin typeface="Arial MT"/>
                <a:cs typeface="Arial MT"/>
              </a:rPr>
              <a:t> presentación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dirty="0">
                <a:latin typeface="Arial MT"/>
                <a:cs typeface="Arial MT"/>
              </a:rPr>
              <a:t>oral</a:t>
            </a:r>
            <a:r>
              <a:rPr lang="es-MX" sz="2450" spc="10" dirty="0">
                <a:latin typeface="Arial MT"/>
                <a:cs typeface="Arial MT"/>
              </a:rPr>
              <a:t> </a:t>
            </a:r>
            <a:r>
              <a:rPr lang="es-MX" sz="2450" dirty="0">
                <a:latin typeface="Arial MT"/>
                <a:cs typeface="Arial MT"/>
              </a:rPr>
              <a:t>u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otras </a:t>
            </a:r>
            <a:r>
              <a:rPr lang="es-MX" sz="2450" spc="-665" dirty="0">
                <a:latin typeface="Arial MT"/>
                <a:cs typeface="Arial MT"/>
              </a:rPr>
              <a:t> </a:t>
            </a:r>
            <a:r>
              <a:rPr lang="es-MX" sz="2450" spc="-10" dirty="0">
                <a:latin typeface="Arial MT"/>
                <a:cs typeface="Arial MT"/>
              </a:rPr>
              <a:t>instancias).</a:t>
            </a:r>
            <a:endParaRPr lang="es-MX" sz="2450" dirty="0">
              <a:latin typeface="Arial MT"/>
              <a:cs typeface="Arial MT"/>
            </a:endParaRPr>
          </a:p>
          <a:p>
            <a:pPr marL="360363" lvl="1" indent="-311150" algn="just">
              <a:lnSpc>
                <a:spcPct val="100000"/>
              </a:lnSpc>
              <a:spcBef>
                <a:spcPts val="1964"/>
              </a:spcBef>
              <a:buSzPct val="122448"/>
              <a:buFont typeface="SimSun"/>
              <a:buChar char="•"/>
              <a:tabLst>
                <a:tab pos="273050" algn="l"/>
              </a:tabLst>
            </a:pPr>
            <a:r>
              <a:rPr lang="es-MX" sz="2450" spc="-65" dirty="0">
                <a:latin typeface="Arial MT"/>
                <a:cs typeface="Arial MT"/>
              </a:rPr>
              <a:t>Tomar</a:t>
            </a:r>
            <a:r>
              <a:rPr lang="es-MX" sz="2450" dirty="0">
                <a:latin typeface="Arial MT"/>
                <a:cs typeface="Arial MT"/>
              </a:rPr>
              <a:t> </a:t>
            </a:r>
            <a:r>
              <a:rPr lang="es-MX" sz="2450" spc="-25" dirty="0">
                <a:latin typeface="Arial MT"/>
                <a:cs typeface="Arial MT"/>
              </a:rPr>
              <a:t>en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cuenta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que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5" dirty="0">
                <a:latin typeface="Arial MT"/>
                <a:cs typeface="Arial MT"/>
              </a:rPr>
              <a:t>los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10" dirty="0">
                <a:latin typeface="Arial MT"/>
                <a:cs typeface="Arial MT"/>
              </a:rPr>
              <a:t>resultados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de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-10" dirty="0">
                <a:latin typeface="Arial MT"/>
                <a:cs typeface="Arial MT"/>
              </a:rPr>
              <a:t>aprendizaje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dirty="0">
                <a:latin typeface="Arial MT"/>
                <a:cs typeface="Arial MT"/>
              </a:rPr>
              <a:t>darán</a:t>
            </a:r>
            <a:r>
              <a:rPr lang="es-MX" sz="2450" spc="5" dirty="0">
                <a:latin typeface="Arial MT"/>
                <a:cs typeface="Arial MT"/>
              </a:rPr>
              <a:t> origen </a:t>
            </a:r>
            <a:r>
              <a:rPr lang="es-MX" sz="2450" spc="-45" dirty="0">
                <a:latin typeface="Arial MT"/>
                <a:cs typeface="Arial MT"/>
              </a:rPr>
              <a:t>a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procesos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de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dirty="0">
                <a:latin typeface="Arial MT"/>
                <a:cs typeface="Arial MT"/>
              </a:rPr>
              <a:t>evaluación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-25" dirty="0">
                <a:latin typeface="Arial MT"/>
                <a:cs typeface="Arial MT"/>
              </a:rPr>
              <a:t>en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-25" dirty="0">
                <a:latin typeface="Arial MT"/>
                <a:cs typeface="Arial MT"/>
              </a:rPr>
              <a:t>el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marco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de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dirty="0">
                <a:latin typeface="Arial MT"/>
                <a:cs typeface="Arial MT"/>
              </a:rPr>
              <a:t>su</a:t>
            </a:r>
            <a:r>
              <a:rPr lang="es-MX" sz="2450" spc="5" dirty="0">
                <a:latin typeface="Arial MT"/>
                <a:cs typeface="Arial MT"/>
              </a:rPr>
              <a:t> </a:t>
            </a:r>
            <a:r>
              <a:rPr lang="es-MX" sz="2450" spc="20" dirty="0">
                <a:latin typeface="Arial MT"/>
                <a:cs typeface="Arial MT"/>
              </a:rPr>
              <a:t>curso. 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144863-8523-BE17-05DA-FDEB79F7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es-ES" noProof="0" smtClean="0"/>
              <a:t>21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7097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es-MX" sz="5400" b="0" spc="-95" dirty="0">
                <a:solidFill>
                  <a:srgbClr val="006195"/>
                </a:solidFill>
                <a:latin typeface="Cambria"/>
                <a:cs typeface="Cambria"/>
              </a:rPr>
              <a:t>P</a:t>
            </a:r>
            <a:r>
              <a:rPr lang="es-MX" sz="5400" b="0" spc="-175" dirty="0">
                <a:solidFill>
                  <a:srgbClr val="006195"/>
                </a:solidFill>
                <a:latin typeface="Cambria"/>
                <a:cs typeface="Cambria"/>
              </a:rPr>
              <a:t>R</a:t>
            </a:r>
            <a:r>
              <a:rPr lang="es-MX" sz="5400" b="0" spc="-95" dirty="0">
                <a:solidFill>
                  <a:srgbClr val="006195"/>
                </a:solidFill>
                <a:latin typeface="Cambria"/>
                <a:cs typeface="Cambria"/>
              </a:rPr>
              <a:t>O</a:t>
            </a:r>
            <a:r>
              <a:rPr lang="es-MX" sz="5400" b="0" spc="-100" dirty="0">
                <a:solidFill>
                  <a:srgbClr val="006195"/>
                </a:solidFill>
                <a:latin typeface="Cambria"/>
                <a:cs typeface="Cambria"/>
              </a:rPr>
              <a:t>CE</a:t>
            </a:r>
            <a:r>
              <a:rPr lang="es-MX" sz="5400" b="0" spc="-95" dirty="0">
                <a:solidFill>
                  <a:srgbClr val="006195"/>
                </a:solidFill>
                <a:latin typeface="Cambria"/>
                <a:cs typeface="Cambria"/>
              </a:rPr>
              <a:t>S</a:t>
            </a:r>
            <a:r>
              <a:rPr lang="es-MX" sz="5400" b="0" dirty="0">
                <a:solidFill>
                  <a:srgbClr val="006195"/>
                </a:solidFill>
                <a:latin typeface="Cambria"/>
                <a:cs typeface="Cambria"/>
              </a:rPr>
              <a:t>O</a:t>
            </a:r>
            <a:r>
              <a:rPr lang="es-MX" sz="5400" b="0" spc="-229" dirty="0">
                <a:solidFill>
                  <a:srgbClr val="006195"/>
                </a:solidFill>
                <a:latin typeface="Cambria"/>
                <a:cs typeface="Cambria"/>
              </a:rPr>
              <a:t> </a:t>
            </a:r>
            <a:r>
              <a:rPr lang="es-MX" sz="5400" b="0" spc="-100" dirty="0">
                <a:solidFill>
                  <a:srgbClr val="006195"/>
                </a:solidFill>
                <a:latin typeface="Cambria"/>
                <a:cs typeface="Cambria"/>
              </a:rPr>
              <a:t>D</a:t>
            </a:r>
            <a:r>
              <a:rPr lang="es-MX" sz="5400" b="0" dirty="0">
                <a:solidFill>
                  <a:srgbClr val="006195"/>
                </a:solidFill>
                <a:latin typeface="Cambria"/>
                <a:cs typeface="Cambria"/>
              </a:rPr>
              <a:t>E</a:t>
            </a:r>
            <a:r>
              <a:rPr lang="es-MX" sz="5400" b="0" spc="-210" dirty="0">
                <a:solidFill>
                  <a:srgbClr val="006195"/>
                </a:solidFill>
                <a:latin typeface="Cambria"/>
                <a:cs typeface="Cambria"/>
              </a:rPr>
              <a:t> </a:t>
            </a:r>
            <a:r>
              <a:rPr lang="es-MX" sz="5400" b="0" spc="-100" dirty="0">
                <a:solidFill>
                  <a:srgbClr val="006195"/>
                </a:solidFill>
                <a:latin typeface="Cambria"/>
                <a:cs typeface="Cambria"/>
              </a:rPr>
              <a:t>E</a:t>
            </a:r>
            <a:r>
              <a:rPr lang="es-MX" sz="5400" b="0" spc="-95" dirty="0">
                <a:solidFill>
                  <a:srgbClr val="006195"/>
                </a:solidFill>
                <a:latin typeface="Cambria"/>
                <a:cs typeface="Cambria"/>
              </a:rPr>
              <a:t>N</a:t>
            </a:r>
            <a:r>
              <a:rPr lang="es-MX" sz="5400" b="0" spc="-130" dirty="0">
                <a:solidFill>
                  <a:srgbClr val="006195"/>
                </a:solidFill>
                <a:latin typeface="Cambria"/>
                <a:cs typeface="Cambria"/>
              </a:rPr>
              <a:t>SE</a:t>
            </a:r>
            <a:r>
              <a:rPr lang="es-MX" sz="5400" b="0" spc="-165" dirty="0">
                <a:solidFill>
                  <a:srgbClr val="006195"/>
                </a:solidFill>
                <a:latin typeface="Cambria"/>
                <a:cs typeface="Cambria"/>
              </a:rPr>
              <a:t>Ñ</a:t>
            </a:r>
            <a:r>
              <a:rPr lang="es-MX" sz="5400" b="0" spc="-95" dirty="0">
                <a:solidFill>
                  <a:srgbClr val="006195"/>
                </a:solidFill>
                <a:latin typeface="Cambria"/>
                <a:cs typeface="Cambria"/>
              </a:rPr>
              <a:t>AN</a:t>
            </a:r>
            <a:r>
              <a:rPr lang="es-MX" sz="5400" b="0" spc="-100" dirty="0">
                <a:solidFill>
                  <a:srgbClr val="006195"/>
                </a:solidFill>
                <a:latin typeface="Cambria"/>
                <a:cs typeface="Cambria"/>
              </a:rPr>
              <a:t>Z</a:t>
            </a:r>
            <a:r>
              <a:rPr lang="es-MX" sz="5400" b="0" dirty="0">
                <a:solidFill>
                  <a:srgbClr val="006195"/>
                </a:solidFill>
                <a:latin typeface="Cambria"/>
                <a:cs typeface="Cambria"/>
              </a:rPr>
              <a:t>A</a:t>
            </a:r>
            <a:r>
              <a:rPr lang="es-MX" sz="5400" b="0" spc="-245" dirty="0">
                <a:solidFill>
                  <a:srgbClr val="006195"/>
                </a:solidFill>
                <a:latin typeface="Cambria"/>
                <a:cs typeface="Cambria"/>
              </a:rPr>
              <a:t> </a:t>
            </a:r>
            <a:r>
              <a:rPr lang="es-MX" sz="5400" b="0" dirty="0">
                <a:solidFill>
                  <a:srgbClr val="006195"/>
                </a:solidFill>
                <a:latin typeface="Cambria"/>
                <a:cs typeface="Cambria"/>
              </a:rPr>
              <a:t>Y</a:t>
            </a:r>
            <a:r>
              <a:rPr lang="es-MX" sz="5400" b="0" spc="-204" dirty="0">
                <a:solidFill>
                  <a:srgbClr val="006195"/>
                </a:solidFill>
                <a:latin typeface="Cambria"/>
                <a:cs typeface="Cambria"/>
              </a:rPr>
              <a:t> </a:t>
            </a:r>
            <a:r>
              <a:rPr lang="es-MX" sz="5400" b="0" spc="-95" dirty="0">
                <a:solidFill>
                  <a:srgbClr val="006195"/>
                </a:solidFill>
                <a:latin typeface="Cambria"/>
                <a:cs typeface="Cambria"/>
              </a:rPr>
              <a:t>AP</a:t>
            </a:r>
            <a:r>
              <a:rPr lang="es-MX" sz="5400" b="0" spc="-105" dirty="0">
                <a:solidFill>
                  <a:srgbClr val="006195"/>
                </a:solidFill>
                <a:latin typeface="Cambria"/>
                <a:cs typeface="Cambria"/>
              </a:rPr>
              <a:t>R</a:t>
            </a:r>
            <a:r>
              <a:rPr lang="es-MX" sz="5400" b="0" spc="-100" dirty="0">
                <a:solidFill>
                  <a:srgbClr val="006195"/>
                </a:solidFill>
                <a:latin typeface="Cambria"/>
                <a:cs typeface="Cambria"/>
              </a:rPr>
              <a:t>E</a:t>
            </a:r>
            <a:r>
              <a:rPr lang="es-MX" sz="5400" b="0" spc="-95" dirty="0">
                <a:solidFill>
                  <a:srgbClr val="006195"/>
                </a:solidFill>
                <a:latin typeface="Cambria"/>
                <a:cs typeface="Cambria"/>
              </a:rPr>
              <a:t>N</a:t>
            </a:r>
            <a:r>
              <a:rPr lang="es-MX" sz="5400" b="0" spc="-100" dirty="0">
                <a:solidFill>
                  <a:srgbClr val="006195"/>
                </a:solidFill>
                <a:latin typeface="Cambria"/>
                <a:cs typeface="Cambria"/>
              </a:rPr>
              <a:t>D</a:t>
            </a:r>
            <a:r>
              <a:rPr lang="es-MX" sz="5400" b="0" spc="-105" dirty="0">
                <a:solidFill>
                  <a:srgbClr val="006195"/>
                </a:solidFill>
                <a:latin typeface="Cambria"/>
                <a:cs typeface="Cambria"/>
              </a:rPr>
              <a:t>I</a:t>
            </a:r>
            <a:r>
              <a:rPr lang="es-MX" sz="5400" b="0" spc="-100" dirty="0">
                <a:solidFill>
                  <a:srgbClr val="006195"/>
                </a:solidFill>
                <a:latin typeface="Cambria"/>
                <a:cs typeface="Cambria"/>
              </a:rPr>
              <a:t>Z</a:t>
            </a:r>
            <a:r>
              <a:rPr lang="es-MX" sz="5400" b="0" spc="-130" dirty="0">
                <a:solidFill>
                  <a:srgbClr val="006195"/>
                </a:solidFill>
                <a:latin typeface="Cambria"/>
                <a:cs typeface="Cambria"/>
              </a:rPr>
              <a:t>A</a:t>
            </a:r>
            <a:r>
              <a:rPr lang="es-MX" sz="5400" b="0" spc="-105" dirty="0">
                <a:solidFill>
                  <a:srgbClr val="006195"/>
                </a:solidFill>
                <a:latin typeface="Cambria"/>
                <a:cs typeface="Cambria"/>
              </a:rPr>
              <a:t>J</a:t>
            </a:r>
            <a:r>
              <a:rPr lang="es-MX" sz="5400" b="0" dirty="0">
                <a:solidFill>
                  <a:srgbClr val="006195"/>
                </a:solidFill>
                <a:latin typeface="Cambria"/>
                <a:cs typeface="Cambria"/>
              </a:rPr>
              <a:t>E</a:t>
            </a:r>
            <a:endParaRPr lang="es-ES" dirty="0"/>
          </a:p>
        </p:txBody>
      </p:sp>
      <p:graphicFrame>
        <p:nvGraphicFramePr>
          <p:cNvPr id="14" name="Marcador de contenido 6" descr="elemento gráfico SmartArt de escala de tiempo">
            <a:extLst>
              <a:ext uri="{FF2B5EF4-FFF2-40B4-BE49-F238E27FC236}">
                <a16:creationId xmlns:a16="http://schemas.microsoft.com/office/drawing/2014/main" id="{CEC6DA80-0404-4CED-A682-9D41A16B3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984866"/>
              </p:ext>
            </p:extLst>
          </p:nvPr>
        </p:nvGraphicFramePr>
        <p:xfrm>
          <a:off x="838200" y="1176246"/>
          <a:ext cx="11052245" cy="493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s-ES" b="1" cap="all" spc="100" smtClean="0">
                <a:solidFill>
                  <a:schemeClr val="accent2"/>
                </a:solidFill>
              </a:rPr>
              <a:pPr rtl="0">
                <a:spcAft>
                  <a:spcPts val="600"/>
                </a:spcAft>
              </a:pPr>
              <a:t>3</a:t>
            </a:fld>
            <a:endParaRPr lang="es-ES" b="1" cap="all" spc="100" dirty="0">
              <a:solidFill>
                <a:schemeClr val="accent2"/>
              </a:solidFill>
            </a:endParaRPr>
          </a:p>
        </p:txBody>
      </p:sp>
      <p:sp>
        <p:nvSpPr>
          <p:cNvPr id="3" name="object 25">
            <a:extLst>
              <a:ext uri="{FF2B5EF4-FFF2-40B4-BE49-F238E27FC236}">
                <a16:creationId xmlns:a16="http://schemas.microsoft.com/office/drawing/2014/main" id="{50B43A23-9443-BCB6-B491-63E4E45F04F0}"/>
              </a:ext>
            </a:extLst>
          </p:cNvPr>
          <p:cNvSpPr txBox="1"/>
          <p:nvPr/>
        </p:nvSpPr>
        <p:spPr>
          <a:xfrm>
            <a:off x="1232981" y="5805868"/>
            <a:ext cx="9726038" cy="9489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60363" marR="456565" algn="just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latin typeface="Calibri"/>
                <a:cs typeface="Calibri"/>
              </a:rPr>
              <a:t>REQUIERE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10" dirty="0">
                <a:latin typeface="Calibri"/>
                <a:cs typeface="Calibri"/>
              </a:rPr>
              <a:t>PLANIFICACIÓN, INTEGRADA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COHERENTE</a:t>
            </a:r>
            <a:r>
              <a:rPr lang="es-CL" sz="2000" b="1" spc="-5" dirty="0">
                <a:latin typeface="Calibri"/>
                <a:cs typeface="Calibri"/>
              </a:rPr>
              <a:t>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ENTRE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LOS </a:t>
            </a:r>
            <a:r>
              <a:rPr sz="2000" b="1" spc="-39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ELEMENTOS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QUE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COMPONEN.</a:t>
            </a:r>
            <a:endParaRPr lang="es-CL" sz="2000" b="1" spc="-10" dirty="0">
              <a:latin typeface="Calibri"/>
              <a:cs typeface="Calibri"/>
            </a:endParaRPr>
          </a:p>
          <a:p>
            <a:pPr marL="2103755" marR="456565" indent="-1640205">
              <a:lnSpc>
                <a:spcPct val="100000"/>
              </a:lnSpc>
              <a:spcBef>
                <a:spcPts val="24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020C7D99-3F73-EA43-7DD7-FCE5AFEF5E92}"/>
              </a:ext>
            </a:extLst>
          </p:cNvPr>
          <p:cNvSpPr/>
          <p:nvPr/>
        </p:nvSpPr>
        <p:spPr>
          <a:xfrm>
            <a:off x="5783906" y="5226506"/>
            <a:ext cx="567446" cy="579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928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BDA85-0E9E-A8C6-7170-0A0154F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Concepto de currículum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7CE82A-FC78-DE48-E7E2-4B80CC21C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559" y="1644482"/>
            <a:ext cx="2952150" cy="536743"/>
          </a:xfrm>
        </p:spPr>
        <p:txBody>
          <a:bodyPr>
            <a:normAutofit fontScale="92500"/>
          </a:bodyPr>
          <a:lstStyle/>
          <a:p>
            <a:r>
              <a:rPr lang="es-CL" dirty="0"/>
              <a:t>Etimológicamente: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02D9D4-EF72-1657-0507-B99C26B64B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MX" dirty="0"/>
              <a:t>Viene	el	latín “</a:t>
            </a:r>
            <a:r>
              <a:rPr lang="es-MX" i="1" dirty="0" err="1"/>
              <a:t>currere</a:t>
            </a:r>
            <a:r>
              <a:rPr lang="es-MX" dirty="0"/>
              <a:t>” </a:t>
            </a:r>
            <a:r>
              <a:rPr lang="es-CL" dirty="0"/>
              <a:t>recorrer, llevando explícito el </a:t>
            </a:r>
            <a:r>
              <a:rPr lang="es-MX" dirty="0"/>
              <a:t>vencimiento de obstáculos. </a:t>
            </a:r>
          </a:p>
          <a:p>
            <a:pPr algn="just"/>
            <a:endParaRPr lang="es-MX" sz="2000" dirty="0">
              <a:latin typeface="Calibri"/>
              <a:cs typeface="Calibri"/>
            </a:endParaRPr>
          </a:p>
          <a:p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315877-AB70-5E77-596C-53280A0A2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69653" y="1644482"/>
            <a:ext cx="2834640" cy="823912"/>
          </a:xfrm>
        </p:spPr>
        <p:txBody>
          <a:bodyPr>
            <a:normAutofit fontScale="92500"/>
          </a:bodyPr>
          <a:lstStyle/>
          <a:p>
            <a:r>
              <a:rPr lang="es-CL" dirty="0"/>
              <a:t>Aparece por primera vez	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177199-A5EA-EAA5-ED58-A827397F1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69653" y="2719083"/>
            <a:ext cx="2834640" cy="3684588"/>
          </a:xfrm>
        </p:spPr>
        <p:txBody>
          <a:bodyPr/>
          <a:lstStyle/>
          <a:p>
            <a:pPr algn="just"/>
            <a:r>
              <a:rPr lang="es-CL" dirty="0"/>
              <a:t>En Escocia, a mediados del siglo XVII (Kemmis, 1993) como consecuencia de la reforma protestante.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B78293E-B013-2674-57E4-D2C2BC5C9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0748" y="1708598"/>
            <a:ext cx="2834640" cy="823912"/>
          </a:xfrm>
        </p:spPr>
        <p:txBody>
          <a:bodyPr/>
          <a:lstStyle/>
          <a:p>
            <a:r>
              <a:rPr lang="es-CL" dirty="0"/>
              <a:t>El “padre” del Currículo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3B603BFB-7474-790E-017F-56851F10453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4620" y="2691673"/>
            <a:ext cx="2834640" cy="3684588"/>
          </a:xfrm>
        </p:spPr>
        <p:txBody>
          <a:bodyPr/>
          <a:lstStyle/>
          <a:p>
            <a:pPr algn="just"/>
            <a:r>
              <a:rPr lang="es-CL" dirty="0" err="1"/>
              <a:t>Bobbit</a:t>
            </a:r>
            <a:r>
              <a:rPr lang="es-CL" dirty="0"/>
              <a:t> (1924) es quien primero desarrolla una Teoría Curricular, centrada en los principios de administración científica de Tyler (pedagogía por objetivos).</a:t>
            </a:r>
          </a:p>
        </p:txBody>
      </p:sp>
    </p:spTree>
    <p:extLst>
      <p:ext uri="{BB962C8B-B14F-4D97-AF65-F5344CB8AC3E}">
        <p14:creationId xmlns:p14="http://schemas.microsoft.com/office/powerpoint/2010/main" val="52619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BDA85-0E9E-A8C6-7170-0A0154F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Concepto de currículum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02D9D4-EF72-1657-0507-B99C26B64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690688"/>
            <a:ext cx="10358533" cy="50311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Es necesario considerar que este concepto es:</a:t>
            </a:r>
          </a:p>
          <a:p>
            <a:pPr algn="just"/>
            <a:endParaRPr lang="es-MX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algn="just"/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Condicionado	y  perteneciente a una  sociedad de acuerdo a las  formas dominantes de ella,  con capacidad de  reproducir e incidir en esa  sociedad. Es la formalización de la teoría y la práctica  educativa (Ruiz, 1996).</a:t>
            </a:r>
          </a:p>
          <a:p>
            <a:pPr lvl="1" algn="just"/>
            <a:endParaRPr lang="es-MX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algn="just"/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No hay una definición acabada y aceptada. Es concebido de  distintas formas a  través del tiempo (Escribano, 2004). </a:t>
            </a:r>
            <a:endParaRPr lang="es-CL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algn="just"/>
            <a:endParaRPr lang="es-MX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algn="just"/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Dinámico (Bolaños y Molina, 2007).</a:t>
            </a:r>
          </a:p>
          <a:p>
            <a:pPr lvl="1" algn="just"/>
            <a:endParaRPr lang="es-MX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algn="just"/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“</a:t>
            </a:r>
            <a:r>
              <a:rPr lang="es-MX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El currículum es una pasarela entre la cultura y la sociedad exteriores a las instituciones educativas, por un lado, y la cultura de los sujetos, por otro; entre la sociedad que hoy es y la que habrá mañana, entre las posibilidades de conocer, de saber comunicar y expresarse en contraposición a la cerrazón y a la ignorancia”. (Sacristán, 2010). </a:t>
            </a:r>
            <a:endParaRPr lang="es-MX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7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63975" y="3860801"/>
            <a:ext cx="5904230" cy="2304477"/>
          </a:xfrm>
          <a:prstGeom prst="rect">
            <a:avLst/>
          </a:prstGeom>
          <a:solidFill>
            <a:srgbClr val="B3EEEB"/>
          </a:solidFill>
          <a:ln w="12700">
            <a:solidFill>
              <a:srgbClr val="00DFDB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91440" marR="82550" algn="just">
              <a:lnSpc>
                <a:spcPct val="90000"/>
              </a:lnSpc>
              <a:spcBef>
                <a:spcPts val="150"/>
              </a:spcBef>
            </a:pPr>
            <a:r>
              <a:rPr sz="3300" spc="-5" dirty="0">
                <a:latin typeface="Calibri"/>
                <a:cs typeface="Calibri"/>
              </a:rPr>
              <a:t>1. </a:t>
            </a:r>
            <a:r>
              <a:rPr sz="3300" dirty="0">
                <a:latin typeface="Calibri"/>
                <a:cs typeface="Calibri"/>
              </a:rPr>
              <a:t>El </a:t>
            </a:r>
            <a:r>
              <a:rPr sz="3300" spc="-10" dirty="0">
                <a:latin typeface="Calibri"/>
                <a:cs typeface="Calibri"/>
              </a:rPr>
              <a:t>estudio </a:t>
            </a:r>
            <a:r>
              <a:rPr sz="3300" spc="-5" dirty="0">
                <a:latin typeface="Calibri"/>
                <a:cs typeface="Calibri"/>
              </a:rPr>
              <a:t>del currículo, debe </a:t>
            </a:r>
            <a:r>
              <a:rPr sz="3300" dirty="0">
                <a:latin typeface="Calibri"/>
                <a:cs typeface="Calibri"/>
              </a:rPr>
              <a:t> servir </a:t>
            </a:r>
            <a:r>
              <a:rPr sz="3300" spc="-25" dirty="0">
                <a:latin typeface="Calibri"/>
                <a:cs typeface="Calibri"/>
              </a:rPr>
              <a:t>para </a:t>
            </a:r>
            <a:r>
              <a:rPr sz="3300" spc="-5" dirty="0">
                <a:latin typeface="Calibri"/>
                <a:cs typeface="Calibri"/>
              </a:rPr>
              <a:t>dar una </a:t>
            </a:r>
            <a:r>
              <a:rPr sz="3300" dirty="0">
                <a:latin typeface="Calibri"/>
                <a:cs typeface="Calibri"/>
              </a:rPr>
              <a:t>visión </a:t>
            </a:r>
            <a:r>
              <a:rPr sz="3300" spc="-5" dirty="0">
                <a:latin typeface="Calibri"/>
                <a:cs typeface="Calibri"/>
              </a:rPr>
              <a:t>de lo 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que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ocurre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en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las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escuelas,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considerando </a:t>
            </a:r>
            <a:r>
              <a:rPr sz="3300" dirty="0">
                <a:latin typeface="Calibri"/>
                <a:cs typeface="Calibri"/>
              </a:rPr>
              <a:t>las </a:t>
            </a:r>
            <a:r>
              <a:rPr sz="3300" spc="-5" dirty="0">
                <a:latin typeface="Calibri"/>
                <a:cs typeface="Calibri"/>
              </a:rPr>
              <a:t>condiciones </a:t>
            </a:r>
            <a:r>
              <a:rPr sz="3300" dirty="0">
                <a:latin typeface="Calibri"/>
                <a:cs typeface="Calibri"/>
              </a:rPr>
              <a:t>en 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las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que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es</a:t>
            </a:r>
            <a:r>
              <a:rPr sz="3300" spc="-10" dirty="0">
                <a:latin typeface="Calibri"/>
                <a:cs typeface="Calibri"/>
              </a:rPr>
              <a:t> implementado.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1" y="1651000"/>
            <a:ext cx="7329805" cy="1679306"/>
          </a:xfrm>
          <a:prstGeom prst="rect">
            <a:avLst/>
          </a:prstGeom>
          <a:solidFill>
            <a:srgbClr val="BCE7C4"/>
          </a:solidFill>
          <a:ln w="12700">
            <a:solidFill>
              <a:srgbClr val="55CE74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91440" marR="1506855">
              <a:spcBef>
                <a:spcPts val="135"/>
              </a:spcBef>
            </a:pPr>
            <a:r>
              <a:rPr sz="3600" spc="-5" dirty="0">
                <a:solidFill>
                  <a:srgbClr val="292934"/>
                </a:solidFill>
                <a:latin typeface="Calibri"/>
                <a:cs typeface="Calibri"/>
              </a:rPr>
              <a:t>Sin </a:t>
            </a:r>
            <a:r>
              <a:rPr sz="3600" spc="-10" dirty="0">
                <a:solidFill>
                  <a:srgbClr val="292934"/>
                </a:solidFill>
                <a:latin typeface="Calibri"/>
                <a:cs typeface="Calibri"/>
              </a:rPr>
              <a:t>embargo</a:t>
            </a:r>
            <a:r>
              <a:rPr lang="es-CL" sz="3600" spc="-10" dirty="0">
                <a:solidFill>
                  <a:srgbClr val="292934"/>
                </a:solidFill>
                <a:latin typeface="Calibri"/>
                <a:cs typeface="Calibri"/>
              </a:rPr>
              <a:t>,</a:t>
            </a:r>
            <a:r>
              <a:rPr sz="3600" spc="-1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292934"/>
                </a:solidFill>
                <a:latin typeface="Calibri"/>
                <a:cs typeface="Calibri"/>
              </a:rPr>
              <a:t>bajo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cualquier </a:t>
            </a:r>
            <a:r>
              <a:rPr sz="3600" spc="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292934"/>
                </a:solidFill>
                <a:latin typeface="Calibri"/>
                <a:cs typeface="Calibri"/>
              </a:rPr>
              <a:t>conceptualización</a:t>
            </a:r>
            <a:r>
              <a:rPr sz="3600" spc="-7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es</a:t>
            </a:r>
            <a:r>
              <a:rPr sz="3600" spc="-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292934"/>
                </a:solidFill>
                <a:latin typeface="Calibri"/>
                <a:cs typeface="Calibri"/>
              </a:rPr>
              <a:t>necesario </a:t>
            </a:r>
            <a:r>
              <a:rPr sz="3600" spc="-80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292934"/>
                </a:solidFill>
                <a:latin typeface="Calibri"/>
                <a:cs typeface="Calibri"/>
              </a:rPr>
              <a:t>considerar</a:t>
            </a:r>
            <a:r>
              <a:rPr sz="3600" spc="-3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que</a:t>
            </a:r>
            <a:r>
              <a:rPr sz="3600" spc="-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: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06701" y="3392424"/>
            <a:ext cx="962025" cy="1177925"/>
            <a:chOff x="1282700" y="3392423"/>
            <a:chExt cx="962025" cy="1177925"/>
          </a:xfrm>
        </p:grpSpPr>
        <p:sp>
          <p:nvSpPr>
            <p:cNvPr id="6" name="object 6"/>
            <p:cNvSpPr/>
            <p:nvPr/>
          </p:nvSpPr>
          <p:spPr>
            <a:xfrm>
              <a:off x="1295400" y="3405123"/>
              <a:ext cx="936625" cy="1152525"/>
            </a:xfrm>
            <a:custGeom>
              <a:avLst/>
              <a:gdLst/>
              <a:ahLst/>
              <a:cxnLst/>
              <a:rect l="l" t="t" r="r" b="b"/>
              <a:pathLst>
                <a:path w="936625" h="1152525">
                  <a:moveTo>
                    <a:pt x="234187" y="0"/>
                  </a:moveTo>
                  <a:lnTo>
                    <a:pt x="0" y="0"/>
                  </a:lnTo>
                  <a:lnTo>
                    <a:pt x="0" y="1035557"/>
                  </a:lnTo>
                  <a:lnTo>
                    <a:pt x="702437" y="1035557"/>
                  </a:lnTo>
                  <a:lnTo>
                    <a:pt x="702437" y="1152525"/>
                  </a:lnTo>
                  <a:lnTo>
                    <a:pt x="936625" y="918463"/>
                  </a:lnTo>
                  <a:lnTo>
                    <a:pt x="702437" y="684276"/>
                  </a:lnTo>
                  <a:lnTo>
                    <a:pt x="702437" y="801369"/>
                  </a:lnTo>
                  <a:lnTo>
                    <a:pt x="234187" y="801369"/>
                  </a:lnTo>
                  <a:lnTo>
                    <a:pt x="234187" y="0"/>
                  </a:lnTo>
                  <a:close/>
                </a:path>
              </a:pathLst>
            </a:custGeom>
            <a:solidFill>
              <a:srgbClr val="30B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5400" y="3405123"/>
              <a:ext cx="936625" cy="1152525"/>
            </a:xfrm>
            <a:custGeom>
              <a:avLst/>
              <a:gdLst/>
              <a:ahLst/>
              <a:cxnLst/>
              <a:rect l="l" t="t" r="r" b="b"/>
              <a:pathLst>
                <a:path w="936625" h="1152525">
                  <a:moveTo>
                    <a:pt x="234187" y="0"/>
                  </a:moveTo>
                  <a:lnTo>
                    <a:pt x="234187" y="801369"/>
                  </a:lnTo>
                  <a:lnTo>
                    <a:pt x="702437" y="801369"/>
                  </a:lnTo>
                  <a:lnTo>
                    <a:pt x="702437" y="684276"/>
                  </a:lnTo>
                  <a:lnTo>
                    <a:pt x="936625" y="918463"/>
                  </a:lnTo>
                  <a:lnTo>
                    <a:pt x="702437" y="1152525"/>
                  </a:lnTo>
                  <a:lnTo>
                    <a:pt x="702437" y="1035557"/>
                  </a:lnTo>
                  <a:lnTo>
                    <a:pt x="0" y="1035557"/>
                  </a:lnTo>
                  <a:lnTo>
                    <a:pt x="0" y="0"/>
                  </a:lnTo>
                  <a:lnTo>
                    <a:pt x="234187" y="0"/>
                  </a:lnTo>
                  <a:close/>
                </a:path>
              </a:pathLst>
            </a:custGeom>
            <a:ln w="25400">
              <a:solidFill>
                <a:srgbClr val="2085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CE71FBCD-B299-5978-7134-190D8CB1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Concepto de currículum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63975" y="3860801"/>
            <a:ext cx="5904230" cy="1125949"/>
          </a:xfrm>
          <a:prstGeom prst="rect">
            <a:avLst/>
          </a:prstGeom>
          <a:solidFill>
            <a:srgbClr val="B3EEEB"/>
          </a:solidFill>
          <a:ln w="12700">
            <a:solidFill>
              <a:srgbClr val="00DFDB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91440" marR="85090">
              <a:spcBef>
                <a:spcPts val="140"/>
              </a:spcBef>
            </a:pPr>
            <a:r>
              <a:rPr sz="3600" spc="-5" dirty="0">
                <a:latin typeface="Calibri"/>
                <a:cs typeface="Calibri"/>
              </a:rPr>
              <a:t>2.</a:t>
            </a:r>
            <a:r>
              <a:rPr sz="3600" spc="3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Debe</a:t>
            </a:r>
            <a:r>
              <a:rPr sz="3600" spc="27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entenderse</a:t>
            </a:r>
            <a:r>
              <a:rPr sz="3600" spc="27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dentro</a:t>
            </a:r>
            <a:r>
              <a:rPr sz="3600" spc="28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un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contexto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histórico.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1" y="1651000"/>
            <a:ext cx="7329805" cy="1679306"/>
          </a:xfrm>
          <a:prstGeom prst="rect">
            <a:avLst/>
          </a:prstGeom>
          <a:solidFill>
            <a:srgbClr val="BCE7C4"/>
          </a:solidFill>
          <a:ln w="12700">
            <a:solidFill>
              <a:srgbClr val="55CE74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91440" marR="1506855">
              <a:spcBef>
                <a:spcPts val="135"/>
              </a:spcBef>
            </a:pPr>
            <a:r>
              <a:rPr sz="3600" spc="-5" dirty="0">
                <a:solidFill>
                  <a:srgbClr val="292934"/>
                </a:solidFill>
                <a:latin typeface="Calibri"/>
                <a:cs typeface="Calibri"/>
              </a:rPr>
              <a:t>Sin </a:t>
            </a:r>
            <a:r>
              <a:rPr sz="3600" spc="-10" dirty="0">
                <a:solidFill>
                  <a:srgbClr val="292934"/>
                </a:solidFill>
                <a:latin typeface="Calibri"/>
                <a:cs typeface="Calibri"/>
              </a:rPr>
              <a:t>embargo </a:t>
            </a:r>
            <a:r>
              <a:rPr sz="3600" spc="-5" dirty="0">
                <a:solidFill>
                  <a:srgbClr val="292934"/>
                </a:solidFill>
                <a:latin typeface="Calibri"/>
                <a:cs typeface="Calibri"/>
              </a:rPr>
              <a:t>bajo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cualquier </a:t>
            </a:r>
            <a:r>
              <a:rPr sz="3600" spc="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292934"/>
                </a:solidFill>
                <a:latin typeface="Calibri"/>
                <a:cs typeface="Calibri"/>
              </a:rPr>
              <a:t>conceptualización</a:t>
            </a:r>
            <a:r>
              <a:rPr sz="3600" spc="-7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es</a:t>
            </a:r>
            <a:r>
              <a:rPr sz="3600" spc="-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292934"/>
                </a:solidFill>
                <a:latin typeface="Calibri"/>
                <a:cs typeface="Calibri"/>
              </a:rPr>
              <a:t>necesario </a:t>
            </a:r>
            <a:r>
              <a:rPr sz="3600" spc="-80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292934"/>
                </a:solidFill>
                <a:latin typeface="Calibri"/>
                <a:cs typeface="Calibri"/>
              </a:rPr>
              <a:t>considerar</a:t>
            </a:r>
            <a:r>
              <a:rPr sz="3600" spc="-3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que</a:t>
            </a:r>
            <a:r>
              <a:rPr sz="3600" spc="-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06701" y="3392424"/>
            <a:ext cx="962025" cy="1177925"/>
            <a:chOff x="1282700" y="3392423"/>
            <a:chExt cx="962025" cy="1177925"/>
          </a:xfrm>
        </p:grpSpPr>
        <p:sp>
          <p:nvSpPr>
            <p:cNvPr id="6" name="object 6"/>
            <p:cNvSpPr/>
            <p:nvPr/>
          </p:nvSpPr>
          <p:spPr>
            <a:xfrm>
              <a:off x="1295400" y="3405123"/>
              <a:ext cx="936625" cy="1152525"/>
            </a:xfrm>
            <a:custGeom>
              <a:avLst/>
              <a:gdLst/>
              <a:ahLst/>
              <a:cxnLst/>
              <a:rect l="l" t="t" r="r" b="b"/>
              <a:pathLst>
                <a:path w="936625" h="1152525">
                  <a:moveTo>
                    <a:pt x="234187" y="0"/>
                  </a:moveTo>
                  <a:lnTo>
                    <a:pt x="0" y="0"/>
                  </a:lnTo>
                  <a:lnTo>
                    <a:pt x="0" y="1035557"/>
                  </a:lnTo>
                  <a:lnTo>
                    <a:pt x="702437" y="1035557"/>
                  </a:lnTo>
                  <a:lnTo>
                    <a:pt x="702437" y="1152525"/>
                  </a:lnTo>
                  <a:lnTo>
                    <a:pt x="936625" y="918463"/>
                  </a:lnTo>
                  <a:lnTo>
                    <a:pt x="702437" y="684276"/>
                  </a:lnTo>
                  <a:lnTo>
                    <a:pt x="702437" y="801369"/>
                  </a:lnTo>
                  <a:lnTo>
                    <a:pt x="234187" y="801369"/>
                  </a:lnTo>
                  <a:lnTo>
                    <a:pt x="234187" y="0"/>
                  </a:lnTo>
                  <a:close/>
                </a:path>
              </a:pathLst>
            </a:custGeom>
            <a:solidFill>
              <a:srgbClr val="30B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5400" y="3405123"/>
              <a:ext cx="936625" cy="1152525"/>
            </a:xfrm>
            <a:custGeom>
              <a:avLst/>
              <a:gdLst/>
              <a:ahLst/>
              <a:cxnLst/>
              <a:rect l="l" t="t" r="r" b="b"/>
              <a:pathLst>
                <a:path w="936625" h="1152525">
                  <a:moveTo>
                    <a:pt x="234187" y="0"/>
                  </a:moveTo>
                  <a:lnTo>
                    <a:pt x="234187" y="801369"/>
                  </a:lnTo>
                  <a:lnTo>
                    <a:pt x="702437" y="801369"/>
                  </a:lnTo>
                  <a:lnTo>
                    <a:pt x="702437" y="684276"/>
                  </a:lnTo>
                  <a:lnTo>
                    <a:pt x="936625" y="918463"/>
                  </a:lnTo>
                  <a:lnTo>
                    <a:pt x="702437" y="1152525"/>
                  </a:lnTo>
                  <a:lnTo>
                    <a:pt x="702437" y="1035557"/>
                  </a:lnTo>
                  <a:lnTo>
                    <a:pt x="0" y="1035557"/>
                  </a:lnTo>
                  <a:lnTo>
                    <a:pt x="0" y="0"/>
                  </a:lnTo>
                  <a:lnTo>
                    <a:pt x="234187" y="0"/>
                  </a:lnTo>
                  <a:close/>
                </a:path>
              </a:pathLst>
            </a:custGeom>
            <a:ln w="25400">
              <a:solidFill>
                <a:srgbClr val="2085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B7A65180-C633-DFC1-1B23-E984012A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Concepto de currículum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857625" y="3854451"/>
            <a:ext cx="5916930" cy="2028825"/>
            <a:chOff x="2333625" y="3854450"/>
            <a:chExt cx="5916930" cy="2028825"/>
          </a:xfrm>
        </p:grpSpPr>
        <p:sp>
          <p:nvSpPr>
            <p:cNvPr id="4" name="object 4"/>
            <p:cNvSpPr/>
            <p:nvPr/>
          </p:nvSpPr>
          <p:spPr>
            <a:xfrm>
              <a:off x="2339975" y="3860800"/>
              <a:ext cx="5904230" cy="2016125"/>
            </a:xfrm>
            <a:custGeom>
              <a:avLst/>
              <a:gdLst/>
              <a:ahLst/>
              <a:cxnLst/>
              <a:rect l="l" t="t" r="r" b="b"/>
              <a:pathLst>
                <a:path w="5904230" h="2016125">
                  <a:moveTo>
                    <a:pt x="5903976" y="0"/>
                  </a:moveTo>
                  <a:lnTo>
                    <a:pt x="0" y="0"/>
                  </a:lnTo>
                  <a:lnTo>
                    <a:pt x="0" y="2016125"/>
                  </a:lnTo>
                  <a:lnTo>
                    <a:pt x="5903976" y="2016125"/>
                  </a:lnTo>
                  <a:lnTo>
                    <a:pt x="5903976" y="0"/>
                  </a:lnTo>
                  <a:close/>
                </a:path>
              </a:pathLst>
            </a:custGeom>
            <a:solidFill>
              <a:srgbClr val="B3E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39975" y="3860800"/>
              <a:ext cx="5904230" cy="2016125"/>
            </a:xfrm>
            <a:custGeom>
              <a:avLst/>
              <a:gdLst/>
              <a:ahLst/>
              <a:cxnLst/>
              <a:rect l="l" t="t" r="r" b="b"/>
              <a:pathLst>
                <a:path w="5904230" h="2016125">
                  <a:moveTo>
                    <a:pt x="0" y="2016125"/>
                  </a:moveTo>
                  <a:lnTo>
                    <a:pt x="5903976" y="2016125"/>
                  </a:lnTo>
                  <a:lnTo>
                    <a:pt x="5903976" y="0"/>
                  </a:lnTo>
                  <a:lnTo>
                    <a:pt x="0" y="0"/>
                  </a:lnTo>
                  <a:lnTo>
                    <a:pt x="0" y="2016125"/>
                  </a:lnTo>
                  <a:close/>
                </a:path>
              </a:pathLst>
            </a:custGeom>
            <a:ln w="12700">
              <a:solidFill>
                <a:srgbClr val="00D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55670" y="3865880"/>
            <a:ext cx="57359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3.</a:t>
            </a:r>
            <a:r>
              <a:rPr sz="3600" spc="7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Es</a:t>
            </a:r>
            <a:r>
              <a:rPr sz="3600" spc="76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un</a:t>
            </a:r>
            <a:r>
              <a:rPr sz="3600" spc="76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campo</a:t>
            </a:r>
            <a:r>
              <a:rPr sz="3600" spc="77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donde </a:t>
            </a:r>
            <a:r>
              <a:rPr sz="3600" spc="-80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interaccionan </a:t>
            </a:r>
            <a:r>
              <a:rPr sz="3600" spc="-5" dirty="0">
                <a:latin typeface="Calibri"/>
                <a:cs typeface="Calibri"/>
              </a:rPr>
              <a:t>ideas </a:t>
            </a:r>
            <a:r>
              <a:rPr sz="3600" dirty="0">
                <a:latin typeface="Calibri"/>
                <a:cs typeface="Calibri"/>
              </a:rPr>
              <a:t>y </a:t>
            </a:r>
            <a:r>
              <a:rPr sz="3600" spc="-15" dirty="0">
                <a:latin typeface="Calibri"/>
                <a:cs typeface="Calibri"/>
              </a:rPr>
              <a:t>prácticas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en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forma</a:t>
            </a:r>
            <a:r>
              <a:rPr sz="3600" spc="-15" dirty="0">
                <a:latin typeface="Calibri"/>
                <a:cs typeface="Calibri"/>
              </a:rPr>
              <a:t> recíproca.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8401" y="1651000"/>
            <a:ext cx="7329805" cy="1679306"/>
          </a:xfrm>
          <a:prstGeom prst="rect">
            <a:avLst/>
          </a:prstGeom>
          <a:solidFill>
            <a:srgbClr val="BCE7C4"/>
          </a:solidFill>
          <a:ln w="12700">
            <a:solidFill>
              <a:srgbClr val="55CE74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91440" marR="1506855">
              <a:spcBef>
                <a:spcPts val="135"/>
              </a:spcBef>
            </a:pPr>
            <a:r>
              <a:rPr sz="3600" spc="-5" dirty="0">
                <a:solidFill>
                  <a:srgbClr val="292934"/>
                </a:solidFill>
                <a:latin typeface="Calibri"/>
                <a:cs typeface="Calibri"/>
              </a:rPr>
              <a:t>Sin </a:t>
            </a:r>
            <a:r>
              <a:rPr sz="3600" spc="-10" dirty="0">
                <a:solidFill>
                  <a:srgbClr val="292934"/>
                </a:solidFill>
                <a:latin typeface="Calibri"/>
                <a:cs typeface="Calibri"/>
              </a:rPr>
              <a:t>embargo </a:t>
            </a:r>
            <a:r>
              <a:rPr sz="3600" spc="-5" dirty="0">
                <a:solidFill>
                  <a:srgbClr val="292934"/>
                </a:solidFill>
                <a:latin typeface="Calibri"/>
                <a:cs typeface="Calibri"/>
              </a:rPr>
              <a:t>bajo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cualquier </a:t>
            </a:r>
            <a:r>
              <a:rPr sz="3600" spc="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292934"/>
                </a:solidFill>
                <a:latin typeface="Calibri"/>
                <a:cs typeface="Calibri"/>
              </a:rPr>
              <a:t>conceptualización</a:t>
            </a:r>
            <a:r>
              <a:rPr sz="3600" spc="-7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es</a:t>
            </a:r>
            <a:r>
              <a:rPr sz="3600" spc="-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292934"/>
                </a:solidFill>
                <a:latin typeface="Calibri"/>
                <a:cs typeface="Calibri"/>
              </a:rPr>
              <a:t>necesario </a:t>
            </a:r>
            <a:r>
              <a:rPr sz="3600" spc="-80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292934"/>
                </a:solidFill>
                <a:latin typeface="Calibri"/>
                <a:cs typeface="Calibri"/>
              </a:rPr>
              <a:t>considerar</a:t>
            </a:r>
            <a:r>
              <a:rPr sz="3600" spc="-3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que</a:t>
            </a:r>
            <a:r>
              <a:rPr sz="3600" spc="-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06701" y="3392424"/>
            <a:ext cx="962025" cy="1177925"/>
            <a:chOff x="1282700" y="3392423"/>
            <a:chExt cx="962025" cy="1177925"/>
          </a:xfrm>
        </p:grpSpPr>
        <p:sp>
          <p:nvSpPr>
            <p:cNvPr id="9" name="object 9"/>
            <p:cNvSpPr/>
            <p:nvPr/>
          </p:nvSpPr>
          <p:spPr>
            <a:xfrm>
              <a:off x="1295400" y="3405123"/>
              <a:ext cx="936625" cy="1152525"/>
            </a:xfrm>
            <a:custGeom>
              <a:avLst/>
              <a:gdLst/>
              <a:ahLst/>
              <a:cxnLst/>
              <a:rect l="l" t="t" r="r" b="b"/>
              <a:pathLst>
                <a:path w="936625" h="1152525">
                  <a:moveTo>
                    <a:pt x="234187" y="0"/>
                  </a:moveTo>
                  <a:lnTo>
                    <a:pt x="0" y="0"/>
                  </a:lnTo>
                  <a:lnTo>
                    <a:pt x="0" y="1035557"/>
                  </a:lnTo>
                  <a:lnTo>
                    <a:pt x="702437" y="1035557"/>
                  </a:lnTo>
                  <a:lnTo>
                    <a:pt x="702437" y="1152525"/>
                  </a:lnTo>
                  <a:lnTo>
                    <a:pt x="936625" y="918463"/>
                  </a:lnTo>
                  <a:lnTo>
                    <a:pt x="702437" y="684276"/>
                  </a:lnTo>
                  <a:lnTo>
                    <a:pt x="702437" y="801369"/>
                  </a:lnTo>
                  <a:lnTo>
                    <a:pt x="234187" y="801369"/>
                  </a:lnTo>
                  <a:lnTo>
                    <a:pt x="234187" y="0"/>
                  </a:lnTo>
                  <a:close/>
                </a:path>
              </a:pathLst>
            </a:custGeom>
            <a:solidFill>
              <a:srgbClr val="30B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5400" y="3405123"/>
              <a:ext cx="936625" cy="1152525"/>
            </a:xfrm>
            <a:custGeom>
              <a:avLst/>
              <a:gdLst/>
              <a:ahLst/>
              <a:cxnLst/>
              <a:rect l="l" t="t" r="r" b="b"/>
              <a:pathLst>
                <a:path w="936625" h="1152525">
                  <a:moveTo>
                    <a:pt x="234187" y="0"/>
                  </a:moveTo>
                  <a:lnTo>
                    <a:pt x="234187" y="801369"/>
                  </a:lnTo>
                  <a:lnTo>
                    <a:pt x="702437" y="801369"/>
                  </a:lnTo>
                  <a:lnTo>
                    <a:pt x="702437" y="684276"/>
                  </a:lnTo>
                  <a:lnTo>
                    <a:pt x="936625" y="918463"/>
                  </a:lnTo>
                  <a:lnTo>
                    <a:pt x="702437" y="1152525"/>
                  </a:lnTo>
                  <a:lnTo>
                    <a:pt x="702437" y="1035557"/>
                  </a:lnTo>
                  <a:lnTo>
                    <a:pt x="0" y="1035557"/>
                  </a:lnTo>
                  <a:lnTo>
                    <a:pt x="0" y="0"/>
                  </a:lnTo>
                  <a:lnTo>
                    <a:pt x="234187" y="0"/>
                  </a:lnTo>
                  <a:close/>
                </a:path>
              </a:pathLst>
            </a:custGeom>
            <a:ln w="25400">
              <a:solidFill>
                <a:srgbClr val="2085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368B7259-93B8-BF0B-8663-02063234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Concepto de currículum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857625" y="3854387"/>
            <a:ext cx="5916930" cy="2821305"/>
            <a:chOff x="2333625" y="3854386"/>
            <a:chExt cx="5916930" cy="2821305"/>
          </a:xfrm>
        </p:grpSpPr>
        <p:sp>
          <p:nvSpPr>
            <p:cNvPr id="4" name="object 4"/>
            <p:cNvSpPr/>
            <p:nvPr/>
          </p:nvSpPr>
          <p:spPr>
            <a:xfrm>
              <a:off x="2339975" y="3860736"/>
              <a:ext cx="5904230" cy="2808605"/>
            </a:xfrm>
            <a:custGeom>
              <a:avLst/>
              <a:gdLst/>
              <a:ahLst/>
              <a:cxnLst/>
              <a:rect l="l" t="t" r="r" b="b"/>
              <a:pathLst>
                <a:path w="5904230" h="2808604">
                  <a:moveTo>
                    <a:pt x="5903976" y="0"/>
                  </a:moveTo>
                  <a:lnTo>
                    <a:pt x="0" y="0"/>
                  </a:lnTo>
                  <a:lnTo>
                    <a:pt x="0" y="2808351"/>
                  </a:lnTo>
                  <a:lnTo>
                    <a:pt x="5903976" y="2808351"/>
                  </a:lnTo>
                  <a:lnTo>
                    <a:pt x="5903976" y="0"/>
                  </a:lnTo>
                  <a:close/>
                </a:path>
              </a:pathLst>
            </a:custGeom>
            <a:solidFill>
              <a:srgbClr val="B3E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39975" y="3860736"/>
              <a:ext cx="5904230" cy="2808605"/>
            </a:xfrm>
            <a:custGeom>
              <a:avLst/>
              <a:gdLst/>
              <a:ahLst/>
              <a:cxnLst/>
              <a:rect l="l" t="t" r="r" b="b"/>
              <a:pathLst>
                <a:path w="5904230" h="2808604">
                  <a:moveTo>
                    <a:pt x="0" y="2808351"/>
                  </a:moveTo>
                  <a:lnTo>
                    <a:pt x="5903976" y="2808351"/>
                  </a:lnTo>
                  <a:lnTo>
                    <a:pt x="5903976" y="0"/>
                  </a:lnTo>
                  <a:lnTo>
                    <a:pt x="0" y="0"/>
                  </a:lnTo>
                  <a:lnTo>
                    <a:pt x="0" y="2808351"/>
                  </a:lnTo>
                  <a:close/>
                </a:path>
              </a:pathLst>
            </a:custGeom>
            <a:ln w="12700">
              <a:solidFill>
                <a:srgbClr val="00D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55670" y="3868928"/>
            <a:ext cx="5733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610870" algn="l"/>
                <a:tab pos="2757170" algn="l"/>
                <a:tab pos="3348354" algn="l"/>
                <a:tab pos="5210810" algn="l"/>
              </a:tabLst>
            </a:pPr>
            <a:r>
              <a:rPr sz="3200" spc="-5" dirty="0">
                <a:latin typeface="Calibri"/>
                <a:cs typeface="Calibri"/>
              </a:rPr>
              <a:t>4</a:t>
            </a:r>
            <a:r>
              <a:rPr sz="3200" dirty="0">
                <a:latin typeface="Calibri"/>
                <a:cs typeface="Calibri"/>
              </a:rPr>
              <a:t>.	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200" spc="5" dirty="0">
                <a:latin typeface="Calibri"/>
                <a:cs typeface="Calibri"/>
              </a:rPr>
              <a:t>nd</a:t>
            </a:r>
            <a:r>
              <a:rPr sz="3200" dirty="0">
                <a:latin typeface="Calibri"/>
                <a:cs typeface="Calibri"/>
              </a:rPr>
              <a:t>iciona	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	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9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esión	</a:t>
            </a:r>
            <a:r>
              <a:rPr sz="3200" spc="-5" dirty="0">
                <a:latin typeface="Calibri"/>
                <a:cs typeface="Calibri"/>
              </a:rPr>
              <a:t>del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5669" y="4356608"/>
            <a:ext cx="573151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spcBef>
                <a:spcPts val="100"/>
              </a:spcBef>
              <a:tabLst>
                <a:tab pos="1195070" algn="l"/>
                <a:tab pos="1492250" algn="l"/>
                <a:tab pos="1821180" algn="l"/>
                <a:tab pos="2329180" algn="l"/>
                <a:tab pos="4027170" algn="l"/>
                <a:tab pos="5096510" algn="l"/>
              </a:tabLst>
            </a:pPr>
            <a:r>
              <a:rPr sz="3200" spc="-5" dirty="0">
                <a:latin typeface="Calibri"/>
                <a:cs typeface="Calibri"/>
              </a:rPr>
              <a:t>doce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	y	es	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ibido	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</a:t>
            </a:r>
            <a:r>
              <a:rPr sz="3200" dirty="0">
                <a:latin typeface="Calibri"/>
                <a:cs typeface="Calibri"/>
              </a:rPr>
              <a:t>o	</a:t>
            </a:r>
            <a:r>
              <a:rPr sz="3200" spc="-5" dirty="0">
                <a:latin typeface="Calibri"/>
                <a:cs typeface="Calibri"/>
              </a:rPr>
              <a:t>una  </a:t>
            </a:r>
            <a:r>
              <a:rPr sz="3200" spc="-10" dirty="0">
                <a:latin typeface="Calibri"/>
                <a:cs typeface="Calibri"/>
              </a:rPr>
              <a:t>pauta	con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5670" y="5332273"/>
            <a:ext cx="1812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flexibilidad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5162" y="4844237"/>
            <a:ext cx="36950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0" marR="5080" indent="-457834">
              <a:spcBef>
                <a:spcPts val="105"/>
              </a:spcBef>
              <a:tabLst>
                <a:tab pos="1889760" algn="l"/>
                <a:tab pos="1910714" algn="l"/>
                <a:tab pos="3214370" algn="l"/>
                <a:tab pos="3264535" algn="l"/>
              </a:tabLst>
            </a:pP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es		g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ados		</a:t>
            </a:r>
            <a:r>
              <a:rPr sz="3200" spc="-5" dirty="0">
                <a:latin typeface="Calibri"/>
                <a:cs typeface="Calibri"/>
              </a:rPr>
              <a:t>de  p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	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dirty="0">
                <a:latin typeface="Calibri"/>
                <a:cs typeface="Calibri"/>
              </a:rPr>
              <a:t>e	los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5669" y="5819953"/>
            <a:ext cx="4826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200" spc="-20" dirty="0">
                <a:latin typeface="Calibri"/>
                <a:cs typeface="Calibri"/>
              </a:rPr>
              <a:t>profesores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intervengan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él.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8401" y="1651000"/>
            <a:ext cx="7329805" cy="1679306"/>
          </a:xfrm>
          <a:prstGeom prst="rect">
            <a:avLst/>
          </a:prstGeom>
          <a:solidFill>
            <a:srgbClr val="BCE7C4"/>
          </a:solidFill>
          <a:ln w="12700">
            <a:solidFill>
              <a:srgbClr val="55CE74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91440" marR="1506855">
              <a:spcBef>
                <a:spcPts val="135"/>
              </a:spcBef>
            </a:pPr>
            <a:r>
              <a:rPr sz="3600" spc="-5" dirty="0">
                <a:solidFill>
                  <a:srgbClr val="292934"/>
                </a:solidFill>
                <a:latin typeface="Calibri"/>
                <a:cs typeface="Calibri"/>
              </a:rPr>
              <a:t>Sin </a:t>
            </a:r>
            <a:r>
              <a:rPr sz="3600" spc="-10" dirty="0">
                <a:solidFill>
                  <a:srgbClr val="292934"/>
                </a:solidFill>
                <a:latin typeface="Calibri"/>
                <a:cs typeface="Calibri"/>
              </a:rPr>
              <a:t>embargo </a:t>
            </a:r>
            <a:r>
              <a:rPr sz="3600" spc="-5" dirty="0">
                <a:solidFill>
                  <a:srgbClr val="292934"/>
                </a:solidFill>
                <a:latin typeface="Calibri"/>
                <a:cs typeface="Calibri"/>
              </a:rPr>
              <a:t>bajo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cualquier </a:t>
            </a:r>
            <a:r>
              <a:rPr sz="3600" spc="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292934"/>
                </a:solidFill>
                <a:latin typeface="Calibri"/>
                <a:cs typeface="Calibri"/>
              </a:rPr>
              <a:t>conceptualización</a:t>
            </a:r>
            <a:r>
              <a:rPr sz="3600" spc="-7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es</a:t>
            </a:r>
            <a:r>
              <a:rPr sz="3600" spc="-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292934"/>
                </a:solidFill>
                <a:latin typeface="Calibri"/>
                <a:cs typeface="Calibri"/>
              </a:rPr>
              <a:t>necesario </a:t>
            </a:r>
            <a:r>
              <a:rPr sz="3600" spc="-80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292934"/>
                </a:solidFill>
                <a:latin typeface="Calibri"/>
                <a:cs typeface="Calibri"/>
              </a:rPr>
              <a:t>considerar</a:t>
            </a:r>
            <a:r>
              <a:rPr sz="3600" spc="-35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que</a:t>
            </a:r>
            <a:r>
              <a:rPr sz="3600" spc="-30" dirty="0">
                <a:solidFill>
                  <a:srgbClr val="292934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292934"/>
                </a:solidFill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06701" y="3392424"/>
            <a:ext cx="962025" cy="1177925"/>
            <a:chOff x="1282700" y="3392423"/>
            <a:chExt cx="962025" cy="1177925"/>
          </a:xfrm>
        </p:grpSpPr>
        <p:sp>
          <p:nvSpPr>
            <p:cNvPr id="13" name="object 13"/>
            <p:cNvSpPr/>
            <p:nvPr/>
          </p:nvSpPr>
          <p:spPr>
            <a:xfrm>
              <a:off x="1295400" y="3405123"/>
              <a:ext cx="936625" cy="1152525"/>
            </a:xfrm>
            <a:custGeom>
              <a:avLst/>
              <a:gdLst/>
              <a:ahLst/>
              <a:cxnLst/>
              <a:rect l="l" t="t" r="r" b="b"/>
              <a:pathLst>
                <a:path w="936625" h="1152525">
                  <a:moveTo>
                    <a:pt x="234187" y="0"/>
                  </a:moveTo>
                  <a:lnTo>
                    <a:pt x="0" y="0"/>
                  </a:lnTo>
                  <a:lnTo>
                    <a:pt x="0" y="1035557"/>
                  </a:lnTo>
                  <a:lnTo>
                    <a:pt x="702437" y="1035557"/>
                  </a:lnTo>
                  <a:lnTo>
                    <a:pt x="702437" y="1152525"/>
                  </a:lnTo>
                  <a:lnTo>
                    <a:pt x="936625" y="918463"/>
                  </a:lnTo>
                  <a:lnTo>
                    <a:pt x="702437" y="684276"/>
                  </a:lnTo>
                  <a:lnTo>
                    <a:pt x="702437" y="801369"/>
                  </a:lnTo>
                  <a:lnTo>
                    <a:pt x="234187" y="801369"/>
                  </a:lnTo>
                  <a:lnTo>
                    <a:pt x="234187" y="0"/>
                  </a:lnTo>
                  <a:close/>
                </a:path>
              </a:pathLst>
            </a:custGeom>
            <a:solidFill>
              <a:srgbClr val="30B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5400" y="3405123"/>
              <a:ext cx="936625" cy="1152525"/>
            </a:xfrm>
            <a:custGeom>
              <a:avLst/>
              <a:gdLst/>
              <a:ahLst/>
              <a:cxnLst/>
              <a:rect l="l" t="t" r="r" b="b"/>
              <a:pathLst>
                <a:path w="936625" h="1152525">
                  <a:moveTo>
                    <a:pt x="234187" y="0"/>
                  </a:moveTo>
                  <a:lnTo>
                    <a:pt x="234187" y="801369"/>
                  </a:lnTo>
                  <a:lnTo>
                    <a:pt x="702437" y="801369"/>
                  </a:lnTo>
                  <a:lnTo>
                    <a:pt x="702437" y="684276"/>
                  </a:lnTo>
                  <a:lnTo>
                    <a:pt x="936625" y="918463"/>
                  </a:lnTo>
                  <a:lnTo>
                    <a:pt x="702437" y="1152525"/>
                  </a:lnTo>
                  <a:lnTo>
                    <a:pt x="702437" y="1035557"/>
                  </a:lnTo>
                  <a:lnTo>
                    <a:pt x="0" y="1035557"/>
                  </a:lnTo>
                  <a:lnTo>
                    <a:pt x="0" y="0"/>
                  </a:lnTo>
                  <a:lnTo>
                    <a:pt x="234187" y="0"/>
                  </a:lnTo>
                  <a:close/>
                </a:path>
              </a:pathLst>
            </a:custGeom>
            <a:ln w="25400">
              <a:solidFill>
                <a:srgbClr val="2085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:a16="http://schemas.microsoft.com/office/drawing/2014/main" id="{5270A8F3-E4EC-F296-0A1A-B33A542E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Concepto de currículum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TM02892315[[fn=Espiral]]</Template>
  <TotalTime>275</TotalTime>
  <Words>1320</Words>
  <Application>Microsoft Office PowerPoint</Application>
  <PresentationFormat>Panorámica</PresentationFormat>
  <Paragraphs>116</Paragraphs>
  <Slides>21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SimSun</vt:lpstr>
      <vt:lpstr>Arial</vt:lpstr>
      <vt:lpstr>Arial MT</vt:lpstr>
      <vt:lpstr>Calibri</vt:lpstr>
      <vt:lpstr>Cambria</vt:lpstr>
      <vt:lpstr>Century Gothic</vt:lpstr>
      <vt:lpstr>Hind</vt:lpstr>
      <vt:lpstr>Oswald</vt:lpstr>
      <vt:lpstr>Univers</vt:lpstr>
      <vt:lpstr>verdana</vt:lpstr>
      <vt:lpstr>Wingdings 3</vt:lpstr>
      <vt:lpstr>Espiral</vt:lpstr>
      <vt:lpstr>Consideraciones en el proceso de enseñanza y aprendizaje</vt:lpstr>
      <vt:lpstr>Presentación de PowerPoint</vt:lpstr>
      <vt:lpstr>PROCESO DE ENSEÑANZA Y APRENDIZAJE</vt:lpstr>
      <vt:lpstr>Concepto de currículum </vt:lpstr>
      <vt:lpstr>Concepto de currículum </vt:lpstr>
      <vt:lpstr>Concepto de currículum </vt:lpstr>
      <vt:lpstr>Concepto de currículum </vt:lpstr>
      <vt:lpstr>Concepto de currículum </vt:lpstr>
      <vt:lpstr>Concepto de currículum </vt:lpstr>
      <vt:lpstr>“Los profesores, junto a los demás involucrados en el proceso de enseñanza-aprendizaje, necesitan un salto cualitativo en el diseño curricular. Para ello es preciso acudir a elementos teóricos generales, respecto al diseño en los diferentes niveles de concreción, y atendiendo a sus diferentes bases, fundamentos y tareas”.</vt:lpstr>
      <vt:lpstr>Planificación para el proceso de enseñanza y aprendizaje</vt:lpstr>
      <vt:lpstr>Orientaciones para planificar el aprendizaje</vt:lpstr>
      <vt:lpstr>   Considerando que se encuentran en una etapa inicial de planificación…  ¿Qué deben tener en cuenta al momento de planificar oportunidades de aprendizaje de las Ciencias?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Taller integrado con genética y microbiología</vt:lpstr>
      <vt:lpstr>Resultados de aprendizaje</vt:lpstr>
      <vt:lpstr>¿Qué consideraciones se deben tener?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Galaxia</dc:title>
  <dc:creator>Miriam Satlov</dc:creator>
  <cp:lastModifiedBy>Karen Martínez</cp:lastModifiedBy>
  <cp:revision>30</cp:revision>
  <dcterms:created xsi:type="dcterms:W3CDTF">2023-04-03T15:24:04Z</dcterms:created>
  <dcterms:modified xsi:type="dcterms:W3CDTF">2024-04-04T22:05:00Z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