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5" r:id="rId4"/>
    <p:sldId id="288" r:id="rId5"/>
    <p:sldId id="287" r:id="rId6"/>
    <p:sldId id="290" r:id="rId7"/>
    <p:sldId id="291" r:id="rId8"/>
    <p:sldId id="29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47QD4ny1C8?feature=share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Nueva%20carpeta%20(3)/2.%20Planificacion_UD.docx" TargetMode="External"/><Relationship Id="rId2" Type="http://schemas.openxmlformats.org/officeDocument/2006/relationships/hyperlink" Target="Nueva%20carpeta%20(3)/1.%20base_dise_o_planificaciones_1__3_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23993-BB8E-FA66-F1D6-1C857B4D98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2800" dirty="0"/>
              <a:t>Diseños didácticos en Ciencias Naturales y Práctica Pedagógica</a:t>
            </a:r>
            <a:endParaRPr lang="es-ES_tradnl" sz="2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3F7D1C-7240-7309-0DD0-ECC5C1E5BF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/>
              <a:t>Profesoras: </a:t>
            </a:r>
            <a:r>
              <a:rPr lang="es-ES_tradnl" dirty="0" err="1"/>
              <a:t>Sulvy</a:t>
            </a:r>
            <a:r>
              <a:rPr lang="es-ES_tradnl" dirty="0"/>
              <a:t> Cáceres, sección 1</a:t>
            </a:r>
          </a:p>
          <a:p>
            <a:r>
              <a:rPr lang="es-ES_tradnl" dirty="0"/>
              <a:t>Karen Martínez, sección 2</a:t>
            </a:r>
          </a:p>
          <a:p>
            <a:endParaRPr lang="es-ES_tradnl" dirty="0"/>
          </a:p>
          <a:p>
            <a:r>
              <a:rPr lang="es-ES_tradnl" dirty="0"/>
              <a:t>8 de abril  y 11 de abril  de 2024</a:t>
            </a:r>
          </a:p>
        </p:txBody>
      </p:sp>
    </p:spTree>
    <p:extLst>
      <p:ext uri="{BB962C8B-B14F-4D97-AF65-F5344CB8AC3E}">
        <p14:creationId xmlns:p14="http://schemas.microsoft.com/office/powerpoint/2010/main" val="2353878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E2D80-03F1-17CB-3A98-A4C072103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HOY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63B991-3D23-8543-2287-57A074C9C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s-ES_tradnl" dirty="0"/>
              <a:t>Análisis y revisión de los “Aprendizajes nucleares” realizados.</a:t>
            </a:r>
          </a:p>
          <a:p>
            <a:pPr marL="457200" indent="-457200">
              <a:buAutoNum type="arabicPeriod"/>
            </a:pPr>
            <a:r>
              <a:rPr lang="es-ES_tradnl" dirty="0"/>
              <a:t>Métodos de investigación en Ciencias Sociales. Un ejemplo:  Notas de campo: características y trabajo en duplas. </a:t>
            </a:r>
          </a:p>
          <a:p>
            <a:pPr marL="457200" indent="-457200">
              <a:buAutoNum type="arabicPeriod"/>
            </a:pPr>
            <a:r>
              <a:rPr lang="es-ES_tradnl" dirty="0"/>
              <a:t>Inicio del periodo de </a:t>
            </a:r>
            <a:r>
              <a:rPr lang="es-ES_tradnl"/>
              <a:t>observación.</a:t>
            </a: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marL="457200" indent="-457200">
              <a:buAutoNum type="arabicPeriod"/>
            </a:pPr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757237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A9B4D-0B94-3EDF-DAC2-2848FA811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¿Qué observar?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9E4A46-7722-63F5-0481-7673C337C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LcParenR"/>
            </a:pPr>
            <a:r>
              <a:rPr lang="es-C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Contexto escolar</a:t>
            </a: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la institución escolar, la cultura escolar, la cultura didáctica y evaluativa. El curso </a:t>
            </a:r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asignado </a:t>
            </a: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el curso donde colabora.</a:t>
            </a:r>
            <a:endParaRPr lang="es-C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LcParenR"/>
            </a:pPr>
            <a:r>
              <a:rPr lang="es-C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Observación del aula:</a:t>
            </a:r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los estudiantes y sus interacciones. El modelo pedagógico del Profesor/a Guía, (datos, notas de campo, entrevista, otros…).</a:t>
            </a:r>
            <a:endParaRPr lang="es-C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91774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B41A6F-EEB2-4A4F-BADB-1ED25C0C7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Imagen 3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6499CAFF-F65C-3CAE-6C1E-A2D87E35E9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68" y="630738"/>
            <a:ext cx="9175353" cy="54227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153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8FAB7-10D4-1DC3-D1B3-73CB7F541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Notas de campo: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7A99F0-592C-C4D4-4223-7713E4FD6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>
              <a:lnSpc>
                <a:spcPct val="105000"/>
              </a:lnSpc>
              <a:spcBef>
                <a:spcPts val="530"/>
              </a:spcBef>
            </a:pP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¿QUÉ</a:t>
            </a:r>
            <a:r>
              <a:rPr lang="es-ES" sz="2600" b="1" kern="0" spc="3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es-ES" sz="2600" b="1" kern="0" spc="3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RECOMIENDA</a:t>
            </a:r>
            <a:r>
              <a:rPr lang="es-ES" sz="2600" b="1" kern="0" spc="3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PARA</a:t>
            </a:r>
            <a:r>
              <a:rPr lang="es-ES" sz="2600" b="1" kern="0" spc="3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CONSTRUIRLAS?</a:t>
            </a:r>
            <a:endParaRPr lang="es-CL" sz="2600" b="1" kern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s-ES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s-CL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marR="66675">
              <a:lnSpc>
                <a:spcPct val="105000"/>
              </a:lnSpc>
              <a:spcAft>
                <a:spcPts val="0"/>
              </a:spcAft>
            </a:pP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Para una correcta elaboración de las notas de campo, es </a:t>
            </a:r>
            <a:r>
              <a:rPr lang="es-ES" sz="2600" spc="-2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preciso</a:t>
            </a:r>
            <a:r>
              <a:rPr lang="es-ES" sz="26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</a:t>
            </a:r>
            <a:r>
              <a:rPr lang="es-ES" sz="26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 observador:</a:t>
            </a:r>
            <a:endParaRPr lang="es-CL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5"/>
              </a:spcBef>
            </a:pPr>
            <a:r>
              <a:rPr lang="es-CL" sz="2600" dirty="0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s-ES" sz="2600" spc="10" dirty="0" err="1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es-ES" sz="2600" spc="5" dirty="0" err="1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alic</a:t>
            </a:r>
            <a:r>
              <a:rPr lang="es-ES" sz="2600" dirty="0" err="1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es-ES" sz="26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un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 </a:t>
            </a:r>
            <a:r>
              <a:rPr lang="es-ES" sz="26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on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text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u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alizaci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ó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n </a:t>
            </a:r>
            <a:r>
              <a:rPr lang="es-ES" sz="26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aci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o-­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‐t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es-ES" sz="2600" spc="1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po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r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 de</a:t>
            </a:r>
            <a:r>
              <a:rPr lang="es-ES" sz="2600" spc="4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lo</a:t>
            </a:r>
            <a:r>
              <a:rPr lang="es-ES" sz="2600" spc="5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que</a:t>
            </a:r>
            <a:r>
              <a:rPr lang="es-ES" sz="2600" spc="5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quiere</a:t>
            </a:r>
            <a:r>
              <a:rPr lang="es-ES" sz="2600" spc="5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observar</a:t>
            </a:r>
            <a:r>
              <a:rPr lang="es-ES" sz="2600" spc="4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</a:t>
            </a:r>
            <a:r>
              <a:rPr lang="es-ES" sz="2600" spc="5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investigar;</a:t>
            </a:r>
            <a:r>
              <a:rPr lang="es-ES" sz="2600" spc="4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y</a:t>
            </a:r>
            <a:endParaRPr lang="es-CL" sz="26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>
              <a:spcBef>
                <a:spcPts val="15"/>
              </a:spcBef>
            </a:pP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D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iferencie entre el registro fiel de lo observado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(descripción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objetiva)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y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las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observaciones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y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comentarios</a:t>
            </a:r>
            <a:r>
              <a:rPr lang="es-ES" sz="2600" spc="-2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que</a:t>
            </a:r>
            <a:r>
              <a:rPr lang="es-ES" sz="2600" spc="-1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van</a:t>
            </a:r>
            <a:r>
              <a:rPr lang="es-ES" sz="2600" spc="-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surgiendo</a:t>
            </a:r>
            <a:r>
              <a:rPr lang="es-ES" sz="2600" spc="-1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en</a:t>
            </a:r>
            <a:r>
              <a:rPr lang="es-ES" sz="2600" spc="-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el</a:t>
            </a:r>
            <a:r>
              <a:rPr lang="es-ES" sz="2600" spc="-2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curso</a:t>
            </a:r>
            <a:r>
              <a:rPr lang="es-ES" sz="2600" spc="-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de</a:t>
            </a:r>
            <a:r>
              <a:rPr lang="es-ES" sz="2600" spc="-2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la</a:t>
            </a:r>
            <a:r>
              <a:rPr lang="es-ES" sz="2600" spc="-23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redacción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(valoración).</a:t>
            </a:r>
            <a:endParaRPr lang="es-CL" sz="26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67635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8FAB7-10D4-1DC3-D1B3-73CB7F541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Notas de campo: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7A99F0-592C-C4D4-4223-7713E4FD6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>
              <a:lnSpc>
                <a:spcPct val="105000"/>
              </a:lnSpc>
              <a:spcBef>
                <a:spcPts val="530"/>
              </a:spcBef>
            </a:pP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¿QUÉ</a:t>
            </a:r>
            <a:r>
              <a:rPr lang="es-ES" sz="2600" b="1" kern="0" spc="3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es-ES" sz="2600" b="1" kern="0" spc="3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RECOMIENDA</a:t>
            </a:r>
            <a:r>
              <a:rPr lang="es-ES" sz="2600" b="1" kern="0" spc="3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PARA</a:t>
            </a:r>
            <a:r>
              <a:rPr lang="es-ES" sz="2600" b="1" kern="0" spc="3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CONSTRUIRLAS?</a:t>
            </a:r>
            <a:endParaRPr lang="es-CL" sz="2600" b="1" kern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s-ES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s-CL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marR="66675">
              <a:lnSpc>
                <a:spcPct val="105000"/>
              </a:lnSpc>
              <a:spcAft>
                <a:spcPts val="0"/>
              </a:spcAft>
            </a:pP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Para una correcta elaboración de las notas de campo, es </a:t>
            </a:r>
            <a:r>
              <a:rPr lang="es-ES" sz="2600" spc="-2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preciso</a:t>
            </a:r>
            <a:r>
              <a:rPr lang="es-ES" sz="26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</a:t>
            </a:r>
            <a:r>
              <a:rPr lang="es-ES" sz="26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 observador:</a:t>
            </a:r>
            <a:endParaRPr lang="es-CL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5"/>
              </a:spcBef>
            </a:pPr>
            <a:r>
              <a:rPr lang="es-CL" sz="2600" dirty="0"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es-ES" sz="2600" spc="10" dirty="0" err="1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es-ES" sz="2600" spc="5" dirty="0" err="1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alic</a:t>
            </a:r>
            <a:r>
              <a:rPr lang="es-ES" sz="2600" dirty="0" err="1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es-ES" sz="2600" dirty="0"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un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 </a:t>
            </a:r>
            <a:r>
              <a:rPr lang="es-ES" sz="26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on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text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u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alizaci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ó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n </a:t>
            </a:r>
            <a:r>
              <a:rPr lang="es-ES" sz="2600" spc="-3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aci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o-­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‐t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</a:t>
            </a:r>
            <a:r>
              <a:rPr lang="es-ES" sz="2600" spc="1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m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po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r</a:t>
            </a:r>
            <a:r>
              <a:rPr lang="es-ES" sz="2600" spc="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 de</a:t>
            </a:r>
            <a:r>
              <a:rPr lang="es-ES" sz="2600" spc="4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lo</a:t>
            </a:r>
            <a:r>
              <a:rPr lang="es-ES" sz="2600" spc="5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que</a:t>
            </a:r>
            <a:r>
              <a:rPr lang="es-ES" sz="2600" spc="5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quiere</a:t>
            </a:r>
            <a:r>
              <a:rPr lang="es-ES" sz="2600" spc="5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observar</a:t>
            </a:r>
            <a:r>
              <a:rPr lang="es-ES" sz="2600" spc="4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</a:t>
            </a:r>
            <a:r>
              <a:rPr lang="es-ES" sz="2600" spc="5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investigar;</a:t>
            </a:r>
            <a:r>
              <a:rPr lang="es-ES" sz="2600" spc="4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y</a:t>
            </a:r>
            <a:endParaRPr lang="es-CL" sz="26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>
              <a:spcBef>
                <a:spcPts val="15"/>
              </a:spcBef>
            </a:pPr>
            <a: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D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iferencie entre el registro fiel de lo observado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(descripción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objetiva)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y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las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observaciones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y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comentarios</a:t>
            </a:r>
            <a:r>
              <a:rPr lang="es-ES" sz="2600" spc="-2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que</a:t>
            </a:r>
            <a:r>
              <a:rPr lang="es-ES" sz="2600" spc="-1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van</a:t>
            </a:r>
            <a:r>
              <a:rPr lang="es-ES" sz="2600" spc="-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surgiendo</a:t>
            </a:r>
            <a:r>
              <a:rPr lang="es-ES" sz="2600" spc="-1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en</a:t>
            </a:r>
            <a:r>
              <a:rPr lang="es-ES" sz="2600" spc="-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el</a:t>
            </a:r>
            <a:r>
              <a:rPr lang="es-ES" sz="2600" spc="-2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curso</a:t>
            </a:r>
            <a:r>
              <a:rPr lang="es-ES" sz="2600" spc="-1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de</a:t>
            </a:r>
            <a:r>
              <a:rPr lang="es-ES" sz="2600" spc="-2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la</a:t>
            </a:r>
            <a:r>
              <a:rPr lang="es-ES" sz="2600" spc="-23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redacción</a:t>
            </a:r>
            <a:r>
              <a:rPr lang="es-ES" sz="2600" spc="5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es-ES" sz="26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(valoración).</a:t>
            </a:r>
            <a:endParaRPr lang="es-CL" sz="26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92837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C952CE-919A-658D-6CD7-01FB48729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actividad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BA61DC-0B59-E97F-3235-EC39B09C9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/>
              <a:t>Vea el siguiente video:</a:t>
            </a:r>
          </a:p>
          <a:p>
            <a:r>
              <a:rPr lang="es-ES_tradnl" dirty="0">
                <a:hlinkClick r:id="rId2"/>
              </a:rPr>
              <a:t>https://youtu.be/f47QD4ny1C8?feature=shared</a:t>
            </a:r>
            <a:endParaRPr lang="es-ES_tradnl" dirty="0"/>
          </a:p>
          <a:p>
            <a:pPr marL="0" indent="0">
              <a:buNone/>
            </a:pPr>
            <a:r>
              <a:rPr lang="es-ES_tradnl" dirty="0"/>
              <a:t>Escriba una nota de campo. Analice con sus compañeras/os.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r>
              <a:rPr lang="es-ES_tradnl" dirty="0"/>
              <a:t>4. Levantar categorías para la elaboración de una Planificación de una Unidad Didáctica.</a:t>
            </a:r>
          </a:p>
        </p:txBody>
      </p:sp>
    </p:spTree>
    <p:extLst>
      <p:ext uri="{BB962C8B-B14F-4D97-AF65-F5344CB8AC3E}">
        <p14:creationId xmlns:p14="http://schemas.microsoft.com/office/powerpoint/2010/main" val="1701007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4C2DD8-BC0F-EF63-BEB5-F70EE7152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038267-3D2E-A87D-31D2-E85723449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hlinkClick r:id="rId2" action="ppaction://hlinkfile"/>
              </a:rPr>
              <a:t>Nueva carpeta (3)\1. base_dise_o_planificaciones_1__3_.docx</a:t>
            </a:r>
            <a:endParaRPr lang="es-ES" dirty="0"/>
          </a:p>
          <a:p>
            <a:endParaRPr lang="es-ES" dirty="0"/>
          </a:p>
          <a:p>
            <a:r>
              <a:rPr lang="es-ES" dirty="0">
                <a:hlinkClick r:id="rId3" action="ppaction://hlinkfile"/>
              </a:rPr>
              <a:t>Nueva carpeta (3)\2. Planificacion_UD.docx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79743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Circuito</Template>
  <TotalTime>64</TotalTime>
  <Words>354</Words>
  <Application>Microsoft Office PowerPoint</Application>
  <PresentationFormat>Panorámica</PresentationFormat>
  <Paragraphs>34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Tw Cen MT</vt:lpstr>
      <vt:lpstr>Circuito</vt:lpstr>
      <vt:lpstr>Diseños didácticos en Ciencias Naturales y Práctica Pedagógica</vt:lpstr>
      <vt:lpstr>HOY</vt:lpstr>
      <vt:lpstr>¿Qué observar?</vt:lpstr>
      <vt:lpstr>Presentación de PowerPoint</vt:lpstr>
      <vt:lpstr>Notas de campo:</vt:lpstr>
      <vt:lpstr>Notas de campo:</vt:lpstr>
      <vt:lpstr>actividad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Diseños didácticos en Ciencias Naturales y Práctica Pedagógica</dc:title>
  <dc:creator>Karen Martínez</dc:creator>
  <cp:lastModifiedBy>Karen Martínez</cp:lastModifiedBy>
  <cp:revision>5</cp:revision>
  <dcterms:created xsi:type="dcterms:W3CDTF">2024-04-06T00:31:59Z</dcterms:created>
  <dcterms:modified xsi:type="dcterms:W3CDTF">2024-04-11T14:12:33Z</dcterms:modified>
</cp:coreProperties>
</file>