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ml" Extension="xml"/>
  <Default ContentType="image/png" Extension="png"/>
  <Default ContentType="application/vnd.openxmlformats-officedocument.wordprocessingml.document" Extension="docx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wordprocessingml.document" PartName="/ppt/embeddings/Microsoft_Office_Word_Document1.docx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jBANBhSxKwlyENTJkvwT1lNlL3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6076a13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246076a132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6076a132e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246076a132e_0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 rot="5400000">
            <a:off x="1957388" y="3741738"/>
            <a:ext cx="7315200" cy="1457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 rot="5400000">
            <a:off x="-1033462" y="2360613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 rot="5400000">
            <a:off x="685800" y="2470150"/>
            <a:ext cx="5486400" cy="58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/>
          <p:nvPr>
            <p:ph idx="2" type="pic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13"/>
          <p:cNvSpPr txBox="1"/>
          <p:nvPr>
            <p:ph idx="1" type="body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" type="body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5" name="Google Shape;55;p15"/>
          <p:cNvSpPr txBox="1"/>
          <p:nvPr>
            <p:ph idx="2" type="body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6" name="Google Shape;56;p15"/>
          <p:cNvSpPr txBox="1"/>
          <p:nvPr>
            <p:ph idx="3" type="body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7" name="Google Shape;57;p15"/>
          <p:cNvSpPr txBox="1"/>
          <p:nvPr>
            <p:ph idx="4" type="body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514350" y="2641600"/>
            <a:ext cx="283845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4" name="Google Shape;64;p16"/>
          <p:cNvSpPr txBox="1"/>
          <p:nvPr>
            <p:ph idx="2" type="body"/>
          </p:nvPr>
        </p:nvSpPr>
        <p:spPr>
          <a:xfrm>
            <a:off x="3505200" y="2641600"/>
            <a:ext cx="283845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aprendizaj.fis.doc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aprendizaj.fis.doc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Microsoft_Office_Word_Document1.docx"/><Relationship Id="rId5" Type="http://schemas.openxmlformats.org/officeDocument/2006/relationships/oleObject" Target="../embeddings/Microsoft_Office_Word_Document1.docx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46076a132e_0_0"/>
          <p:cNvSpPr txBox="1"/>
          <p:nvPr>
            <p:ph type="ctrTitle"/>
          </p:nvPr>
        </p:nvSpPr>
        <p:spPr>
          <a:xfrm>
            <a:off x="984250" y="2840037"/>
            <a:ext cx="5829300" cy="19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Constructivismo</a:t>
            </a:r>
            <a:b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Piaget-Vygotski</a:t>
            </a:r>
            <a:endParaRPr/>
          </a:p>
        </p:txBody>
      </p:sp>
      <p:sp>
        <p:nvSpPr>
          <p:cNvPr id="85" name="Google Shape;85;g246076a132e_0_0"/>
          <p:cNvSpPr txBox="1"/>
          <p:nvPr>
            <p:ph idx="1" type="subTitle"/>
          </p:nvPr>
        </p:nvSpPr>
        <p:spPr>
          <a:xfrm>
            <a:off x="1028700" y="5508625"/>
            <a:ext cx="4992600" cy="20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Liliana Fuentes M.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Facultad de Filosofía y Humanidades</a:t>
            </a:r>
            <a:endParaRPr/>
          </a:p>
        </p:txBody>
      </p:sp>
      <p:pic>
        <p:nvPicPr>
          <p:cNvPr id="86" name="Google Shape;86;g246076a132e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6987" y="34925"/>
            <a:ext cx="1943100" cy="41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46076a132e_0_81"/>
          <p:cNvSpPr txBox="1"/>
          <p:nvPr>
            <p:ph type="title"/>
          </p:nvPr>
        </p:nvSpPr>
        <p:spPr>
          <a:xfrm>
            <a:off x="514350" y="10795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Teoría del desarrollo cognitivo de Piaget</a:t>
            </a:r>
            <a:endParaRPr/>
          </a:p>
        </p:txBody>
      </p:sp>
      <p:sp>
        <p:nvSpPr>
          <p:cNvPr id="92" name="Google Shape;92;g246076a132e_0_81"/>
          <p:cNvSpPr txBox="1"/>
          <p:nvPr>
            <p:ph idx="1" type="body"/>
          </p:nvPr>
        </p:nvSpPr>
        <p:spPr>
          <a:xfrm>
            <a:off x="549275" y="2398712"/>
            <a:ext cx="2838600" cy="48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Conceptos básicos: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asimilación,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acomodación,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adaptación,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organización,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esquemas.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g246076a132e_0_81"/>
          <p:cNvSpPr txBox="1"/>
          <p:nvPr>
            <p:ph idx="2" type="body"/>
          </p:nvPr>
        </p:nvSpPr>
        <p:spPr>
          <a:xfrm>
            <a:off x="3068637" y="2398712"/>
            <a:ext cx="3456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Etapas del desarrollo cognitivo: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Sensorio-motriz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(0 a 18 - 24 meses)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Pre-operacional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(18- 24 meses a 7 años)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Operaciones concretas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(7 a 12 años)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Operaciones formales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(12 años en adelante)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4" name="Google Shape;94;g246076a132e_0_81"/>
          <p:cNvCxnSpPr/>
          <p:nvPr/>
        </p:nvCxnSpPr>
        <p:spPr>
          <a:xfrm>
            <a:off x="3860800" y="1547812"/>
            <a:ext cx="374700" cy="773100"/>
          </a:xfrm>
          <a:prstGeom prst="straightConnector1">
            <a:avLst/>
          </a:prstGeom>
          <a:solidFill>
            <a:schemeClr val="accent1"/>
          </a:solidFill>
          <a:ln cap="flat" cmpd="sng" w="127000">
            <a:solidFill>
              <a:schemeClr val="dk1">
                <a:alpha val="64709"/>
              </a:schemeClr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95" name="Google Shape;95;g246076a132e_0_81"/>
          <p:cNvCxnSpPr/>
          <p:nvPr/>
        </p:nvCxnSpPr>
        <p:spPr>
          <a:xfrm flipH="1">
            <a:off x="1773237" y="1547812"/>
            <a:ext cx="647700" cy="792300"/>
          </a:xfrm>
          <a:prstGeom prst="straightConnector1">
            <a:avLst/>
          </a:prstGeom>
          <a:solidFill>
            <a:schemeClr val="accent1"/>
          </a:solidFill>
          <a:ln cap="flat" cmpd="sng" w="127000">
            <a:solidFill>
              <a:schemeClr val="dk1">
                <a:alpha val="64709"/>
              </a:schemeClr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/>
        </p:nvSpPr>
        <p:spPr>
          <a:xfrm>
            <a:off x="2438400" y="1447800"/>
            <a:ext cx="1981200" cy="381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114800" y="6858000"/>
            <a:ext cx="2057400" cy="1295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990600" y="6934200"/>
            <a:ext cx="2514600" cy="1066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35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191000" y="4953000"/>
            <a:ext cx="2057400" cy="99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57200" y="5029200"/>
            <a:ext cx="2895600" cy="914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35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733800" y="2362200"/>
            <a:ext cx="2514600" cy="1727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1000" y="2362200"/>
            <a:ext cx="2362200" cy="1625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35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676400" y="457200"/>
            <a:ext cx="3600450" cy="812800"/>
          </a:xfrm>
          <a:prstGeom prst="rect">
            <a:avLst/>
          </a:prstGeom>
          <a:solidFill>
            <a:srgbClr val="FF9966"/>
          </a:solidFill>
          <a:ln cap="flat" cmpd="sng" w="9525">
            <a:solidFill>
              <a:srgbClr val="D60093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18900000" dist="107763">
              <a:schemeClr val="lt2">
                <a:alpha val="74901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0" y="381000"/>
            <a:ext cx="6858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1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CONCEPTOS BASICOS DE LA TEORIA DEL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DESARROLLO COGNITIVO DE PIAGET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0" y="1524000"/>
            <a:ext cx="6858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TEORIA DE PIAGET</a:t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457200" y="2514600"/>
            <a:ext cx="2286000" cy="1309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6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ESQUEMAS /ESTRUCTURAS</a:t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6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(variantes)</a:t>
            </a:r>
            <a:endParaRPr/>
          </a:p>
          <a:p>
            <a:pPr indent="0" lvl="0" marL="0" marR="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Unidades que componen el intelecto; varían en función de la edad, las diferencias individuales y la experiencia.</a:t>
            </a:r>
            <a:endParaRPr/>
          </a:p>
        </p:txBody>
      </p:sp>
      <p:sp>
        <p:nvSpPr>
          <p:cNvPr id="111" name="Google Shape;111;p1"/>
          <p:cNvSpPr txBox="1"/>
          <p:nvPr/>
        </p:nvSpPr>
        <p:spPr>
          <a:xfrm>
            <a:off x="3886200" y="2514600"/>
            <a:ext cx="23431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FUNCIONES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(invariantes)</a:t>
            </a:r>
            <a:endParaRPr/>
          </a:p>
          <a:p>
            <a:pPr indent="0" lvl="0" marL="0" marR="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Procesos intelectuales compartidos por  toda persona, independiente de la edad, diferencias individuales o material que se esté procesando.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57200" y="5105400"/>
            <a:ext cx="2895600" cy="73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ORGANIZACIÓN</a:t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 de categorización, sistematización y coordinación de estructuras cognitivas</a:t>
            </a:r>
            <a:endParaRPr/>
          </a:p>
        </p:txBody>
      </p:sp>
      <p:sp>
        <p:nvSpPr>
          <p:cNvPr id="113" name="Google Shape;113;p1"/>
          <p:cNvSpPr txBox="1"/>
          <p:nvPr/>
        </p:nvSpPr>
        <p:spPr>
          <a:xfrm>
            <a:off x="4267200" y="5105400"/>
            <a:ext cx="1981200" cy="73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ADAPTACION</a:t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 de ajuste al medio ambiente</a:t>
            </a: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1219200" y="7010400"/>
            <a:ext cx="2133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ASIMILACION</a:t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 de adquisición o incorporación de información nueva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4191000" y="7010400"/>
            <a:ext cx="1828800" cy="1096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ACOMODACION</a:t>
            </a:r>
            <a:endParaRPr b="0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 de ajuste, a la luz de nueva información, de las estructuras cognitivas establecidas.</a:t>
            </a:r>
            <a:endParaRPr/>
          </a:p>
        </p:txBody>
      </p:sp>
      <p:cxnSp>
        <p:nvCxnSpPr>
          <p:cNvPr id="116" name="Google Shape;116;p1"/>
          <p:cNvCxnSpPr/>
          <p:nvPr/>
        </p:nvCxnSpPr>
        <p:spPr>
          <a:xfrm>
            <a:off x="4114800" y="4114800"/>
            <a:ext cx="0" cy="3048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7" name="Google Shape;117;p1"/>
          <p:cNvCxnSpPr/>
          <p:nvPr/>
        </p:nvCxnSpPr>
        <p:spPr>
          <a:xfrm rot="10800000">
            <a:off x="2362200" y="4419600"/>
            <a:ext cx="2590800" cy="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8" name="Google Shape;118;p1"/>
          <p:cNvCxnSpPr/>
          <p:nvPr/>
        </p:nvCxnSpPr>
        <p:spPr>
          <a:xfrm>
            <a:off x="2362200" y="4419600"/>
            <a:ext cx="0" cy="5334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19" name="Google Shape;119;p1"/>
          <p:cNvCxnSpPr/>
          <p:nvPr/>
        </p:nvCxnSpPr>
        <p:spPr>
          <a:xfrm>
            <a:off x="4953000" y="4419600"/>
            <a:ext cx="533400" cy="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0" name="Google Shape;120;p1"/>
          <p:cNvCxnSpPr/>
          <p:nvPr/>
        </p:nvCxnSpPr>
        <p:spPr>
          <a:xfrm>
            <a:off x="5486400" y="4419600"/>
            <a:ext cx="0" cy="4572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1" name="Google Shape;121;p1"/>
          <p:cNvCxnSpPr/>
          <p:nvPr/>
        </p:nvCxnSpPr>
        <p:spPr>
          <a:xfrm>
            <a:off x="4724400" y="5943600"/>
            <a:ext cx="0" cy="3810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2" name="Google Shape;122;p1"/>
          <p:cNvCxnSpPr/>
          <p:nvPr/>
        </p:nvCxnSpPr>
        <p:spPr>
          <a:xfrm>
            <a:off x="2133600" y="6324600"/>
            <a:ext cx="3352800" cy="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3" name="Google Shape;123;p1"/>
          <p:cNvCxnSpPr/>
          <p:nvPr/>
        </p:nvCxnSpPr>
        <p:spPr>
          <a:xfrm>
            <a:off x="5486400" y="6324600"/>
            <a:ext cx="0" cy="4572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4" name="Google Shape;124;p1"/>
          <p:cNvCxnSpPr/>
          <p:nvPr/>
        </p:nvCxnSpPr>
        <p:spPr>
          <a:xfrm>
            <a:off x="2133600" y="6324600"/>
            <a:ext cx="0" cy="5334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5" name="Google Shape;125;p1"/>
          <p:cNvCxnSpPr/>
          <p:nvPr/>
        </p:nvCxnSpPr>
        <p:spPr>
          <a:xfrm>
            <a:off x="3352800" y="1828800"/>
            <a:ext cx="0" cy="2286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6" name="Google Shape;126;p1"/>
          <p:cNvCxnSpPr/>
          <p:nvPr/>
        </p:nvCxnSpPr>
        <p:spPr>
          <a:xfrm>
            <a:off x="2362200" y="2057400"/>
            <a:ext cx="2209800" cy="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7" name="Google Shape;127;p1"/>
          <p:cNvCxnSpPr/>
          <p:nvPr/>
        </p:nvCxnSpPr>
        <p:spPr>
          <a:xfrm>
            <a:off x="2362200" y="2057400"/>
            <a:ext cx="0" cy="2286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8" name="Google Shape;128;p1"/>
          <p:cNvCxnSpPr/>
          <p:nvPr/>
        </p:nvCxnSpPr>
        <p:spPr>
          <a:xfrm>
            <a:off x="4572000" y="2057400"/>
            <a:ext cx="0" cy="228600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9" name="Google Shape;129;p1"/>
          <p:cNvSpPr txBox="1"/>
          <p:nvPr/>
        </p:nvSpPr>
        <p:spPr>
          <a:xfrm>
            <a:off x="1600200" y="8458200"/>
            <a:ext cx="2743200" cy="304800"/>
          </a:xfrm>
          <a:prstGeom prst="rect">
            <a:avLst/>
          </a:prstGeom>
          <a:solidFill>
            <a:srgbClr val="FF9966"/>
          </a:solidFill>
          <a:ln cap="flat" cmpd="sng" w="9525">
            <a:solidFill>
              <a:srgbClr val="D6009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0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Volver al </a:t>
            </a:r>
            <a:r>
              <a:rPr b="0" i="0" lang="en-US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mapa</a:t>
            </a:r>
            <a:r>
              <a:rPr b="0" i="0" lang="en-US" sz="1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principal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title"/>
          </p:nvPr>
        </p:nvSpPr>
        <p:spPr>
          <a:xfrm>
            <a:off x="514350" y="179387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Constructivismo social de Vygotski</a:t>
            </a:r>
            <a:endParaRPr/>
          </a:p>
        </p:txBody>
      </p:sp>
      <p:sp>
        <p:nvSpPr>
          <p:cNvPr id="135" name="Google Shape;135;p2"/>
          <p:cNvSpPr txBox="1"/>
          <p:nvPr/>
        </p:nvSpPr>
        <p:spPr>
          <a:xfrm>
            <a:off x="404812" y="1835150"/>
            <a:ext cx="6167437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Proceso de mediación               social: imitación</a:t>
            </a:r>
            <a:endParaRPr/>
          </a:p>
        </p:txBody>
      </p:sp>
      <p:cxnSp>
        <p:nvCxnSpPr>
          <p:cNvPr id="136" name="Google Shape;136;p2"/>
          <p:cNvCxnSpPr/>
          <p:nvPr/>
        </p:nvCxnSpPr>
        <p:spPr>
          <a:xfrm>
            <a:off x="3429000" y="2124075"/>
            <a:ext cx="7429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37" name="Google Shape;137;p2"/>
          <p:cNvCxnSpPr/>
          <p:nvPr/>
        </p:nvCxnSpPr>
        <p:spPr>
          <a:xfrm>
            <a:off x="3429000" y="2124075"/>
            <a:ext cx="685800" cy="406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38" name="Google Shape;138;p2"/>
          <p:cNvSpPr txBox="1"/>
          <p:nvPr/>
        </p:nvSpPr>
        <p:spPr>
          <a:xfrm>
            <a:off x="4149725" y="2268537"/>
            <a:ext cx="2176462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Instrumental: instrumentos  psicológicos</a:t>
            </a:r>
            <a:endParaRPr/>
          </a:p>
        </p:txBody>
      </p:sp>
      <p:sp>
        <p:nvSpPr>
          <p:cNvPr id="139" name="Google Shape;139;p2"/>
          <p:cNvSpPr txBox="1"/>
          <p:nvPr/>
        </p:nvSpPr>
        <p:spPr>
          <a:xfrm>
            <a:off x="5086350" y="2540000"/>
            <a:ext cx="142875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476250" y="3708400"/>
            <a:ext cx="592455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Zona de desarrollo actual  - Zona de desarrollo próximo</a:t>
            </a:r>
            <a:endParaRPr/>
          </a:p>
        </p:txBody>
      </p:sp>
      <p:sp>
        <p:nvSpPr>
          <p:cNvPr id="141" name="Google Shape;141;p2"/>
          <p:cNvSpPr txBox="1"/>
          <p:nvPr/>
        </p:nvSpPr>
        <p:spPr>
          <a:xfrm>
            <a:off x="476250" y="4572000"/>
            <a:ext cx="56007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Relación aprendizaje - desarrollo</a:t>
            </a:r>
            <a:endParaRPr/>
          </a:p>
        </p:txBody>
      </p:sp>
      <p:sp>
        <p:nvSpPr>
          <p:cNvPr id="142" name="Google Shape;142;p2"/>
          <p:cNvSpPr txBox="1"/>
          <p:nvPr/>
        </p:nvSpPr>
        <p:spPr>
          <a:xfrm>
            <a:off x="476250" y="5219700"/>
            <a:ext cx="4800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Relación pensamiento - lenguaje</a:t>
            </a:r>
            <a:endParaRPr/>
          </a:p>
        </p:txBody>
      </p:sp>
      <p:sp>
        <p:nvSpPr>
          <p:cNvPr id="143" name="Google Shape;143;p2"/>
          <p:cNvSpPr txBox="1"/>
          <p:nvPr/>
        </p:nvSpPr>
        <p:spPr>
          <a:xfrm>
            <a:off x="1484312" y="5795962"/>
            <a:ext cx="4857750" cy="193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Conciencia sustituta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-Imitación: mediación social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-Lenguaje egocéntrico: habla consigo mismo</a:t>
            </a:r>
            <a:endParaRPr/>
          </a:p>
        </p:txBody>
      </p:sp>
      <p:sp>
        <p:nvSpPr>
          <p:cNvPr id="144" name="Google Shape;144;p2"/>
          <p:cNvSpPr txBox="1"/>
          <p:nvPr/>
        </p:nvSpPr>
        <p:spPr>
          <a:xfrm>
            <a:off x="4581525" y="7451725"/>
            <a:ext cx="2032000" cy="1524000"/>
          </a:xfrm>
          <a:prstGeom prst="rect">
            <a:avLst/>
          </a:prstGeom>
          <a:solidFill>
            <a:srgbClr val="FFCC6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Volver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 mapa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principal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Zona de desarrollo próximo</a:t>
            </a:r>
            <a:endParaRPr/>
          </a:p>
        </p:txBody>
      </p:sp>
      <p:sp>
        <p:nvSpPr>
          <p:cNvPr id="150" name="Google Shape;150;p3"/>
          <p:cNvSpPr txBox="1"/>
          <p:nvPr>
            <p:ph idx="1" type="body"/>
          </p:nvPr>
        </p:nvSpPr>
        <p:spPr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la distancia entre el nivel de desarrollo real determinado por la 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solución independiente  de los problemas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 el nivel de </a:t>
            </a: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desarrollo potencial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determinado por la solución de los problemas con la guía de un adulto o en colaboración de pares más capaces.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Mediación</a:t>
            </a:r>
            <a:endParaRPr/>
          </a:p>
        </p:txBody>
      </p:sp>
      <p:sp>
        <p:nvSpPr>
          <p:cNvPr id="156" name="Google Shape;156;p4"/>
          <p:cNvSpPr txBox="1"/>
          <p:nvPr>
            <p:ph idx="1" type="body"/>
          </p:nvPr>
        </p:nvSpPr>
        <p:spPr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Instrumental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"/>
          <p:cNvSpPr txBox="1"/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Instrumento psicológico</a:t>
            </a:r>
            <a:endParaRPr/>
          </a:p>
        </p:txBody>
      </p:sp>
      <p:sp>
        <p:nvSpPr>
          <p:cNvPr id="162" name="Google Shape;162;p5"/>
          <p:cNvSpPr txBox="1"/>
          <p:nvPr>
            <p:ph idx="1" type="body"/>
          </p:nvPr>
        </p:nvSpPr>
        <p:spPr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refiere a todos aquellos objetos cuyo uso sirve para ordenar y reposicionar externamente la información.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6"/>
          <p:cNvGraphicFramePr/>
          <p:nvPr/>
        </p:nvGraphicFramePr>
        <p:xfrm>
          <a:off x="577850" y="2438400"/>
          <a:ext cx="5702300" cy="4267200"/>
        </p:xfrm>
        <a:graphic>
          <a:graphicData uri="http://schemas.openxmlformats.org/presentationml/2006/ole">
            <mc:AlternateContent>
              <mc:Choice Requires="v">
                <p:oleObj r:id="rId4" imgH="4267200" imgW="5702300" progId="Word.Document.12" spid="_x0000_s1">
                  <p:embed/>
                </p:oleObj>
              </mc:Choice>
              <mc:Fallback>
                <p:oleObj r:id="rId5" imgH="4267200" imgW="5702300" progId="Word.Document.12">
                  <p:embed/>
                  <p:pic>
                    <p:nvPicPr>
                      <p:cNvPr id="167" name="Google Shape;167;p6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577850" y="2438400"/>
                        <a:ext cx="57023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2000-05-30T14:29:55Z</dcterms:created>
  <dc:creator>Demo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