
<file path=[Content_Types].xml><?xml version="1.0" encoding="utf-8"?>
<Types xmlns="http://schemas.openxmlformats.org/package/2006/content-types">
  <Default ContentType="application/vnd.openxmlformats-officedocument.vmlDrawing" Extension="vml"/>
  <Default ContentType="application/xml" Extension="xml"/>
  <Default ContentType="image/png" Extension="png"/>
  <Default ContentType="application/vnd.openxmlformats-officedocument.wordprocessingml.document" Extension="docx"/>
  <Default ContentType="application/vnd.openxmlformats-package.relationships+xml" Extension="rels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wordprocessingml.document" PartName="/ppt/embeddings/Microsoft_Office_Word_Document1.docx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custom-properties+xml" PartName="/docProps/custom.xml"/>
  <Override ContentType="application/binary" PartName="/ppt/metadata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9144000" cx="6858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880">
          <p15:clr>
            <a:srgbClr val="000000"/>
          </p15:clr>
        </p15:guide>
        <p15:guide id="2" pos="2160">
          <p15:clr>
            <a:srgbClr val="000000"/>
          </p15:clr>
        </p15:guide>
      </p15:sldGuideLst>
    </p:ext>
    <p:ext uri="http://customooxmlschemas.google.com/">
      <go:slidesCustomData xmlns:go="http://customooxmlschemas.google.com/" r:id="rId14" roundtripDataSignature="AMtx7mjBANBhSxKwlyENTJkvwT1lNlL3a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drawings/_rels/vmlDrawing1.vml.rels><?xml version="1.0" encoding="UTF-8" standalone="yes"?><Relationships xmlns="http://schemas.openxmlformats.org/package/2006/relationships"><Relationship Id="rId1" Type="http://schemas.openxmlformats.org/officeDocument/2006/relationships/image" Target="../media/image2.png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246076a132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g246076a132e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246076a132e_0_8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g246076a132e_0_8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8"/>
          <p:cNvSpPr txBox="1"/>
          <p:nvPr>
            <p:ph idx="10" type="dt"/>
          </p:nvPr>
        </p:nvSpPr>
        <p:spPr>
          <a:xfrm>
            <a:off x="514350" y="8331200"/>
            <a:ext cx="1428750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8"/>
          <p:cNvSpPr txBox="1"/>
          <p:nvPr>
            <p:ph idx="11" type="ftr"/>
          </p:nvPr>
        </p:nvSpPr>
        <p:spPr>
          <a:xfrm>
            <a:off x="2343150" y="8331200"/>
            <a:ext cx="2171700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8"/>
          <p:cNvSpPr txBox="1"/>
          <p:nvPr>
            <p:ph idx="12" type="sldNum"/>
          </p:nvPr>
        </p:nvSpPr>
        <p:spPr>
          <a:xfrm>
            <a:off x="4914900" y="8331200"/>
            <a:ext cx="1428750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cabezado de sección" type="secHead">
  <p:cSld name="SECTION_HEADER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7"/>
          <p:cNvSpPr txBox="1"/>
          <p:nvPr>
            <p:ph type="title"/>
          </p:nvPr>
        </p:nvSpPr>
        <p:spPr>
          <a:xfrm>
            <a:off x="541338" y="5875338"/>
            <a:ext cx="5829300" cy="181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7"/>
          <p:cNvSpPr txBox="1"/>
          <p:nvPr>
            <p:ph idx="1" type="body"/>
          </p:nvPr>
        </p:nvSpPr>
        <p:spPr>
          <a:xfrm>
            <a:off x="541338" y="3875088"/>
            <a:ext cx="5829300" cy="200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/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/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9pPr>
          </a:lstStyle>
          <a:p/>
        </p:txBody>
      </p:sp>
      <p:sp>
        <p:nvSpPr>
          <p:cNvPr id="71" name="Google Shape;71;p17"/>
          <p:cNvSpPr txBox="1"/>
          <p:nvPr>
            <p:ph idx="10" type="dt"/>
          </p:nvPr>
        </p:nvSpPr>
        <p:spPr>
          <a:xfrm>
            <a:off x="514350" y="8331200"/>
            <a:ext cx="1428750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7"/>
          <p:cNvSpPr txBox="1"/>
          <p:nvPr>
            <p:ph idx="11" type="ftr"/>
          </p:nvPr>
        </p:nvSpPr>
        <p:spPr>
          <a:xfrm>
            <a:off x="2343150" y="8331200"/>
            <a:ext cx="2171700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7"/>
          <p:cNvSpPr txBox="1"/>
          <p:nvPr>
            <p:ph idx="12" type="sldNum"/>
          </p:nvPr>
        </p:nvSpPr>
        <p:spPr>
          <a:xfrm>
            <a:off x="4914900" y="8331200"/>
            <a:ext cx="1428750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type="title">
  <p:cSld name="TITLE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8"/>
          <p:cNvSpPr txBox="1"/>
          <p:nvPr>
            <p:ph type="ctrTitle"/>
          </p:nvPr>
        </p:nvSpPr>
        <p:spPr>
          <a:xfrm>
            <a:off x="514350" y="2840038"/>
            <a:ext cx="5829300" cy="1960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8"/>
          <p:cNvSpPr txBox="1"/>
          <p:nvPr>
            <p:ph idx="1" type="subTitle"/>
          </p:nvPr>
        </p:nvSpPr>
        <p:spPr>
          <a:xfrm>
            <a:off x="1028700" y="5181600"/>
            <a:ext cx="4800600" cy="233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  <a:defRPr/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  <a:defRPr/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/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9pPr>
          </a:lstStyle>
          <a:p/>
        </p:txBody>
      </p:sp>
      <p:sp>
        <p:nvSpPr>
          <p:cNvPr id="77" name="Google Shape;77;p18"/>
          <p:cNvSpPr txBox="1"/>
          <p:nvPr>
            <p:ph idx="10" type="dt"/>
          </p:nvPr>
        </p:nvSpPr>
        <p:spPr>
          <a:xfrm>
            <a:off x="514350" y="8331200"/>
            <a:ext cx="1428750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8"/>
          <p:cNvSpPr txBox="1"/>
          <p:nvPr>
            <p:ph idx="11" type="ftr"/>
          </p:nvPr>
        </p:nvSpPr>
        <p:spPr>
          <a:xfrm>
            <a:off x="2343150" y="8331200"/>
            <a:ext cx="2171700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8"/>
          <p:cNvSpPr txBox="1"/>
          <p:nvPr>
            <p:ph idx="12" type="sldNum"/>
          </p:nvPr>
        </p:nvSpPr>
        <p:spPr>
          <a:xfrm>
            <a:off x="4914900" y="8331200"/>
            <a:ext cx="1428750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ólo el título" type="titleOnly">
  <p:cSld name="TITLE_ONLY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9"/>
          <p:cNvSpPr txBox="1"/>
          <p:nvPr>
            <p:ph type="title"/>
          </p:nvPr>
        </p:nvSpPr>
        <p:spPr>
          <a:xfrm>
            <a:off x="514350" y="812800"/>
            <a:ext cx="5829300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9"/>
          <p:cNvSpPr txBox="1"/>
          <p:nvPr>
            <p:ph idx="10" type="dt"/>
          </p:nvPr>
        </p:nvSpPr>
        <p:spPr>
          <a:xfrm>
            <a:off x="514350" y="8331200"/>
            <a:ext cx="1428750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9"/>
          <p:cNvSpPr txBox="1"/>
          <p:nvPr>
            <p:ph idx="11" type="ftr"/>
          </p:nvPr>
        </p:nvSpPr>
        <p:spPr>
          <a:xfrm>
            <a:off x="2343150" y="8331200"/>
            <a:ext cx="2171700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9"/>
          <p:cNvSpPr txBox="1"/>
          <p:nvPr>
            <p:ph idx="12" type="sldNum"/>
          </p:nvPr>
        </p:nvSpPr>
        <p:spPr>
          <a:xfrm>
            <a:off x="4914900" y="8331200"/>
            <a:ext cx="1428750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 type="obj">
  <p:cSld name="OBJECT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0"/>
          <p:cNvSpPr txBox="1"/>
          <p:nvPr>
            <p:ph type="title"/>
          </p:nvPr>
        </p:nvSpPr>
        <p:spPr>
          <a:xfrm>
            <a:off x="514350" y="812800"/>
            <a:ext cx="5829300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0"/>
          <p:cNvSpPr txBox="1"/>
          <p:nvPr>
            <p:ph idx="1" type="body"/>
          </p:nvPr>
        </p:nvSpPr>
        <p:spPr>
          <a:xfrm>
            <a:off x="514350" y="2641600"/>
            <a:ext cx="5829300" cy="548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23" name="Google Shape;23;p10"/>
          <p:cNvSpPr txBox="1"/>
          <p:nvPr>
            <p:ph idx="10" type="dt"/>
          </p:nvPr>
        </p:nvSpPr>
        <p:spPr>
          <a:xfrm>
            <a:off x="514350" y="8331200"/>
            <a:ext cx="1428750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10"/>
          <p:cNvSpPr txBox="1"/>
          <p:nvPr>
            <p:ph idx="11" type="ftr"/>
          </p:nvPr>
        </p:nvSpPr>
        <p:spPr>
          <a:xfrm>
            <a:off x="2343150" y="8331200"/>
            <a:ext cx="2171700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0"/>
          <p:cNvSpPr txBox="1"/>
          <p:nvPr>
            <p:ph idx="12" type="sldNum"/>
          </p:nvPr>
        </p:nvSpPr>
        <p:spPr>
          <a:xfrm>
            <a:off x="4914900" y="8331200"/>
            <a:ext cx="1428750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y texto" type="vertTitleAndTx">
  <p:cSld name="VERTICAL_TITLE_AND_VERTICAL_TEXT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1"/>
          <p:cNvSpPr txBox="1"/>
          <p:nvPr>
            <p:ph type="title"/>
          </p:nvPr>
        </p:nvSpPr>
        <p:spPr>
          <a:xfrm rot="5400000">
            <a:off x="1957388" y="3741738"/>
            <a:ext cx="7315200" cy="14573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1"/>
          <p:cNvSpPr txBox="1"/>
          <p:nvPr>
            <p:ph idx="1" type="body"/>
          </p:nvPr>
        </p:nvSpPr>
        <p:spPr>
          <a:xfrm rot="5400000">
            <a:off x="-1033462" y="2360613"/>
            <a:ext cx="7315200" cy="42195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29" name="Google Shape;29;p11"/>
          <p:cNvSpPr txBox="1"/>
          <p:nvPr>
            <p:ph idx="10" type="dt"/>
          </p:nvPr>
        </p:nvSpPr>
        <p:spPr>
          <a:xfrm>
            <a:off x="514350" y="8331200"/>
            <a:ext cx="1428750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11"/>
          <p:cNvSpPr txBox="1"/>
          <p:nvPr>
            <p:ph idx="11" type="ftr"/>
          </p:nvPr>
        </p:nvSpPr>
        <p:spPr>
          <a:xfrm>
            <a:off x="2343150" y="8331200"/>
            <a:ext cx="2171700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1"/>
          <p:cNvSpPr txBox="1"/>
          <p:nvPr>
            <p:ph idx="12" type="sldNum"/>
          </p:nvPr>
        </p:nvSpPr>
        <p:spPr>
          <a:xfrm>
            <a:off x="4914900" y="8331200"/>
            <a:ext cx="1428750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texto vertical" type="vertTx">
  <p:cSld name="VERTICAL_TEX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2"/>
          <p:cNvSpPr txBox="1"/>
          <p:nvPr>
            <p:ph type="title"/>
          </p:nvPr>
        </p:nvSpPr>
        <p:spPr>
          <a:xfrm>
            <a:off x="514350" y="812800"/>
            <a:ext cx="5829300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2"/>
          <p:cNvSpPr txBox="1"/>
          <p:nvPr>
            <p:ph idx="1" type="body"/>
          </p:nvPr>
        </p:nvSpPr>
        <p:spPr>
          <a:xfrm rot="5400000">
            <a:off x="685800" y="2470150"/>
            <a:ext cx="5486400" cy="58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35" name="Google Shape;35;p12"/>
          <p:cNvSpPr txBox="1"/>
          <p:nvPr>
            <p:ph idx="10" type="dt"/>
          </p:nvPr>
        </p:nvSpPr>
        <p:spPr>
          <a:xfrm>
            <a:off x="514350" y="8331200"/>
            <a:ext cx="1428750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12"/>
          <p:cNvSpPr txBox="1"/>
          <p:nvPr>
            <p:ph idx="11" type="ftr"/>
          </p:nvPr>
        </p:nvSpPr>
        <p:spPr>
          <a:xfrm>
            <a:off x="2343150" y="8331200"/>
            <a:ext cx="2171700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12"/>
          <p:cNvSpPr txBox="1"/>
          <p:nvPr>
            <p:ph idx="12" type="sldNum"/>
          </p:nvPr>
        </p:nvSpPr>
        <p:spPr>
          <a:xfrm>
            <a:off x="4914900" y="8331200"/>
            <a:ext cx="1428750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n con título" type="picTx">
  <p:cSld name="PICTURE_WITH_CAPTION_TEXT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3"/>
          <p:cNvSpPr txBox="1"/>
          <p:nvPr>
            <p:ph type="title"/>
          </p:nvPr>
        </p:nvSpPr>
        <p:spPr>
          <a:xfrm>
            <a:off x="1344613" y="6400800"/>
            <a:ext cx="4114800" cy="7556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3"/>
          <p:cNvSpPr/>
          <p:nvPr>
            <p:ph idx="2" type="pic"/>
          </p:nvPr>
        </p:nvSpPr>
        <p:spPr>
          <a:xfrm>
            <a:off x="1344613" y="817563"/>
            <a:ext cx="4114800" cy="5486400"/>
          </a:xfrm>
          <a:prstGeom prst="rect">
            <a:avLst/>
          </a:prstGeom>
          <a:noFill/>
          <a:ln>
            <a:noFill/>
          </a:ln>
        </p:spPr>
      </p:sp>
      <p:sp>
        <p:nvSpPr>
          <p:cNvPr id="41" name="Google Shape;41;p13"/>
          <p:cNvSpPr txBox="1"/>
          <p:nvPr>
            <p:ph idx="1" type="body"/>
          </p:nvPr>
        </p:nvSpPr>
        <p:spPr>
          <a:xfrm>
            <a:off x="1344613" y="7156450"/>
            <a:ext cx="4114800" cy="10731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/>
        </p:txBody>
      </p:sp>
      <p:sp>
        <p:nvSpPr>
          <p:cNvPr id="42" name="Google Shape;42;p13"/>
          <p:cNvSpPr txBox="1"/>
          <p:nvPr>
            <p:ph idx="10" type="dt"/>
          </p:nvPr>
        </p:nvSpPr>
        <p:spPr>
          <a:xfrm>
            <a:off x="514350" y="8331200"/>
            <a:ext cx="1428750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3"/>
          <p:cNvSpPr txBox="1"/>
          <p:nvPr>
            <p:ph idx="11" type="ftr"/>
          </p:nvPr>
        </p:nvSpPr>
        <p:spPr>
          <a:xfrm>
            <a:off x="2343150" y="8331200"/>
            <a:ext cx="2171700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3"/>
          <p:cNvSpPr txBox="1"/>
          <p:nvPr>
            <p:ph idx="12" type="sldNum"/>
          </p:nvPr>
        </p:nvSpPr>
        <p:spPr>
          <a:xfrm>
            <a:off x="4914900" y="8331200"/>
            <a:ext cx="1428750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ido con título" type="objTx">
  <p:cSld name="OBJECT_WITH_CAPTION_TEXT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4"/>
          <p:cNvSpPr txBox="1"/>
          <p:nvPr>
            <p:ph type="title"/>
          </p:nvPr>
        </p:nvSpPr>
        <p:spPr>
          <a:xfrm>
            <a:off x="342900" y="363538"/>
            <a:ext cx="2255838" cy="1549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4"/>
          <p:cNvSpPr txBox="1"/>
          <p:nvPr>
            <p:ph idx="1" type="body"/>
          </p:nvPr>
        </p:nvSpPr>
        <p:spPr>
          <a:xfrm>
            <a:off x="2681288" y="363538"/>
            <a:ext cx="3833812" cy="78041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9pPr>
          </a:lstStyle>
          <a:p/>
        </p:txBody>
      </p:sp>
      <p:sp>
        <p:nvSpPr>
          <p:cNvPr id="48" name="Google Shape;48;p14"/>
          <p:cNvSpPr txBox="1"/>
          <p:nvPr>
            <p:ph idx="2" type="body"/>
          </p:nvPr>
        </p:nvSpPr>
        <p:spPr>
          <a:xfrm>
            <a:off x="342900" y="1912938"/>
            <a:ext cx="2255838" cy="62547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/>
        </p:txBody>
      </p:sp>
      <p:sp>
        <p:nvSpPr>
          <p:cNvPr id="49" name="Google Shape;49;p14"/>
          <p:cNvSpPr txBox="1"/>
          <p:nvPr>
            <p:ph idx="10" type="dt"/>
          </p:nvPr>
        </p:nvSpPr>
        <p:spPr>
          <a:xfrm>
            <a:off x="514350" y="8331200"/>
            <a:ext cx="1428750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14"/>
          <p:cNvSpPr txBox="1"/>
          <p:nvPr>
            <p:ph idx="11" type="ftr"/>
          </p:nvPr>
        </p:nvSpPr>
        <p:spPr>
          <a:xfrm>
            <a:off x="2343150" y="8331200"/>
            <a:ext cx="2171700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4"/>
          <p:cNvSpPr txBox="1"/>
          <p:nvPr>
            <p:ph idx="12" type="sldNum"/>
          </p:nvPr>
        </p:nvSpPr>
        <p:spPr>
          <a:xfrm>
            <a:off x="4914900" y="8331200"/>
            <a:ext cx="1428750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ción" type="twoTxTwoObj">
  <p:cSld name="TWO_OBJECTS_WITH_TEXT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5"/>
          <p:cNvSpPr txBox="1"/>
          <p:nvPr>
            <p:ph type="title"/>
          </p:nvPr>
        </p:nvSpPr>
        <p:spPr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5"/>
          <p:cNvSpPr txBox="1"/>
          <p:nvPr>
            <p:ph idx="1" type="body"/>
          </p:nvPr>
        </p:nvSpPr>
        <p:spPr>
          <a:xfrm>
            <a:off x="342900" y="2046288"/>
            <a:ext cx="3030538" cy="85407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9pPr>
          </a:lstStyle>
          <a:p/>
        </p:txBody>
      </p:sp>
      <p:sp>
        <p:nvSpPr>
          <p:cNvPr id="55" name="Google Shape;55;p15"/>
          <p:cNvSpPr txBox="1"/>
          <p:nvPr>
            <p:ph idx="2" type="body"/>
          </p:nvPr>
        </p:nvSpPr>
        <p:spPr>
          <a:xfrm>
            <a:off x="342900" y="2900363"/>
            <a:ext cx="3030538" cy="5267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/>
        </p:txBody>
      </p:sp>
      <p:sp>
        <p:nvSpPr>
          <p:cNvPr id="56" name="Google Shape;56;p15"/>
          <p:cNvSpPr txBox="1"/>
          <p:nvPr>
            <p:ph idx="3" type="body"/>
          </p:nvPr>
        </p:nvSpPr>
        <p:spPr>
          <a:xfrm>
            <a:off x="3484563" y="2046288"/>
            <a:ext cx="3030537" cy="85407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9pPr>
          </a:lstStyle>
          <a:p/>
        </p:txBody>
      </p:sp>
      <p:sp>
        <p:nvSpPr>
          <p:cNvPr id="57" name="Google Shape;57;p15"/>
          <p:cNvSpPr txBox="1"/>
          <p:nvPr>
            <p:ph idx="4" type="body"/>
          </p:nvPr>
        </p:nvSpPr>
        <p:spPr>
          <a:xfrm>
            <a:off x="3484563" y="2900363"/>
            <a:ext cx="3030537" cy="5267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/>
        </p:txBody>
      </p:sp>
      <p:sp>
        <p:nvSpPr>
          <p:cNvPr id="58" name="Google Shape;58;p15"/>
          <p:cNvSpPr txBox="1"/>
          <p:nvPr>
            <p:ph idx="10" type="dt"/>
          </p:nvPr>
        </p:nvSpPr>
        <p:spPr>
          <a:xfrm>
            <a:off x="514350" y="8331200"/>
            <a:ext cx="1428750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5"/>
          <p:cNvSpPr txBox="1"/>
          <p:nvPr>
            <p:ph idx="11" type="ftr"/>
          </p:nvPr>
        </p:nvSpPr>
        <p:spPr>
          <a:xfrm>
            <a:off x="2343150" y="8331200"/>
            <a:ext cx="2171700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5"/>
          <p:cNvSpPr txBox="1"/>
          <p:nvPr>
            <p:ph idx="12" type="sldNum"/>
          </p:nvPr>
        </p:nvSpPr>
        <p:spPr>
          <a:xfrm>
            <a:off x="4914900" y="8331200"/>
            <a:ext cx="1428750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type="twoObj">
  <p:cSld name="TWO_OBJECTS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6"/>
          <p:cNvSpPr txBox="1"/>
          <p:nvPr>
            <p:ph type="title"/>
          </p:nvPr>
        </p:nvSpPr>
        <p:spPr>
          <a:xfrm>
            <a:off x="514350" y="812800"/>
            <a:ext cx="5829300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6"/>
          <p:cNvSpPr txBox="1"/>
          <p:nvPr>
            <p:ph idx="1" type="body"/>
          </p:nvPr>
        </p:nvSpPr>
        <p:spPr>
          <a:xfrm>
            <a:off x="514350" y="2641600"/>
            <a:ext cx="2838450" cy="548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/>
        </p:txBody>
      </p:sp>
      <p:sp>
        <p:nvSpPr>
          <p:cNvPr id="64" name="Google Shape;64;p16"/>
          <p:cNvSpPr txBox="1"/>
          <p:nvPr>
            <p:ph idx="2" type="body"/>
          </p:nvPr>
        </p:nvSpPr>
        <p:spPr>
          <a:xfrm>
            <a:off x="3505200" y="2641600"/>
            <a:ext cx="2838450" cy="548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/>
        </p:txBody>
      </p:sp>
      <p:sp>
        <p:nvSpPr>
          <p:cNvPr id="65" name="Google Shape;65;p16"/>
          <p:cNvSpPr txBox="1"/>
          <p:nvPr>
            <p:ph idx="10" type="dt"/>
          </p:nvPr>
        </p:nvSpPr>
        <p:spPr>
          <a:xfrm>
            <a:off x="514350" y="8331200"/>
            <a:ext cx="1428750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6"/>
          <p:cNvSpPr txBox="1"/>
          <p:nvPr>
            <p:ph idx="11" type="ftr"/>
          </p:nvPr>
        </p:nvSpPr>
        <p:spPr>
          <a:xfrm>
            <a:off x="2343150" y="8331200"/>
            <a:ext cx="2171700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6"/>
          <p:cNvSpPr txBox="1"/>
          <p:nvPr>
            <p:ph idx="12" type="sldNum"/>
          </p:nvPr>
        </p:nvSpPr>
        <p:spPr>
          <a:xfrm>
            <a:off x="4914900" y="8331200"/>
            <a:ext cx="1428750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/>
          <p:nvPr>
            <p:ph type="title"/>
          </p:nvPr>
        </p:nvSpPr>
        <p:spPr>
          <a:xfrm>
            <a:off x="514350" y="812800"/>
            <a:ext cx="5829300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" name="Google Shape;7;p7"/>
          <p:cNvSpPr txBox="1"/>
          <p:nvPr>
            <p:ph idx="1" type="body"/>
          </p:nvPr>
        </p:nvSpPr>
        <p:spPr>
          <a:xfrm>
            <a:off x="514350" y="2641600"/>
            <a:ext cx="5829300" cy="548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b="0" i="0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b="0" i="0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" name="Google Shape;8;p7"/>
          <p:cNvSpPr txBox="1"/>
          <p:nvPr>
            <p:ph idx="10" type="dt"/>
          </p:nvPr>
        </p:nvSpPr>
        <p:spPr>
          <a:xfrm>
            <a:off x="514350" y="8331200"/>
            <a:ext cx="1428750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9" name="Google Shape;9;p7"/>
          <p:cNvSpPr txBox="1"/>
          <p:nvPr>
            <p:ph idx="11" type="ftr"/>
          </p:nvPr>
        </p:nvSpPr>
        <p:spPr>
          <a:xfrm>
            <a:off x="2343150" y="8331200"/>
            <a:ext cx="2171700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0" name="Google Shape;10;p7"/>
          <p:cNvSpPr txBox="1"/>
          <p:nvPr>
            <p:ph idx="12" type="sldNum"/>
          </p:nvPr>
        </p:nvSpPr>
        <p:spPr>
          <a:xfrm>
            <a:off x="4914900" y="8331200"/>
            <a:ext cx="1428750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hyperlink" Target="http://aprendizaj.fis.doc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hyperlink" Target="http://aprendizaj.fis.doc" TargetMode="Externa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vmlDrawing" Target="../drawings/vmlDrawing1.vml"/><Relationship Id="rId4" Type="http://schemas.openxmlformats.org/officeDocument/2006/relationships/oleObject" Target="../embeddings/Microsoft_Office_Word_Document1.docx"/><Relationship Id="rId5" Type="http://schemas.openxmlformats.org/officeDocument/2006/relationships/oleObject" Target="../embeddings/Microsoft_Office_Word_Document1.docx"/><Relationship Id="rId6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246076a132e_0_0"/>
          <p:cNvSpPr txBox="1"/>
          <p:nvPr>
            <p:ph type="ctrTitle"/>
          </p:nvPr>
        </p:nvSpPr>
        <p:spPr>
          <a:xfrm>
            <a:off x="984250" y="2840037"/>
            <a:ext cx="5829300" cy="196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imes New Roman"/>
              <a:buNone/>
            </a:pPr>
            <a:r>
              <a:rPr b="0" i="0" lang="en-US" sz="44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Constructivismo</a:t>
            </a:r>
            <a:br>
              <a:rPr b="0" i="0" lang="en-US" sz="44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44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Piaget-Vygotski</a:t>
            </a:r>
            <a:endParaRPr/>
          </a:p>
        </p:txBody>
      </p:sp>
      <p:sp>
        <p:nvSpPr>
          <p:cNvPr id="85" name="Google Shape;85;g246076a132e_0_0"/>
          <p:cNvSpPr txBox="1"/>
          <p:nvPr>
            <p:ph idx="1" type="subTitle"/>
          </p:nvPr>
        </p:nvSpPr>
        <p:spPr>
          <a:xfrm>
            <a:off x="1028700" y="5508625"/>
            <a:ext cx="4992600" cy="2009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b="0" i="0" lang="en-US" sz="3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Liliana Fuentes M.</a:t>
            </a:r>
            <a:endParaRPr/>
          </a:p>
          <a:p>
            <a:pPr indent="0" lvl="0" marL="0" rtl="0" algn="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b="0" i="0" lang="en-US" sz="3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Facultad de Filosofía y Humanidades</a:t>
            </a:r>
            <a:endParaRPr/>
          </a:p>
        </p:txBody>
      </p:sp>
      <p:pic>
        <p:nvPicPr>
          <p:cNvPr id="86" name="Google Shape;86;g246076a132e_0_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26987" y="34925"/>
            <a:ext cx="1943100" cy="4152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246076a132e_0_81"/>
          <p:cNvSpPr txBox="1"/>
          <p:nvPr>
            <p:ph type="title"/>
          </p:nvPr>
        </p:nvSpPr>
        <p:spPr>
          <a:xfrm>
            <a:off x="514350" y="107950"/>
            <a:ext cx="5829300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imes New Roman"/>
              <a:buNone/>
            </a:pPr>
            <a:r>
              <a:rPr b="0" i="0" lang="en-US" sz="44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Teoría del desarrollo cognitivo de Piaget</a:t>
            </a:r>
            <a:endParaRPr/>
          </a:p>
        </p:txBody>
      </p:sp>
      <p:sp>
        <p:nvSpPr>
          <p:cNvPr id="92" name="Google Shape;92;g246076a132e_0_81"/>
          <p:cNvSpPr txBox="1"/>
          <p:nvPr>
            <p:ph idx="1" type="body"/>
          </p:nvPr>
        </p:nvSpPr>
        <p:spPr>
          <a:xfrm>
            <a:off x="549275" y="2398712"/>
            <a:ext cx="2838600" cy="483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▪"/>
            </a:pPr>
            <a:r>
              <a:rPr b="1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Conceptos básicos: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-"/>
            </a:pP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asimilación,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-"/>
            </a:pP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acomodación,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-"/>
            </a:pP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adaptación,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-"/>
            </a:pP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organización,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-"/>
            </a:pP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esquemas.</a:t>
            </a:r>
            <a:endParaRPr/>
          </a:p>
          <a:p>
            <a:pPr indent="-1651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r>
              <a:t/>
            </a:r>
            <a:endParaRPr b="0" i="0" sz="28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3" name="Google Shape;93;g246076a132e_0_81"/>
          <p:cNvSpPr txBox="1"/>
          <p:nvPr>
            <p:ph idx="2" type="body"/>
          </p:nvPr>
        </p:nvSpPr>
        <p:spPr>
          <a:xfrm>
            <a:off x="3068637" y="2398712"/>
            <a:ext cx="3456000" cy="548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r>
              <a:rPr b="1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Etapas del desarrollo cognitivo: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Sensorio-motriz </a:t>
            </a:r>
            <a:r>
              <a:rPr b="0" i="0" lang="en-US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(0 a 18 - 24 meses)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Pre-operacional </a:t>
            </a:r>
            <a:r>
              <a:rPr b="0" i="0" lang="en-US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(18- 24 meses a 7 años)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Operaciones concretas </a:t>
            </a:r>
            <a:r>
              <a:rPr b="0" i="0" lang="en-US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(7 a 12 años)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Operaciones formales </a:t>
            </a:r>
            <a:r>
              <a:rPr b="0" i="0" lang="en-US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(12 años en adelante)</a:t>
            </a:r>
            <a:endParaRPr/>
          </a:p>
          <a:p>
            <a:pPr indent="-215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</a:pPr>
            <a:r>
              <a:t/>
            </a:r>
            <a:endParaRPr b="0" i="0" sz="20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94" name="Google Shape;94;g246076a132e_0_81"/>
          <p:cNvCxnSpPr/>
          <p:nvPr/>
        </p:nvCxnSpPr>
        <p:spPr>
          <a:xfrm>
            <a:off x="3860800" y="1547812"/>
            <a:ext cx="374700" cy="773100"/>
          </a:xfrm>
          <a:prstGeom prst="straightConnector1">
            <a:avLst/>
          </a:prstGeom>
          <a:solidFill>
            <a:schemeClr val="accent1"/>
          </a:solidFill>
          <a:ln cap="flat" cmpd="sng" w="127000">
            <a:solidFill>
              <a:schemeClr val="dk1">
                <a:alpha val="64709"/>
              </a:schemeClr>
            </a:solidFill>
            <a:prstDash val="solid"/>
            <a:miter lim="800000"/>
            <a:headEnd len="med" w="med" type="none"/>
            <a:tailEnd len="med" w="med" type="triangle"/>
          </a:ln>
        </p:spPr>
      </p:cxnSp>
      <p:cxnSp>
        <p:nvCxnSpPr>
          <p:cNvPr id="95" name="Google Shape;95;g246076a132e_0_81"/>
          <p:cNvCxnSpPr/>
          <p:nvPr/>
        </p:nvCxnSpPr>
        <p:spPr>
          <a:xfrm flipH="1">
            <a:off x="1773237" y="1547812"/>
            <a:ext cx="647700" cy="792300"/>
          </a:xfrm>
          <a:prstGeom prst="straightConnector1">
            <a:avLst/>
          </a:prstGeom>
          <a:solidFill>
            <a:schemeClr val="accent1"/>
          </a:solidFill>
          <a:ln cap="flat" cmpd="sng" w="127000">
            <a:solidFill>
              <a:schemeClr val="dk1">
                <a:alpha val="64709"/>
              </a:schemeClr>
            </a:solidFill>
            <a:prstDash val="solid"/>
            <a:miter lim="800000"/>
            <a:headEnd len="med" w="med" type="none"/>
            <a:tailEnd len="med" w="med" type="triangle"/>
          </a:ln>
        </p:spPr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"/>
          <p:cNvSpPr txBox="1"/>
          <p:nvPr/>
        </p:nvSpPr>
        <p:spPr>
          <a:xfrm>
            <a:off x="2438400" y="1447800"/>
            <a:ext cx="1981200" cy="3810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dir="18900000" dist="107763">
              <a:schemeClr val="lt2">
                <a:alpha val="74901"/>
              </a:scheme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1" name="Google Shape;101;p1"/>
          <p:cNvSpPr txBox="1"/>
          <p:nvPr/>
        </p:nvSpPr>
        <p:spPr>
          <a:xfrm>
            <a:off x="4114800" y="6858000"/>
            <a:ext cx="2057400" cy="12954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dir="18900000" dist="107763">
              <a:schemeClr val="lt2">
                <a:alpha val="74901"/>
              </a:scheme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2" name="Google Shape;102;p1"/>
          <p:cNvSpPr txBox="1"/>
          <p:nvPr/>
        </p:nvSpPr>
        <p:spPr>
          <a:xfrm>
            <a:off x="990600" y="6934200"/>
            <a:ext cx="2514600" cy="10668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dir="13500000" dist="107763">
              <a:schemeClr val="lt2">
                <a:alpha val="74901"/>
              </a:scheme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3" name="Google Shape;103;p1"/>
          <p:cNvSpPr txBox="1"/>
          <p:nvPr/>
        </p:nvSpPr>
        <p:spPr>
          <a:xfrm>
            <a:off x="4191000" y="4953000"/>
            <a:ext cx="2057400" cy="9906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dir="18900000" dist="107763">
              <a:schemeClr val="lt2">
                <a:alpha val="74901"/>
              </a:scheme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4" name="Google Shape;104;p1"/>
          <p:cNvSpPr txBox="1"/>
          <p:nvPr/>
        </p:nvSpPr>
        <p:spPr>
          <a:xfrm>
            <a:off x="457200" y="5029200"/>
            <a:ext cx="2895600" cy="9144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dir="13500000" dist="107763">
              <a:schemeClr val="lt2">
                <a:alpha val="74901"/>
              </a:scheme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5" name="Google Shape;105;p1"/>
          <p:cNvSpPr txBox="1"/>
          <p:nvPr/>
        </p:nvSpPr>
        <p:spPr>
          <a:xfrm>
            <a:off x="3733800" y="2362200"/>
            <a:ext cx="2514600" cy="17272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dir="18900000" dist="107763">
              <a:schemeClr val="lt2">
                <a:alpha val="74901"/>
              </a:scheme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6" name="Google Shape;106;p1"/>
          <p:cNvSpPr txBox="1"/>
          <p:nvPr/>
        </p:nvSpPr>
        <p:spPr>
          <a:xfrm>
            <a:off x="381000" y="2362200"/>
            <a:ext cx="2362200" cy="16256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dir="13500000" dist="107763">
              <a:schemeClr val="lt2">
                <a:alpha val="74901"/>
              </a:scheme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7" name="Google Shape;107;p1"/>
          <p:cNvSpPr txBox="1"/>
          <p:nvPr/>
        </p:nvSpPr>
        <p:spPr>
          <a:xfrm>
            <a:off x="1676400" y="457200"/>
            <a:ext cx="3600450" cy="812800"/>
          </a:xfrm>
          <a:prstGeom prst="rect">
            <a:avLst/>
          </a:prstGeom>
          <a:solidFill>
            <a:srgbClr val="FF9966"/>
          </a:solidFill>
          <a:ln cap="flat" cmpd="sng" w="9525">
            <a:solidFill>
              <a:srgbClr val="D60093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dir="18900000" dist="107763">
              <a:schemeClr val="lt2">
                <a:alpha val="74901"/>
              </a:scheme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8" name="Google Shape;108;p1"/>
          <p:cNvSpPr txBox="1"/>
          <p:nvPr/>
        </p:nvSpPr>
        <p:spPr>
          <a:xfrm>
            <a:off x="0" y="381000"/>
            <a:ext cx="68580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t/>
            </a:r>
            <a:endParaRPr b="1" i="0" sz="12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7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b="1" i="0" lang="en-US" sz="1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CONCEPTOS BASICOS DE LA TEORIA DEL </a:t>
            </a:r>
            <a:endParaRPr/>
          </a:p>
          <a:p>
            <a:pPr indent="0" lvl="0" marL="0" marR="0" rtl="0" algn="ctr">
              <a:lnSpc>
                <a:spcPct val="7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b="1" i="0" lang="en-US" sz="1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DESARROLLO COGNITIVO DE PIAGET</a:t>
            </a:r>
            <a:endParaRPr/>
          </a:p>
        </p:txBody>
      </p:sp>
      <p:sp>
        <p:nvSpPr>
          <p:cNvPr id="109" name="Google Shape;109;p1"/>
          <p:cNvSpPr txBox="1"/>
          <p:nvPr/>
        </p:nvSpPr>
        <p:spPr>
          <a:xfrm>
            <a:off x="0" y="1524000"/>
            <a:ext cx="68580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r>
              <a:rPr b="1" i="0" lang="en-US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TEORIA DE PIAGET</a:t>
            </a:r>
            <a:endParaRPr/>
          </a:p>
        </p:txBody>
      </p:sp>
      <p:sp>
        <p:nvSpPr>
          <p:cNvPr id="110" name="Google Shape;110;p1"/>
          <p:cNvSpPr txBox="1"/>
          <p:nvPr/>
        </p:nvSpPr>
        <p:spPr>
          <a:xfrm>
            <a:off x="457200" y="2514600"/>
            <a:ext cx="2286000" cy="13096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6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t/>
            </a:r>
            <a:endParaRPr b="0" i="0" sz="12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6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b="1" i="0" lang="en-US" sz="1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ESQUEMAS /ESTRUCTURAS</a:t>
            </a:r>
            <a:endParaRPr b="0" i="0" sz="12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6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b="0" i="0" lang="en-US" sz="1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(variantes)</a:t>
            </a:r>
            <a:endParaRPr/>
          </a:p>
          <a:p>
            <a:pPr indent="0" lvl="0" marL="0" marR="0" rtl="0" algn="just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b="0" i="0" lang="en-US" sz="1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Unidades que componen el intelecto; varían en función de la edad, las diferencias individuales y la experiencia.</a:t>
            </a:r>
            <a:endParaRPr/>
          </a:p>
        </p:txBody>
      </p:sp>
      <p:sp>
        <p:nvSpPr>
          <p:cNvPr id="111" name="Google Shape;111;p1"/>
          <p:cNvSpPr txBox="1"/>
          <p:nvPr/>
        </p:nvSpPr>
        <p:spPr>
          <a:xfrm>
            <a:off x="3886200" y="2514600"/>
            <a:ext cx="2343150" cy="1628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t/>
            </a:r>
            <a:endParaRPr b="0" i="0" sz="12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b="1" i="0" lang="en-US" sz="1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FUNCIONES</a:t>
            </a:r>
            <a:endParaRPr/>
          </a:p>
          <a:p>
            <a:pPr indent="0" lvl="0" marL="0" marR="0" rtl="0" algn="ctr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b="0" i="0" lang="en-US" sz="1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(invariantes)</a:t>
            </a:r>
            <a:endParaRPr/>
          </a:p>
          <a:p>
            <a:pPr indent="0" lvl="0" marL="0" marR="0" rtl="0" algn="just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b="0" i="0" lang="en-US" sz="1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Procesos intelectuales compartidos por  toda persona, independiente de la edad, diferencias individuales o material que se esté procesando.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2" name="Google Shape;112;p1"/>
          <p:cNvSpPr txBox="1"/>
          <p:nvPr/>
        </p:nvSpPr>
        <p:spPr>
          <a:xfrm>
            <a:off x="457200" y="5105400"/>
            <a:ext cx="2895600" cy="7318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b="1" i="0" lang="en-US" sz="1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ORGANIZACIÓN</a:t>
            </a:r>
            <a:endParaRPr b="0" i="0" sz="12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b="0" i="0" lang="en-US" sz="1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Proceso de categorización, sistematización y coordinación de estructuras cognitivas</a:t>
            </a:r>
            <a:endParaRPr/>
          </a:p>
        </p:txBody>
      </p:sp>
      <p:sp>
        <p:nvSpPr>
          <p:cNvPr id="113" name="Google Shape;113;p1"/>
          <p:cNvSpPr txBox="1"/>
          <p:nvPr/>
        </p:nvSpPr>
        <p:spPr>
          <a:xfrm>
            <a:off x="4267200" y="5105400"/>
            <a:ext cx="1981200" cy="7318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b="1" i="0" lang="en-US" sz="1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ADAPTACION</a:t>
            </a:r>
            <a:endParaRPr b="0" i="0" sz="12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b="0" i="0" lang="en-US" sz="1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Proceso de ajuste al medio ambiente</a:t>
            </a:r>
            <a:endParaRPr/>
          </a:p>
        </p:txBody>
      </p:sp>
      <p:sp>
        <p:nvSpPr>
          <p:cNvPr id="114" name="Google Shape;114;p1"/>
          <p:cNvSpPr txBox="1"/>
          <p:nvPr/>
        </p:nvSpPr>
        <p:spPr>
          <a:xfrm>
            <a:off x="1219200" y="7010400"/>
            <a:ext cx="2133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b="1" i="0" lang="en-US" sz="1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ASIMILACION</a:t>
            </a:r>
            <a:endParaRPr b="0" i="0" sz="12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b="0" i="0" lang="en-US" sz="1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Proceso de adquisición o incorporación de información nueva</a:t>
            </a:r>
            <a:endParaRPr/>
          </a:p>
        </p:txBody>
      </p:sp>
      <p:sp>
        <p:nvSpPr>
          <p:cNvPr id="115" name="Google Shape;115;p1"/>
          <p:cNvSpPr txBox="1"/>
          <p:nvPr/>
        </p:nvSpPr>
        <p:spPr>
          <a:xfrm>
            <a:off x="4191000" y="7010400"/>
            <a:ext cx="1828800" cy="1096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b="1" i="0" lang="en-US" sz="1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ACOMODACION</a:t>
            </a:r>
            <a:endParaRPr b="0" i="0" sz="12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b="0" i="0" lang="en-US" sz="1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Proceso de ajuste, a la luz de nueva información, de las estructuras cognitivas establecidas.</a:t>
            </a:r>
            <a:endParaRPr/>
          </a:p>
        </p:txBody>
      </p:sp>
      <p:cxnSp>
        <p:nvCxnSpPr>
          <p:cNvPr id="116" name="Google Shape;116;p1"/>
          <p:cNvCxnSpPr/>
          <p:nvPr/>
        </p:nvCxnSpPr>
        <p:spPr>
          <a:xfrm>
            <a:off x="4114800" y="4114800"/>
            <a:ext cx="0" cy="304800"/>
          </a:xfrm>
          <a:prstGeom prst="straightConnector1">
            <a:avLst/>
          </a:prstGeom>
          <a:noFill/>
          <a:ln cap="flat" cmpd="sng" w="38100">
            <a:solidFill>
              <a:schemeClr val="lt2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17" name="Google Shape;117;p1"/>
          <p:cNvCxnSpPr/>
          <p:nvPr/>
        </p:nvCxnSpPr>
        <p:spPr>
          <a:xfrm rot="10800000">
            <a:off x="2362200" y="4419600"/>
            <a:ext cx="2590800" cy="0"/>
          </a:xfrm>
          <a:prstGeom prst="straightConnector1">
            <a:avLst/>
          </a:prstGeom>
          <a:noFill/>
          <a:ln cap="flat" cmpd="sng" w="38100">
            <a:solidFill>
              <a:schemeClr val="lt2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18" name="Google Shape;118;p1"/>
          <p:cNvCxnSpPr/>
          <p:nvPr/>
        </p:nvCxnSpPr>
        <p:spPr>
          <a:xfrm>
            <a:off x="2362200" y="4419600"/>
            <a:ext cx="0" cy="533400"/>
          </a:xfrm>
          <a:prstGeom prst="straightConnector1">
            <a:avLst/>
          </a:prstGeom>
          <a:noFill/>
          <a:ln cap="flat" cmpd="sng" w="38100">
            <a:solidFill>
              <a:schemeClr val="lt2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cxnSp>
        <p:nvCxnSpPr>
          <p:cNvPr id="119" name="Google Shape;119;p1"/>
          <p:cNvCxnSpPr/>
          <p:nvPr/>
        </p:nvCxnSpPr>
        <p:spPr>
          <a:xfrm>
            <a:off x="4953000" y="4419600"/>
            <a:ext cx="533400" cy="0"/>
          </a:xfrm>
          <a:prstGeom prst="straightConnector1">
            <a:avLst/>
          </a:prstGeom>
          <a:noFill/>
          <a:ln cap="flat" cmpd="sng" w="38100">
            <a:solidFill>
              <a:schemeClr val="lt2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20" name="Google Shape;120;p1"/>
          <p:cNvCxnSpPr/>
          <p:nvPr/>
        </p:nvCxnSpPr>
        <p:spPr>
          <a:xfrm>
            <a:off x="5486400" y="4419600"/>
            <a:ext cx="0" cy="457200"/>
          </a:xfrm>
          <a:prstGeom prst="straightConnector1">
            <a:avLst/>
          </a:prstGeom>
          <a:noFill/>
          <a:ln cap="flat" cmpd="sng" w="38100">
            <a:solidFill>
              <a:schemeClr val="lt2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cxnSp>
        <p:nvCxnSpPr>
          <p:cNvPr id="121" name="Google Shape;121;p1"/>
          <p:cNvCxnSpPr/>
          <p:nvPr/>
        </p:nvCxnSpPr>
        <p:spPr>
          <a:xfrm>
            <a:off x="4724400" y="5943600"/>
            <a:ext cx="0" cy="381000"/>
          </a:xfrm>
          <a:prstGeom prst="straightConnector1">
            <a:avLst/>
          </a:prstGeom>
          <a:noFill/>
          <a:ln cap="flat" cmpd="sng" w="38100">
            <a:solidFill>
              <a:schemeClr val="lt2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22" name="Google Shape;122;p1"/>
          <p:cNvCxnSpPr/>
          <p:nvPr/>
        </p:nvCxnSpPr>
        <p:spPr>
          <a:xfrm>
            <a:off x="2133600" y="6324600"/>
            <a:ext cx="3352800" cy="0"/>
          </a:xfrm>
          <a:prstGeom prst="straightConnector1">
            <a:avLst/>
          </a:prstGeom>
          <a:noFill/>
          <a:ln cap="flat" cmpd="sng" w="38100">
            <a:solidFill>
              <a:schemeClr val="lt2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23" name="Google Shape;123;p1"/>
          <p:cNvCxnSpPr/>
          <p:nvPr/>
        </p:nvCxnSpPr>
        <p:spPr>
          <a:xfrm>
            <a:off x="5486400" y="6324600"/>
            <a:ext cx="0" cy="457200"/>
          </a:xfrm>
          <a:prstGeom prst="straightConnector1">
            <a:avLst/>
          </a:prstGeom>
          <a:noFill/>
          <a:ln cap="flat" cmpd="sng" w="38100">
            <a:solidFill>
              <a:schemeClr val="lt2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cxnSp>
        <p:nvCxnSpPr>
          <p:cNvPr id="124" name="Google Shape;124;p1"/>
          <p:cNvCxnSpPr/>
          <p:nvPr/>
        </p:nvCxnSpPr>
        <p:spPr>
          <a:xfrm>
            <a:off x="2133600" y="6324600"/>
            <a:ext cx="0" cy="533400"/>
          </a:xfrm>
          <a:prstGeom prst="straightConnector1">
            <a:avLst/>
          </a:prstGeom>
          <a:noFill/>
          <a:ln cap="flat" cmpd="sng" w="38100">
            <a:solidFill>
              <a:schemeClr val="lt2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cxnSp>
        <p:nvCxnSpPr>
          <p:cNvPr id="125" name="Google Shape;125;p1"/>
          <p:cNvCxnSpPr/>
          <p:nvPr/>
        </p:nvCxnSpPr>
        <p:spPr>
          <a:xfrm>
            <a:off x="3352800" y="1828800"/>
            <a:ext cx="0" cy="228600"/>
          </a:xfrm>
          <a:prstGeom prst="straightConnector1">
            <a:avLst/>
          </a:prstGeom>
          <a:noFill/>
          <a:ln cap="flat" cmpd="sng" w="38100">
            <a:solidFill>
              <a:schemeClr val="lt2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26" name="Google Shape;126;p1"/>
          <p:cNvCxnSpPr/>
          <p:nvPr/>
        </p:nvCxnSpPr>
        <p:spPr>
          <a:xfrm>
            <a:off x="2362200" y="2057400"/>
            <a:ext cx="2209800" cy="0"/>
          </a:xfrm>
          <a:prstGeom prst="straightConnector1">
            <a:avLst/>
          </a:prstGeom>
          <a:noFill/>
          <a:ln cap="flat" cmpd="sng" w="38100">
            <a:solidFill>
              <a:schemeClr val="lt2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27" name="Google Shape;127;p1"/>
          <p:cNvCxnSpPr/>
          <p:nvPr/>
        </p:nvCxnSpPr>
        <p:spPr>
          <a:xfrm>
            <a:off x="2362200" y="2057400"/>
            <a:ext cx="0" cy="228600"/>
          </a:xfrm>
          <a:prstGeom prst="straightConnector1">
            <a:avLst/>
          </a:prstGeom>
          <a:noFill/>
          <a:ln cap="flat" cmpd="sng" w="38100">
            <a:solidFill>
              <a:schemeClr val="lt2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cxnSp>
        <p:nvCxnSpPr>
          <p:cNvPr id="128" name="Google Shape;128;p1"/>
          <p:cNvCxnSpPr/>
          <p:nvPr/>
        </p:nvCxnSpPr>
        <p:spPr>
          <a:xfrm>
            <a:off x="4572000" y="2057400"/>
            <a:ext cx="0" cy="228600"/>
          </a:xfrm>
          <a:prstGeom prst="straightConnector1">
            <a:avLst/>
          </a:prstGeom>
          <a:noFill/>
          <a:ln cap="flat" cmpd="sng" w="38100">
            <a:solidFill>
              <a:schemeClr val="lt2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sp>
        <p:nvSpPr>
          <p:cNvPr id="129" name="Google Shape;129;p1"/>
          <p:cNvSpPr txBox="1"/>
          <p:nvPr/>
        </p:nvSpPr>
        <p:spPr>
          <a:xfrm>
            <a:off x="1600200" y="8458200"/>
            <a:ext cx="2743200" cy="304800"/>
          </a:xfrm>
          <a:prstGeom prst="rect">
            <a:avLst/>
          </a:prstGeom>
          <a:solidFill>
            <a:srgbClr val="FF9966"/>
          </a:solidFill>
          <a:ln cap="flat" cmpd="sng" w="9525">
            <a:solidFill>
              <a:srgbClr val="D60093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rPr b="0" i="0" lang="en-US" sz="16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Volver al </a:t>
            </a:r>
            <a:r>
              <a:rPr b="0" i="0" lang="en-US" sz="1600" u="sng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mapa</a:t>
            </a:r>
            <a:r>
              <a:rPr b="0" i="0" lang="en-US" sz="16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principal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"/>
          <p:cNvSpPr txBox="1"/>
          <p:nvPr>
            <p:ph type="title"/>
          </p:nvPr>
        </p:nvSpPr>
        <p:spPr>
          <a:xfrm>
            <a:off x="514350" y="179387"/>
            <a:ext cx="5829300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imes New Roman"/>
              <a:buNone/>
            </a:pPr>
            <a:r>
              <a:rPr b="0" i="0" lang="en-US" sz="44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Constructivismo social de Vygotski</a:t>
            </a:r>
            <a:endParaRPr/>
          </a:p>
        </p:txBody>
      </p:sp>
      <p:sp>
        <p:nvSpPr>
          <p:cNvPr id="135" name="Google Shape;135;p2"/>
          <p:cNvSpPr txBox="1"/>
          <p:nvPr/>
        </p:nvSpPr>
        <p:spPr>
          <a:xfrm>
            <a:off x="404812" y="1835150"/>
            <a:ext cx="6167437" cy="461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1524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Proceso de mediación               social: imitación</a:t>
            </a:r>
            <a:endParaRPr/>
          </a:p>
        </p:txBody>
      </p:sp>
      <p:cxnSp>
        <p:nvCxnSpPr>
          <p:cNvPr id="136" name="Google Shape;136;p2"/>
          <p:cNvCxnSpPr/>
          <p:nvPr/>
        </p:nvCxnSpPr>
        <p:spPr>
          <a:xfrm>
            <a:off x="3429000" y="2124075"/>
            <a:ext cx="74295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cxnSp>
        <p:nvCxnSpPr>
          <p:cNvPr id="137" name="Google Shape;137;p2"/>
          <p:cNvCxnSpPr/>
          <p:nvPr/>
        </p:nvCxnSpPr>
        <p:spPr>
          <a:xfrm>
            <a:off x="3429000" y="2124075"/>
            <a:ext cx="685800" cy="4064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sp>
        <p:nvSpPr>
          <p:cNvPr id="138" name="Google Shape;138;p2"/>
          <p:cNvSpPr txBox="1"/>
          <p:nvPr/>
        </p:nvSpPr>
        <p:spPr>
          <a:xfrm>
            <a:off x="4149725" y="2268537"/>
            <a:ext cx="2176462" cy="12001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Instrumental: instrumentos  psicológicos</a:t>
            </a:r>
            <a:endParaRPr/>
          </a:p>
        </p:txBody>
      </p:sp>
      <p:sp>
        <p:nvSpPr>
          <p:cNvPr id="139" name="Google Shape;139;p2"/>
          <p:cNvSpPr txBox="1"/>
          <p:nvPr/>
        </p:nvSpPr>
        <p:spPr>
          <a:xfrm>
            <a:off x="5086350" y="2540000"/>
            <a:ext cx="1428750" cy="461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0" name="Google Shape;140;p2"/>
          <p:cNvSpPr txBox="1"/>
          <p:nvPr/>
        </p:nvSpPr>
        <p:spPr>
          <a:xfrm>
            <a:off x="476250" y="3708400"/>
            <a:ext cx="5924550" cy="8302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1524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Zona de desarrollo actual  - Zona de desarrollo próximo</a:t>
            </a:r>
            <a:endParaRPr/>
          </a:p>
        </p:txBody>
      </p:sp>
      <p:sp>
        <p:nvSpPr>
          <p:cNvPr id="141" name="Google Shape;141;p2"/>
          <p:cNvSpPr txBox="1"/>
          <p:nvPr/>
        </p:nvSpPr>
        <p:spPr>
          <a:xfrm>
            <a:off x="476250" y="4572000"/>
            <a:ext cx="5600700" cy="461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1524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Relación aprendizaje - desarrollo</a:t>
            </a:r>
            <a:endParaRPr/>
          </a:p>
        </p:txBody>
      </p:sp>
      <p:sp>
        <p:nvSpPr>
          <p:cNvPr id="142" name="Google Shape;142;p2"/>
          <p:cNvSpPr txBox="1"/>
          <p:nvPr/>
        </p:nvSpPr>
        <p:spPr>
          <a:xfrm>
            <a:off x="476250" y="5219700"/>
            <a:ext cx="4800600" cy="461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1524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Relación pensamiento - lenguaje</a:t>
            </a:r>
            <a:endParaRPr/>
          </a:p>
        </p:txBody>
      </p:sp>
      <p:sp>
        <p:nvSpPr>
          <p:cNvPr id="143" name="Google Shape;143;p2"/>
          <p:cNvSpPr txBox="1"/>
          <p:nvPr/>
        </p:nvSpPr>
        <p:spPr>
          <a:xfrm>
            <a:off x="1484312" y="5795962"/>
            <a:ext cx="4857750" cy="19399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Conciencia sustituta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-Imitación: mediación social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-Lenguaje egocéntrico: habla consigo mismo</a:t>
            </a:r>
            <a:endParaRPr/>
          </a:p>
        </p:txBody>
      </p:sp>
      <p:sp>
        <p:nvSpPr>
          <p:cNvPr id="144" name="Google Shape;144;p2"/>
          <p:cNvSpPr txBox="1"/>
          <p:nvPr/>
        </p:nvSpPr>
        <p:spPr>
          <a:xfrm>
            <a:off x="4581525" y="7451725"/>
            <a:ext cx="2032000" cy="1524000"/>
          </a:xfrm>
          <a:prstGeom prst="rect">
            <a:avLst/>
          </a:prstGeom>
          <a:solidFill>
            <a:srgbClr val="FFCC66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0" i="0" lang="en-US" sz="2400" u="sng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Volver</a:t>
            </a: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al mapa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principal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3"/>
          <p:cNvSpPr txBox="1"/>
          <p:nvPr>
            <p:ph type="title"/>
          </p:nvPr>
        </p:nvSpPr>
        <p:spPr>
          <a:xfrm>
            <a:off x="514350" y="812800"/>
            <a:ext cx="5829300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imes New Roman"/>
              <a:buNone/>
            </a:pPr>
            <a:r>
              <a:rPr b="0" i="0" lang="en-US" sz="44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Zona de desarrollo próximo</a:t>
            </a:r>
            <a:endParaRPr/>
          </a:p>
        </p:txBody>
      </p:sp>
      <p:sp>
        <p:nvSpPr>
          <p:cNvPr id="150" name="Google Shape;150;p3"/>
          <p:cNvSpPr txBox="1"/>
          <p:nvPr>
            <p:ph idx="1" type="body"/>
          </p:nvPr>
        </p:nvSpPr>
        <p:spPr>
          <a:xfrm>
            <a:off x="514350" y="2641600"/>
            <a:ext cx="5829300" cy="548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</a:pPr>
            <a:r>
              <a:rPr b="0" i="0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Es la distancia entre el nivel de desarrollo real determinado por la </a:t>
            </a:r>
            <a:r>
              <a:rPr b="1" i="0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solución independiente  de los problemas </a:t>
            </a:r>
            <a:r>
              <a:rPr b="0" i="0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 el nivel de </a:t>
            </a:r>
            <a:r>
              <a:rPr b="1" i="0" lang="en-US" sz="32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desarrollo potencial </a:t>
            </a:r>
            <a:r>
              <a:rPr b="0" i="0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determinado por la solución de los problemas con la guía de un adulto o en colaboración de pares más capaces.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4"/>
          <p:cNvSpPr txBox="1"/>
          <p:nvPr>
            <p:ph type="title"/>
          </p:nvPr>
        </p:nvSpPr>
        <p:spPr>
          <a:xfrm>
            <a:off x="514350" y="812800"/>
            <a:ext cx="5829300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imes New Roman"/>
              <a:buNone/>
            </a:pPr>
            <a:r>
              <a:rPr b="0" i="0" lang="en-US" sz="44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Mediación</a:t>
            </a:r>
            <a:endParaRPr/>
          </a:p>
        </p:txBody>
      </p:sp>
      <p:sp>
        <p:nvSpPr>
          <p:cNvPr id="156" name="Google Shape;156;p4"/>
          <p:cNvSpPr txBox="1"/>
          <p:nvPr>
            <p:ph idx="1" type="body"/>
          </p:nvPr>
        </p:nvSpPr>
        <p:spPr>
          <a:xfrm>
            <a:off x="514350" y="2641600"/>
            <a:ext cx="5829300" cy="548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</a:pPr>
            <a:r>
              <a:rPr b="0" i="0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Social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</a:pPr>
            <a:r>
              <a:rPr b="0" i="0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Instrumental</a:t>
            </a:r>
            <a:endParaRPr/>
          </a:p>
          <a:p>
            <a:pPr indent="-1397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t/>
            </a:r>
            <a:endParaRPr b="0" i="0" sz="32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5"/>
          <p:cNvSpPr txBox="1"/>
          <p:nvPr>
            <p:ph type="title"/>
          </p:nvPr>
        </p:nvSpPr>
        <p:spPr>
          <a:xfrm>
            <a:off x="514350" y="812800"/>
            <a:ext cx="5829300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imes New Roman"/>
              <a:buNone/>
            </a:pPr>
            <a:r>
              <a:rPr b="0" i="0" lang="en-US" sz="44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Instrumento psicológico</a:t>
            </a:r>
            <a:endParaRPr/>
          </a:p>
        </p:txBody>
      </p:sp>
      <p:sp>
        <p:nvSpPr>
          <p:cNvPr id="162" name="Google Shape;162;p5"/>
          <p:cNvSpPr txBox="1"/>
          <p:nvPr>
            <p:ph idx="1" type="body"/>
          </p:nvPr>
        </p:nvSpPr>
        <p:spPr>
          <a:xfrm>
            <a:off x="514350" y="2641600"/>
            <a:ext cx="5829300" cy="548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</a:pPr>
            <a:r>
              <a:rPr b="0" i="0" lang="en-US" sz="3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 refiere a todos aquellos objetos cuyo uso sirve para ordenar y reposicionar externamente la información.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7" name="Google Shape;167;p6"/>
          <p:cNvGraphicFramePr/>
          <p:nvPr/>
        </p:nvGraphicFramePr>
        <p:xfrm>
          <a:off x="577850" y="2438400"/>
          <a:ext cx="5702300" cy="4267200"/>
        </p:xfrm>
        <a:graphic>
          <a:graphicData uri="http://schemas.openxmlformats.org/presentationml/2006/ole">
            <mc:AlternateContent>
              <mc:Choice Requires="v">
                <p:oleObj r:id="rId4" imgH="4267200" imgW="5702300" progId="Word.Document.12" spid="_x0000_s1">
                  <p:embed/>
                </p:oleObj>
              </mc:Choice>
              <mc:Fallback>
                <p:oleObj r:id="rId5" imgH="4267200" imgW="5702300" progId="Word.Document.12">
                  <p:embed/>
                  <p:pic>
                    <p:nvPicPr>
                      <p:cNvPr id="167" name="Google Shape;167;p6"/>
                      <p:cNvPicPr preferRelativeResize="0"/>
                      <p:nvPr/>
                    </p:nvPicPr>
                    <p:blipFill rotWithShape="1">
                      <a:blip r:embed="rId6">
                        <a:alphaModFix/>
                      </a:blip>
                      <a:srcRect b="0" l="0" r="0" t="0"/>
                      <a:stretch/>
                    </p:blipFill>
                    <p:spPr>
                      <a:xfrm>
                        <a:off x="577850" y="2438400"/>
                        <a:ext cx="5702300" cy="426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2000-05-30T14:29:55Z</dcterms:created>
  <dc:creator>Demo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