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247e4c56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247e4c56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247e4c56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c247e4c56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247e4c56e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247e4c56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c247e4c56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c247e4c56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247e4c56e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247e4c56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247e4c56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c247e4c56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29a74f3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c29a74f3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247e4c56e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c247e4c56e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2165275"/>
            <a:ext cx="9144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80">
                <a:latin typeface="Calibri"/>
                <a:ea typeface="Calibri"/>
                <a:cs typeface="Calibri"/>
                <a:sym typeface="Calibri"/>
              </a:rPr>
              <a:t>Construcción del Saber Didáctico en entornos presenciales y virtuales: </a:t>
            </a:r>
            <a:endParaRPr sz="40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80">
                <a:latin typeface="Calibri"/>
                <a:ea typeface="Calibri"/>
                <a:cs typeface="Calibri"/>
                <a:sym typeface="Calibri"/>
              </a:rPr>
              <a:t>Biología - Filosofía</a:t>
            </a:r>
            <a:endParaRPr sz="40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80">
                <a:latin typeface="Calibri"/>
                <a:ea typeface="Calibri"/>
                <a:cs typeface="Calibri"/>
                <a:sym typeface="Calibri"/>
              </a:rPr>
              <a:t>Módulo TIC</a:t>
            </a:r>
            <a:endParaRPr sz="408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0629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Calibri"/>
                <a:ea typeface="Calibri"/>
                <a:cs typeface="Calibri"/>
                <a:sym typeface="Calibri"/>
              </a:rPr>
              <a:t>Camilo Soto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220">
                <a:latin typeface="Calibri"/>
                <a:ea typeface="Calibri"/>
                <a:cs typeface="Calibri"/>
                <a:sym typeface="Calibri"/>
              </a:rPr>
              <a:t>¿A qué </a:t>
            </a:r>
            <a:r>
              <a:rPr b="1" lang="es" sz="3220">
                <a:latin typeface="Calibri"/>
                <a:ea typeface="Calibri"/>
                <a:cs typeface="Calibri"/>
                <a:sym typeface="Calibri"/>
              </a:rPr>
              <a:t>vendremos?</a:t>
            </a:r>
            <a:endParaRPr b="1" sz="32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Propósito general:</a:t>
            </a:r>
            <a:r>
              <a:rPr lang="e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Indagar y reflexionar críticamente en torno al estatus epistémico de los saberes didácticos y disciplinares y su aplicación en el aula, con el fin de iniciar un proceso de generación de competencias profesionales que permitan levantar propuestas didácticas y evaluativas.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133525" y="3636325"/>
            <a:ext cx="48174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esperas trabajar durante este semestre?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220">
                <a:latin typeface="Calibri"/>
                <a:ea typeface="Calibri"/>
                <a:cs typeface="Calibri"/>
                <a:sym typeface="Calibri"/>
              </a:rPr>
              <a:t>¿A qué vendremos?</a:t>
            </a:r>
            <a:endParaRPr b="1" sz="322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0" y="2212900"/>
            <a:ext cx="9144000" cy="16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Integrar críticamente las tecnologías de la información y las comunicaciones al quehacer profesional.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220">
                <a:latin typeface="Calibri"/>
                <a:ea typeface="Calibri"/>
                <a:cs typeface="Calibri"/>
                <a:sym typeface="Calibri"/>
              </a:rPr>
              <a:t>¿Qué?</a:t>
            </a:r>
            <a:endParaRPr b="1" sz="322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311700" y="1745250"/>
            <a:ext cx="82920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Mediación tecnológica en la sociedad.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Uso de TIC e </a:t>
            </a:r>
            <a:r>
              <a:rPr lang="es" sz="2000">
                <a:solidFill>
                  <a:schemeClr val="dk1"/>
                </a:solidFill>
                <a:highlight>
                  <a:srgbClr val="FF0000"/>
                </a:highlight>
                <a:latin typeface="Calibri"/>
                <a:ea typeface="Calibri"/>
                <a:cs typeface="Calibri"/>
                <a:sym typeface="Calibri"/>
              </a:rPr>
              <a:t>IA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la formación escolar. (Estado del arte)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Taxonomía en proyectos digitales. (Matriz de habilidades TIC)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Algunas herramientas usuales a nivel escolar.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TIC y gestión docente.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220">
                <a:latin typeface="Calibri"/>
                <a:ea typeface="Calibri"/>
                <a:cs typeface="Calibri"/>
                <a:sym typeface="Calibri"/>
              </a:rPr>
              <a:t>¿Cómo?</a:t>
            </a:r>
            <a:endParaRPr b="1" sz="322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311700" y="1745250"/>
            <a:ext cx="82920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Reflexiones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sobre sus prácticas de especialidad, vivencias personales incorporando referentes teóricos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s" sz="20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iagnóstico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respecto a la experiencia de práctica y sus problemáticas. (posicionamiento en 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didáctica, evaluación y TIC)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Uso de herramientas TIC usuales a nivel escolar + IA.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Posicionamiento y propuesta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intervención de aula con uso de TIC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220">
                <a:latin typeface="Calibri"/>
                <a:ea typeface="Calibri"/>
                <a:cs typeface="Calibri"/>
                <a:sym typeface="Calibri"/>
              </a:rPr>
              <a:t>¿Cómo?</a:t>
            </a:r>
            <a:endParaRPr b="1" sz="322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311700" y="1745250"/>
            <a:ext cx="82920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Trabajos avance de los módulos del proyecto final: 70%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Trabajo final integrado: 30%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resultado de la ponderación de estas calificaciones constituirá la nota de presentación a examen. Los estudiantes se eximen con un 6.0. Aquellos cuya nota de presentación (60%) sea inferior a 6.0, deberán realizar una revisión y mejora de su trabajo de reflexión final (40%)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220">
                <a:latin typeface="Calibri"/>
                <a:ea typeface="Calibri"/>
                <a:cs typeface="Calibri"/>
                <a:sym typeface="Calibri"/>
              </a:rPr>
              <a:t>Para aprobar</a:t>
            </a:r>
            <a:endParaRPr b="1" sz="322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/>
        </p:nvSpPr>
        <p:spPr>
          <a:xfrm>
            <a:off x="311700" y="1549500"/>
            <a:ext cx="82920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Asistencia: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de práctica: 100%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Clases: 80%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mínima: 4.0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 causales de reprobación. Artículo 41 del Reglamento de la carrera “Falta a la probidad y a la ética profesional, incumplimiento reiterado de las obligaciones profesionales en los Centros de Prácticas, inasistencias reiteradas y no justificadas y el incumplimiento reiterado en la entrega de diseños pedagógicos.”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213850" y="228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5020">
                <a:latin typeface="Calibri"/>
                <a:ea typeface="Calibri"/>
                <a:cs typeface="Calibri"/>
                <a:sym typeface="Calibri"/>
              </a:rPr>
              <a:t>¿Para qué?</a:t>
            </a:r>
            <a:endParaRPr b="1" sz="502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ctrTitle"/>
          </p:nvPr>
        </p:nvSpPr>
        <p:spPr>
          <a:xfrm>
            <a:off x="0" y="2165275"/>
            <a:ext cx="9144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80">
                <a:latin typeface="Calibri"/>
                <a:ea typeface="Calibri"/>
                <a:cs typeface="Calibri"/>
                <a:sym typeface="Calibri"/>
              </a:rPr>
              <a:t>Construcción del Saber Didáctico en entornos presenciales y virtuales: </a:t>
            </a:r>
            <a:endParaRPr sz="40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80">
                <a:latin typeface="Calibri"/>
                <a:ea typeface="Calibri"/>
                <a:cs typeface="Calibri"/>
                <a:sym typeface="Calibri"/>
              </a:rPr>
              <a:t>Biología - Filosofía</a:t>
            </a:r>
            <a:endParaRPr sz="40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80">
                <a:latin typeface="Calibri"/>
                <a:ea typeface="Calibri"/>
                <a:cs typeface="Calibri"/>
                <a:sym typeface="Calibri"/>
              </a:rPr>
              <a:t>Módulo TIC</a:t>
            </a:r>
            <a:endParaRPr sz="408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1"/>
          <p:cNvSpPr txBox="1"/>
          <p:nvPr>
            <p:ph idx="1" type="subTitle"/>
          </p:nvPr>
        </p:nvSpPr>
        <p:spPr>
          <a:xfrm>
            <a:off x="311700" y="40629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Calibri"/>
                <a:ea typeface="Calibri"/>
                <a:cs typeface="Calibri"/>
                <a:sym typeface="Calibri"/>
              </a:rPr>
              <a:t>Camilo Soto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50" y="129025"/>
            <a:ext cx="935200" cy="1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