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88150" cy="100187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5495" cy="5012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1109" y="0"/>
            <a:ext cx="2985495" cy="50127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9440" y="4759574"/>
            <a:ext cx="5509283" cy="4508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15725"/>
            <a:ext cx="2985495" cy="50127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1109" y="9515725"/>
            <a:ext cx="2985495" cy="5012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498e5ec9bd_66_17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498e5ec9bd_66_17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498e5ec9bd_66_17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c3149212f8_0_66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c3149212f8_0_66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c3149212f8_0_66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c3149212f8_0_73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c3149212f8_0_73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2c3149212f8_0_73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c3149212f8_0_144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c3149212f8_0_144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2c3149212f8_0_144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c3149212f8_0_156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c3149212f8_0_156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2c3149212f8_0_156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c3149212f8_0_165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c3149212f8_0_165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2c3149212f8_0_165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c3149212f8_0_174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c3149212f8_0_174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2c3149212f8_0_174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c3149212f8_0_182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c3149212f8_0_182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2c3149212f8_0_182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c3149212f8_0_190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c3149212f8_0_190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2c3149212f8_0_190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c3149212f8_0_198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c3149212f8_0_198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2c3149212f8_0_198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c3149212f8_0_206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c3149212f8_0_206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2c3149212f8_0_206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c3149212f8_0_7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c3149212f8_0_7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c3149212f8_0_7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c3149212f8_0_214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c3149212f8_0_214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2c3149212f8_0_214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c3149212f8_0_229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c3149212f8_0_229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2c3149212f8_0_229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10e8cdb71d_0_0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10e8cdb71d_0_0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210e8cdb71d_0_0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c3149212f8_0_14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c3149212f8_0_14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c3149212f8_0_14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c3149212f8_0_31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c3149212f8_0_31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c3149212f8_0_31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c3149212f8_0_38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c3149212f8_0_38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c3149212f8_0_38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c3149212f8_0_45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c3149212f8_0_45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c3149212f8_0_45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c939cb896b_0_8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c939cb896b_0_8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2c939cb896b_0_8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c3149212f8_0_52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c3149212f8_0_52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2c3149212f8_0_52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c3149212f8_0_59:notes"/>
          <p:cNvSpPr/>
          <p:nvPr>
            <p:ph idx="2" type="sldImg"/>
          </p:nvPr>
        </p:nvSpPr>
        <p:spPr>
          <a:xfrm>
            <a:off x="105050" y="750888"/>
            <a:ext cx="6678000" cy="375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c3149212f8_0_59:notes"/>
          <p:cNvSpPr txBox="1"/>
          <p:nvPr>
            <p:ph idx="1" type="body"/>
          </p:nvPr>
        </p:nvSpPr>
        <p:spPr>
          <a:xfrm>
            <a:off x="689440" y="4759574"/>
            <a:ext cx="5509200" cy="45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2c3149212f8_0_59:notes"/>
          <p:cNvSpPr txBox="1"/>
          <p:nvPr>
            <p:ph idx="12" type="sldNum"/>
          </p:nvPr>
        </p:nvSpPr>
        <p:spPr>
          <a:xfrm>
            <a:off x="3901109" y="9515725"/>
            <a:ext cx="2985600" cy="501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Portada">
  <p:cSld name="TITLE_7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2570250" y="3939843"/>
            <a:ext cx="400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L"/>
              <a:t>Camilo Soto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359700" y="1468825"/>
            <a:ext cx="8424600" cy="26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CL" sz="40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Construcción del Saber Didáctico en entornos presenciales y virtuales: </a:t>
            </a:r>
            <a:endParaRPr sz="40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CL" sz="40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Biología - Filosofía</a:t>
            </a:r>
            <a:endParaRPr sz="40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Módulo TIC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pt Libre">
  <p:cSld name="TITLE_2_1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85" name="Google Shape;85;p11"/>
          <p:cNvSpPr txBox="1"/>
          <p:nvPr>
            <p:ph type="title"/>
          </p:nvPr>
        </p:nvSpPr>
        <p:spPr>
          <a:xfrm>
            <a:off x="2907350" y="281700"/>
            <a:ext cx="33327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" type="subTitle"/>
          </p:nvPr>
        </p:nvSpPr>
        <p:spPr>
          <a:xfrm>
            <a:off x="865250" y="1654475"/>
            <a:ext cx="77640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" name="Google Shape;8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7892" y="95517"/>
            <a:ext cx="800400" cy="8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eet libre">
  <p:cSld name="TITLE_5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92" name="Google Shape;92;p12"/>
          <p:cNvSpPr txBox="1"/>
          <p:nvPr/>
        </p:nvSpPr>
        <p:spPr>
          <a:xfrm>
            <a:off x="2930700" y="247031"/>
            <a:ext cx="335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3000"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709450" y="1387219"/>
            <a:ext cx="78888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id="94" name="Google Shape;94;p12"/>
          <p:cNvPicPr preferRelativeResize="0"/>
          <p:nvPr/>
        </p:nvPicPr>
        <p:blipFill rotWithShape="1">
          <a:blip r:embed="rId2">
            <a:alphaModFix/>
          </a:blip>
          <a:srcRect b="13037" l="28663" r="23769" t="16865"/>
          <a:stretch/>
        </p:blipFill>
        <p:spPr>
          <a:xfrm>
            <a:off x="7640100" y="56625"/>
            <a:ext cx="1225450" cy="105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eet desafio">
  <p:cSld name="TITLE_1_4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3"/>
          <p:cNvPicPr preferRelativeResize="0"/>
          <p:nvPr/>
        </p:nvPicPr>
        <p:blipFill rotWithShape="1">
          <a:blip r:embed="rId2">
            <a:alphaModFix/>
          </a:blip>
          <a:srcRect b="13037" l="28663" r="23769" t="16865"/>
          <a:stretch/>
        </p:blipFill>
        <p:spPr>
          <a:xfrm>
            <a:off x="7640100" y="56625"/>
            <a:ext cx="1225450" cy="10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/>
          <p:nvPr>
            <p:ph type="ctrTitle"/>
          </p:nvPr>
        </p:nvSpPr>
        <p:spPr>
          <a:xfrm>
            <a:off x="2044650" y="115613"/>
            <a:ext cx="50547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" type="subTitle"/>
          </p:nvPr>
        </p:nvSpPr>
        <p:spPr>
          <a:xfrm>
            <a:off x="712850" y="1502075"/>
            <a:ext cx="77151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eet desafío">
  <p:cSld name="TITLE_1_2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06" name="Google Shape;106;p14"/>
          <p:cNvSpPr txBox="1"/>
          <p:nvPr>
            <p:ph type="ctrTitle"/>
          </p:nvPr>
        </p:nvSpPr>
        <p:spPr>
          <a:xfrm>
            <a:off x="5379975" y="132506"/>
            <a:ext cx="74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14"/>
          <p:cNvSpPr txBox="1"/>
          <p:nvPr/>
        </p:nvSpPr>
        <p:spPr>
          <a:xfrm>
            <a:off x="3232800" y="186291"/>
            <a:ext cx="278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latin typeface="Calibri"/>
                <a:ea typeface="Calibri"/>
                <a:cs typeface="Calibri"/>
                <a:sym typeface="Calibri"/>
              </a:rPr>
              <a:t>Desafío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 rotWithShape="1">
          <a:blip r:embed="rId2">
            <a:alphaModFix/>
          </a:blip>
          <a:srcRect b="13037" l="28663" r="23769" t="16865"/>
          <a:stretch/>
        </p:blipFill>
        <p:spPr>
          <a:xfrm>
            <a:off x="7640100" y="56625"/>
            <a:ext cx="1225450" cy="10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/>
          <p:nvPr>
            <p:ph idx="1" type="subTitle"/>
          </p:nvPr>
        </p:nvSpPr>
        <p:spPr>
          <a:xfrm>
            <a:off x="712850" y="1502075"/>
            <a:ext cx="77640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ogebra OA">
  <p:cSld name="TITLE_6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14" name="Google Shape;114;p15"/>
          <p:cNvSpPr txBox="1"/>
          <p:nvPr/>
        </p:nvSpPr>
        <p:spPr>
          <a:xfrm>
            <a:off x="2930700" y="247031"/>
            <a:ext cx="335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3000"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 txBox="1"/>
          <p:nvPr>
            <p:ph idx="1" type="body"/>
          </p:nvPr>
        </p:nvSpPr>
        <p:spPr>
          <a:xfrm>
            <a:off x="709450" y="1387219"/>
            <a:ext cx="78888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id="116" name="Google Shape;11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6800" y="0"/>
            <a:ext cx="1102500" cy="11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ogebra libre">
  <p:cSld name="TITLE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type="ctrTitle"/>
          </p:nvPr>
        </p:nvSpPr>
        <p:spPr>
          <a:xfrm>
            <a:off x="2044650" y="115613"/>
            <a:ext cx="50547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22" name="Google Shape;12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6800" y="0"/>
            <a:ext cx="1102500" cy="11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>
            <p:ph idx="1" type="subTitle"/>
          </p:nvPr>
        </p:nvSpPr>
        <p:spPr>
          <a:xfrm>
            <a:off x="712850" y="1502075"/>
            <a:ext cx="77640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ogebra desafío">
  <p:cSld name="TITLE_1_1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712850" y="1502075"/>
            <a:ext cx="75336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 b="0" i="0" sz="3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16800" y="0"/>
            <a:ext cx="1102500" cy="110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7"/>
          <p:cNvSpPr txBox="1"/>
          <p:nvPr>
            <p:ph type="ctrTitle"/>
          </p:nvPr>
        </p:nvSpPr>
        <p:spPr>
          <a:xfrm>
            <a:off x="5379975" y="132506"/>
            <a:ext cx="74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17"/>
          <p:cNvSpPr txBox="1"/>
          <p:nvPr/>
        </p:nvSpPr>
        <p:spPr>
          <a:xfrm>
            <a:off x="3232800" y="186291"/>
            <a:ext cx="278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latin typeface="Calibri"/>
                <a:ea typeface="Calibri"/>
                <a:cs typeface="Calibri"/>
                <a:sym typeface="Calibri"/>
              </a:rPr>
              <a:t>Desafío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D OA">
  <p:cSld name="TITLE_3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36" name="Google Shape;136;p18"/>
          <p:cNvSpPr txBox="1"/>
          <p:nvPr/>
        </p:nvSpPr>
        <p:spPr>
          <a:xfrm>
            <a:off x="2930700" y="247031"/>
            <a:ext cx="335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3000"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709450" y="1387219"/>
            <a:ext cx="78888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id="138" name="Google Shape;13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9400" y="115613"/>
            <a:ext cx="1138050" cy="923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D libre">
  <p:cSld name="TITLE_1_2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ctrTitle"/>
          </p:nvPr>
        </p:nvSpPr>
        <p:spPr>
          <a:xfrm>
            <a:off x="2044650" y="115613"/>
            <a:ext cx="50547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19"/>
          <p:cNvSpPr txBox="1"/>
          <p:nvPr>
            <p:ph idx="1" type="subTitle"/>
          </p:nvPr>
        </p:nvSpPr>
        <p:spPr>
          <a:xfrm>
            <a:off x="712850" y="1502075"/>
            <a:ext cx="76455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9400" y="115613"/>
            <a:ext cx="1138050" cy="923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D desafío">
  <p:cSld name="TITLE_1_2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69400" y="115613"/>
            <a:ext cx="1138050" cy="92323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>
            <p:ph type="ctrTitle"/>
          </p:nvPr>
        </p:nvSpPr>
        <p:spPr>
          <a:xfrm>
            <a:off x="5379975" y="132506"/>
            <a:ext cx="74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20"/>
          <p:cNvSpPr txBox="1"/>
          <p:nvPr/>
        </p:nvSpPr>
        <p:spPr>
          <a:xfrm>
            <a:off x="3232800" y="186291"/>
            <a:ext cx="278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latin typeface="Calibri"/>
                <a:ea typeface="Calibri"/>
                <a:cs typeface="Calibri"/>
                <a:sym typeface="Calibri"/>
              </a:rPr>
              <a:t>Desafío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 txBox="1"/>
          <p:nvPr>
            <p:ph idx="1" type="subTitle"/>
          </p:nvPr>
        </p:nvSpPr>
        <p:spPr>
          <a:xfrm>
            <a:off x="712850" y="1502075"/>
            <a:ext cx="77640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atch OA">
  <p:cSld name="TITLE_8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descr="Scratch, el lenguaje de programación perfecto para empezar - L3tcraft" id="24" name="Google Shape;24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97175" y="79913"/>
            <a:ext cx="975712" cy="81305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2930700" y="247031"/>
            <a:ext cx="3353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709450" y="1387219"/>
            <a:ext cx="78888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duino OA">
  <p:cSld name="TITLE_3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58" name="Google Shape;158;p21"/>
          <p:cNvSpPr txBox="1"/>
          <p:nvPr/>
        </p:nvSpPr>
        <p:spPr>
          <a:xfrm>
            <a:off x="2930700" y="247031"/>
            <a:ext cx="335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3000"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1"/>
          <p:cNvSpPr txBox="1"/>
          <p:nvPr>
            <p:ph idx="1" type="body"/>
          </p:nvPr>
        </p:nvSpPr>
        <p:spPr>
          <a:xfrm>
            <a:off x="709450" y="1387219"/>
            <a:ext cx="78888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id="160" name="Google Shape;16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6225" y="40200"/>
            <a:ext cx="1132931" cy="1137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duino libre">
  <p:cSld name="TITLE_1_3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ctrTitle"/>
          </p:nvPr>
        </p:nvSpPr>
        <p:spPr>
          <a:xfrm>
            <a:off x="2044650" y="115613"/>
            <a:ext cx="50547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66" name="Google Shape;16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6225" y="40200"/>
            <a:ext cx="1132931" cy="113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>
            <p:ph idx="1" type="subTitle"/>
          </p:nvPr>
        </p:nvSpPr>
        <p:spPr>
          <a:xfrm>
            <a:off x="712850" y="1502075"/>
            <a:ext cx="77640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rduino desafío">
  <p:cSld name="TITLE_1_3_1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72" name="Google Shape;17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6225" y="40200"/>
            <a:ext cx="1132931" cy="113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>
            <p:ph type="ctrTitle"/>
          </p:nvPr>
        </p:nvSpPr>
        <p:spPr>
          <a:xfrm>
            <a:off x="5379975" y="132506"/>
            <a:ext cx="74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23"/>
          <p:cNvSpPr txBox="1"/>
          <p:nvPr/>
        </p:nvSpPr>
        <p:spPr>
          <a:xfrm>
            <a:off x="3232800" y="186291"/>
            <a:ext cx="278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latin typeface="Calibri"/>
                <a:ea typeface="Calibri"/>
                <a:cs typeface="Calibri"/>
                <a:sym typeface="Calibri"/>
              </a:rPr>
              <a:t>Desafío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3"/>
          <p:cNvSpPr txBox="1"/>
          <p:nvPr>
            <p:ph idx="1" type="subTitle"/>
          </p:nvPr>
        </p:nvSpPr>
        <p:spPr>
          <a:xfrm>
            <a:off x="712850" y="1502075"/>
            <a:ext cx="77640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et OA">
  <p:cSld name="TITLE_3_2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80" name="Google Shape;180;p24"/>
          <p:cNvSpPr txBox="1"/>
          <p:nvPr/>
        </p:nvSpPr>
        <p:spPr>
          <a:xfrm>
            <a:off x="2930700" y="247031"/>
            <a:ext cx="335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3000"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4"/>
          <p:cNvSpPr txBox="1"/>
          <p:nvPr>
            <p:ph idx="1" type="body"/>
          </p:nvPr>
        </p:nvSpPr>
        <p:spPr>
          <a:xfrm>
            <a:off x="709450" y="1387219"/>
            <a:ext cx="78888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id="182" name="Google Shape;18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31775" y="44513"/>
            <a:ext cx="1411331" cy="66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et libre">
  <p:cSld name="TITLE_1_3_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ctrTitle"/>
          </p:nvPr>
        </p:nvSpPr>
        <p:spPr>
          <a:xfrm>
            <a:off x="2044650" y="115613"/>
            <a:ext cx="50547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31775" y="44513"/>
            <a:ext cx="1411331" cy="6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 txBox="1"/>
          <p:nvPr>
            <p:ph idx="1" type="subTitle"/>
          </p:nvPr>
        </p:nvSpPr>
        <p:spPr>
          <a:xfrm>
            <a:off x="712850" y="1502075"/>
            <a:ext cx="77640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et desafío">
  <p:cSld name="TITLE_1_3_1_1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194" name="Google Shape;194;p26"/>
          <p:cNvSpPr txBox="1"/>
          <p:nvPr>
            <p:ph type="ctrTitle"/>
          </p:nvPr>
        </p:nvSpPr>
        <p:spPr>
          <a:xfrm>
            <a:off x="5379975" y="132506"/>
            <a:ext cx="74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p26"/>
          <p:cNvSpPr txBox="1"/>
          <p:nvPr/>
        </p:nvSpPr>
        <p:spPr>
          <a:xfrm>
            <a:off x="3232800" y="186291"/>
            <a:ext cx="278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latin typeface="Calibri"/>
                <a:ea typeface="Calibri"/>
                <a:cs typeface="Calibri"/>
                <a:sym typeface="Calibri"/>
              </a:rPr>
              <a:t>Desafío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31775" y="44513"/>
            <a:ext cx="1411331" cy="666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/>
          <p:nvPr>
            <p:ph idx="1" type="subTitle"/>
          </p:nvPr>
        </p:nvSpPr>
        <p:spPr>
          <a:xfrm>
            <a:off x="712850" y="1502075"/>
            <a:ext cx="77640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atch Desafio">
  <p:cSld name="TITLE_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ctrTitle"/>
          </p:nvPr>
        </p:nvSpPr>
        <p:spPr>
          <a:xfrm>
            <a:off x="5379975" y="132506"/>
            <a:ext cx="74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712850" y="1502075"/>
            <a:ext cx="75600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descr="Scratch, el lenguaje de programación perfecto para empezar - L3tcraft" id="33" name="Google Shape;3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97175" y="79913"/>
            <a:ext cx="975712" cy="81305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/>
          <p:nvPr/>
        </p:nvSpPr>
        <p:spPr>
          <a:xfrm>
            <a:off x="3232800" y="388941"/>
            <a:ext cx="278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latin typeface="Calibri"/>
                <a:ea typeface="Calibri"/>
                <a:cs typeface="Calibri"/>
                <a:sym typeface="Calibri"/>
              </a:rPr>
              <a:t>Desafío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ratch Libre">
  <p:cSld name="TITLE_2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ctrTitle"/>
          </p:nvPr>
        </p:nvSpPr>
        <p:spPr>
          <a:xfrm>
            <a:off x="5379975" y="132506"/>
            <a:ext cx="74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712850" y="1502075"/>
            <a:ext cx="77640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descr="Scratch, el lenguaje de programación perfecto para empezar - L3tcraft"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97175" y="79913"/>
            <a:ext cx="975712" cy="81305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>
            <p:ph idx="2" type="title"/>
          </p:nvPr>
        </p:nvSpPr>
        <p:spPr>
          <a:xfrm>
            <a:off x="2907350" y="281700"/>
            <a:ext cx="33327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nva OA">
  <p:cSld name="TITLE_8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47" name="Google Shape;47;p6"/>
          <p:cNvSpPr txBox="1"/>
          <p:nvPr/>
        </p:nvSpPr>
        <p:spPr>
          <a:xfrm>
            <a:off x="2930700" y="247031"/>
            <a:ext cx="3353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709450" y="1387219"/>
            <a:ext cx="78888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id="49" name="Google Shape;4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11100" y="98650"/>
            <a:ext cx="975700" cy="97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nva Desafio">
  <p:cSld name="TITLE_2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" type="subTitle"/>
          </p:nvPr>
        </p:nvSpPr>
        <p:spPr>
          <a:xfrm>
            <a:off x="712850" y="1502075"/>
            <a:ext cx="75684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2826775" y="159566"/>
            <a:ext cx="278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latin typeface="Calibri"/>
                <a:ea typeface="Calibri"/>
                <a:cs typeface="Calibri"/>
                <a:sym typeface="Calibri"/>
              </a:rPr>
              <a:t>Desafío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11100" y="98650"/>
            <a:ext cx="975700" cy="97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nva Libre">
  <p:cSld name="TITLE_2_1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ctrTitle"/>
          </p:nvPr>
        </p:nvSpPr>
        <p:spPr>
          <a:xfrm>
            <a:off x="5379975" y="132506"/>
            <a:ext cx="748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63" name="Google Shape;63;p8"/>
          <p:cNvSpPr txBox="1"/>
          <p:nvPr>
            <p:ph idx="2" type="title"/>
          </p:nvPr>
        </p:nvSpPr>
        <p:spPr>
          <a:xfrm>
            <a:off x="2907350" y="281700"/>
            <a:ext cx="33327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11100" y="99550"/>
            <a:ext cx="975700" cy="975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>
            <p:ph idx="1" type="subTitle"/>
          </p:nvPr>
        </p:nvSpPr>
        <p:spPr>
          <a:xfrm>
            <a:off x="865250" y="1654475"/>
            <a:ext cx="77640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pt OA">
  <p:cSld name="TITLE_8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2930700" y="247031"/>
            <a:ext cx="3353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709450" y="1387219"/>
            <a:ext cx="78888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pic>
        <p:nvPicPr>
          <p:cNvPr id="72" name="Google Shape;7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7892" y="95517"/>
            <a:ext cx="800400" cy="8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pt Desafio">
  <p:cSld name="TITLE_2_2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1" type="subTitle"/>
          </p:nvPr>
        </p:nvSpPr>
        <p:spPr>
          <a:xfrm>
            <a:off x="712850" y="1502075"/>
            <a:ext cx="7568400" cy="27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79" name="Google Shape;79;p10"/>
          <p:cNvSpPr txBox="1"/>
          <p:nvPr/>
        </p:nvSpPr>
        <p:spPr>
          <a:xfrm>
            <a:off x="2826775" y="159566"/>
            <a:ext cx="2787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>
                <a:latin typeface="Calibri"/>
                <a:ea typeface="Calibri"/>
                <a:cs typeface="Calibri"/>
                <a:sym typeface="Calibri"/>
              </a:rPr>
              <a:t>Desafío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77892" y="95517"/>
            <a:ext cx="800400" cy="8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65122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24775" y="1646625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213850" y="129025"/>
            <a:ext cx="935200" cy="13729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7</a:t>
            </a:r>
            <a:endParaRPr/>
          </a:p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712850" y="1502075"/>
            <a:ext cx="75684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Define 2 o más elementos que debe tener un OA.</a:t>
            </a:r>
            <a:endParaRPr/>
          </a:p>
        </p:txBody>
      </p:sp>
      <p:sp>
        <p:nvSpPr>
          <p:cNvPr id="274" name="Google Shape;274;p3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8</a:t>
            </a:r>
            <a:endParaRPr/>
          </a:p>
        </p:txBody>
      </p:sp>
      <p:sp>
        <p:nvSpPr>
          <p:cNvPr id="281" name="Google Shape;281;p37"/>
          <p:cNvSpPr txBox="1"/>
          <p:nvPr>
            <p:ph idx="1" type="subTitle"/>
          </p:nvPr>
        </p:nvSpPr>
        <p:spPr>
          <a:xfrm>
            <a:off x="712850" y="1502075"/>
            <a:ext cx="75684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Registren mejoras de: </a:t>
            </a:r>
            <a:endParaRPr/>
          </a:p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-"/>
            </a:pPr>
            <a:r>
              <a:rPr lang="es-CL"/>
              <a:t>Los 3 OA del Estudiante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-"/>
            </a:pPr>
            <a:r>
              <a:rPr lang="es-CL"/>
              <a:t>Los 3 OA del ChatGPT.</a:t>
            </a:r>
            <a:endParaRPr/>
          </a:p>
        </p:txBody>
      </p:sp>
      <p:sp>
        <p:nvSpPr>
          <p:cNvPr id="282" name="Google Shape;282;p3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289" name="Google Shape;289;p38"/>
          <p:cNvSpPr txBox="1"/>
          <p:nvPr>
            <p:ph idx="2" type="title"/>
          </p:nvPr>
        </p:nvSpPr>
        <p:spPr>
          <a:xfrm>
            <a:off x="2590050" y="281700"/>
            <a:ext cx="46173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Seguimos con el post…</a:t>
            </a:r>
            <a:endParaRPr/>
          </a:p>
        </p:txBody>
      </p:sp>
      <p:sp>
        <p:nvSpPr>
          <p:cNvPr id="290" name="Google Shape;290;p38"/>
          <p:cNvSpPr txBox="1"/>
          <p:nvPr>
            <p:ph idx="1" type="subTitle"/>
          </p:nvPr>
        </p:nvSpPr>
        <p:spPr>
          <a:xfrm>
            <a:off x="865250" y="1654475"/>
            <a:ext cx="77640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/>
              <a:t>¿Para qué sirve?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/>
              <a:t>¿Qué elementos debe tener un post?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¿Qué es un post?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297" name="Google Shape;297;p39"/>
          <p:cNvSpPr txBox="1"/>
          <p:nvPr>
            <p:ph idx="2" type="title"/>
          </p:nvPr>
        </p:nvSpPr>
        <p:spPr>
          <a:xfrm>
            <a:off x="2907350" y="281700"/>
            <a:ext cx="33327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CANVA</a:t>
            </a:r>
            <a:endParaRPr/>
          </a:p>
        </p:txBody>
      </p:sp>
      <p:pic>
        <p:nvPicPr>
          <p:cNvPr id="298" name="Google Shape;2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0963" y="1138175"/>
            <a:ext cx="6942073" cy="390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305" name="Google Shape;305;p40"/>
          <p:cNvSpPr txBox="1"/>
          <p:nvPr>
            <p:ph idx="2" type="title"/>
          </p:nvPr>
        </p:nvSpPr>
        <p:spPr>
          <a:xfrm>
            <a:off x="2907350" y="281700"/>
            <a:ext cx="33327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CANVA</a:t>
            </a:r>
            <a:endParaRPr/>
          </a:p>
        </p:txBody>
      </p:sp>
      <p:pic>
        <p:nvPicPr>
          <p:cNvPr id="306" name="Google Shape;3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813" y="1374425"/>
            <a:ext cx="6651771" cy="3569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9</a:t>
            </a:r>
            <a:endParaRPr/>
          </a:p>
        </p:txBody>
      </p:sp>
      <p:sp>
        <p:nvSpPr>
          <p:cNvPr id="313" name="Google Shape;313;p41"/>
          <p:cNvSpPr txBox="1"/>
          <p:nvPr>
            <p:ph idx="1" type="subTitle"/>
          </p:nvPr>
        </p:nvSpPr>
        <p:spPr>
          <a:xfrm>
            <a:off x="712850" y="1502075"/>
            <a:ext cx="75684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Crea una cuenta en CANVA.</a:t>
            </a:r>
            <a:endParaRPr/>
          </a:p>
        </p:txBody>
      </p:sp>
      <p:sp>
        <p:nvSpPr>
          <p:cNvPr id="314" name="Google Shape;314;p4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2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10</a:t>
            </a:r>
            <a:endParaRPr/>
          </a:p>
        </p:txBody>
      </p:sp>
      <p:sp>
        <p:nvSpPr>
          <p:cNvPr id="321" name="Google Shape;321;p42"/>
          <p:cNvSpPr txBox="1"/>
          <p:nvPr>
            <p:ph idx="1" type="subTitle"/>
          </p:nvPr>
        </p:nvSpPr>
        <p:spPr>
          <a:xfrm>
            <a:off x="712850" y="1502075"/>
            <a:ext cx="75684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Crea uno o varios post donde desarrollarás el avance y mejora en los desafíos del 1 al 9.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Escoge un fondo, este no puede ser completamente blanco.</a:t>
            </a:r>
            <a:endParaRPr/>
          </a:p>
        </p:txBody>
      </p:sp>
      <p:sp>
        <p:nvSpPr>
          <p:cNvPr id="322" name="Google Shape;322;p4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3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11</a:t>
            </a:r>
            <a:endParaRPr/>
          </a:p>
        </p:txBody>
      </p:sp>
      <p:sp>
        <p:nvSpPr>
          <p:cNvPr id="329" name="Google Shape;329;p43"/>
          <p:cNvSpPr txBox="1"/>
          <p:nvPr>
            <p:ph idx="1" type="subTitle"/>
          </p:nvPr>
        </p:nvSpPr>
        <p:spPr>
          <a:xfrm>
            <a:off x="712850" y="1502075"/>
            <a:ext cx="75684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Incorpora en el post los elementos definidos por el curso.</a:t>
            </a:r>
            <a:endParaRPr/>
          </a:p>
        </p:txBody>
      </p:sp>
      <p:sp>
        <p:nvSpPr>
          <p:cNvPr id="330" name="Google Shape;330;p4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4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12</a:t>
            </a:r>
            <a:endParaRPr/>
          </a:p>
        </p:txBody>
      </p:sp>
      <p:sp>
        <p:nvSpPr>
          <p:cNvPr id="337" name="Google Shape;337;p44"/>
          <p:cNvSpPr txBox="1"/>
          <p:nvPr>
            <p:ph idx="1" type="subTitle"/>
          </p:nvPr>
        </p:nvSpPr>
        <p:spPr>
          <a:xfrm>
            <a:off x="712850" y="1502075"/>
            <a:ext cx="75684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Agrega al menos 2 líneas o formas que te permitan conectar o separar los elementos creados en el desafío anterior.</a:t>
            </a:r>
            <a:endParaRPr/>
          </a:p>
        </p:txBody>
      </p:sp>
      <p:sp>
        <p:nvSpPr>
          <p:cNvPr id="338" name="Google Shape;338;p4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5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13</a:t>
            </a:r>
            <a:endParaRPr/>
          </a:p>
        </p:txBody>
      </p:sp>
      <p:sp>
        <p:nvSpPr>
          <p:cNvPr id="345" name="Google Shape;345;p45"/>
          <p:cNvSpPr txBox="1"/>
          <p:nvPr>
            <p:ph idx="1" type="subTitle"/>
          </p:nvPr>
        </p:nvSpPr>
        <p:spPr>
          <a:xfrm>
            <a:off x="712850" y="1502075"/>
            <a:ext cx="75684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Agrega dos fotos tomadas por ti relacionada con el tema que estás desarrollando.</a:t>
            </a:r>
            <a:endParaRPr/>
          </a:p>
        </p:txBody>
      </p:sp>
      <p:sp>
        <p:nvSpPr>
          <p:cNvPr id="346" name="Google Shape;346;p4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210" name="Google Shape;210;p28"/>
          <p:cNvSpPr txBox="1"/>
          <p:nvPr>
            <p:ph idx="1" type="body"/>
          </p:nvPr>
        </p:nvSpPr>
        <p:spPr>
          <a:xfrm>
            <a:off x="698575" y="1713444"/>
            <a:ext cx="7888800" cy="27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U</a:t>
            </a:r>
            <a:r>
              <a:rPr lang="es-CL"/>
              <a:t>tilizar los elementos de diseño presentes en CANVA por medio del desarrollo de desafíos simples para el diseño de un post.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6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14</a:t>
            </a:r>
            <a:endParaRPr/>
          </a:p>
        </p:txBody>
      </p:sp>
      <p:sp>
        <p:nvSpPr>
          <p:cNvPr id="353" name="Google Shape;353;p46"/>
          <p:cNvSpPr txBox="1"/>
          <p:nvPr>
            <p:ph idx="1" type="subTitle"/>
          </p:nvPr>
        </p:nvSpPr>
        <p:spPr>
          <a:xfrm>
            <a:off x="712850" y="1502075"/>
            <a:ext cx="75684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Agrega un pantallazo o imagen sacada de internet relacionada con el tema que estás desarrollando.</a:t>
            </a:r>
            <a:endParaRPr/>
          </a:p>
        </p:txBody>
      </p:sp>
      <p:sp>
        <p:nvSpPr>
          <p:cNvPr id="354" name="Google Shape;354;p4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361" name="Google Shape;361;p47"/>
          <p:cNvSpPr txBox="1"/>
          <p:nvPr>
            <p:ph idx="2" type="title"/>
          </p:nvPr>
        </p:nvSpPr>
        <p:spPr>
          <a:xfrm>
            <a:off x="2907350" y="281700"/>
            <a:ext cx="33327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Próxima Clase</a:t>
            </a:r>
            <a:endParaRPr/>
          </a:p>
        </p:txBody>
      </p:sp>
      <p:sp>
        <p:nvSpPr>
          <p:cNvPr id="362" name="Google Shape;362;p47"/>
          <p:cNvSpPr txBox="1"/>
          <p:nvPr>
            <p:ph idx="1" type="subTitle"/>
          </p:nvPr>
        </p:nvSpPr>
        <p:spPr>
          <a:xfrm>
            <a:off x="623700" y="1338950"/>
            <a:ext cx="80631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 sz="2900"/>
              <a:t>En parejas presentarán los Post, con énfasis en:</a:t>
            </a:r>
            <a:endParaRPr sz="29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 sz="2900"/>
              <a:t>-El uso de GPT y sus limitaciones.</a:t>
            </a:r>
            <a:endParaRPr sz="29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 sz="2900"/>
              <a:t>-El OA, las partes de este y su importancia en una clase. </a:t>
            </a:r>
            <a:endParaRPr sz="29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 sz="2900"/>
              <a:t>El orden será al azar, y </a:t>
            </a:r>
            <a:r>
              <a:rPr lang="es-CL" sz="2900"/>
              <a:t>sólo</a:t>
            </a:r>
            <a:r>
              <a:rPr lang="es-CL" sz="2900"/>
              <a:t> se </a:t>
            </a:r>
            <a:r>
              <a:rPr lang="es-CL" sz="2900"/>
              <a:t>mostrarán</a:t>
            </a:r>
            <a:r>
              <a:rPr lang="es-CL" sz="2900"/>
              <a:t> trabajos previamente entregados en la sección tareas</a:t>
            </a:r>
            <a:endParaRPr sz="2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1</a:t>
            </a:r>
            <a:endParaRPr/>
          </a:p>
        </p:txBody>
      </p:sp>
      <p:sp>
        <p:nvSpPr>
          <p:cNvPr id="217" name="Google Shape;217;p29"/>
          <p:cNvSpPr txBox="1"/>
          <p:nvPr>
            <p:ph idx="1" type="subTitle"/>
          </p:nvPr>
        </p:nvSpPr>
        <p:spPr>
          <a:xfrm>
            <a:off x="734600" y="1752175"/>
            <a:ext cx="75684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Registrarse a una cuenta de </a:t>
            </a:r>
            <a:r>
              <a:rPr lang="es-CL"/>
              <a:t>chat GPT</a:t>
            </a:r>
            <a:endParaRPr/>
          </a:p>
        </p:txBody>
      </p:sp>
      <p:sp>
        <p:nvSpPr>
          <p:cNvPr id="218" name="Google Shape;218;p2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0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2</a:t>
            </a:r>
            <a:endParaRPr/>
          </a:p>
        </p:txBody>
      </p:sp>
      <p:sp>
        <p:nvSpPr>
          <p:cNvPr id="225" name="Google Shape;225;p30"/>
          <p:cNvSpPr txBox="1"/>
          <p:nvPr>
            <p:ph idx="1" type="subTitle"/>
          </p:nvPr>
        </p:nvSpPr>
        <p:spPr>
          <a:xfrm>
            <a:off x="712850" y="1502075"/>
            <a:ext cx="75684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640"/>
              </a:spcBef>
              <a:spcAft>
                <a:spcPts val="0"/>
              </a:spcAft>
              <a:buSzPts val="3200"/>
              <a:buChar char="●"/>
            </a:pPr>
            <a:r>
              <a:rPr lang="es-CL"/>
              <a:t>¿Cuáles son los OA de Filosofía en tercero medio FG, según </a:t>
            </a:r>
            <a:r>
              <a:rPr lang="es-CL"/>
              <a:t>chat GPT</a:t>
            </a:r>
            <a:r>
              <a:rPr lang="es-CL"/>
              <a:t>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</a:pPr>
            <a:r>
              <a:rPr lang="es-CL">
                <a:solidFill>
                  <a:schemeClr val="dk1"/>
                </a:solidFill>
              </a:rPr>
              <a:t>¿Cuáles son los OA de Biología en segundo medio, según chat GPT?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lang="es-CL" sz="3800">
                <a:highlight>
                  <a:srgbClr val="FF9900"/>
                </a:highlight>
              </a:rPr>
              <a:t>Compare con los de las bases curriculares</a:t>
            </a:r>
            <a:endParaRPr sz="3800">
              <a:highlight>
                <a:srgbClr val="FF9900"/>
              </a:highlight>
            </a:endParaRPr>
          </a:p>
        </p:txBody>
      </p:sp>
      <p:sp>
        <p:nvSpPr>
          <p:cNvPr id="226" name="Google Shape;226;p3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3</a:t>
            </a:r>
            <a:endParaRPr/>
          </a:p>
        </p:txBody>
      </p:sp>
      <p:sp>
        <p:nvSpPr>
          <p:cNvPr id="233" name="Google Shape;233;p31"/>
          <p:cNvSpPr txBox="1"/>
          <p:nvPr>
            <p:ph idx="1" type="subTitle"/>
          </p:nvPr>
        </p:nvSpPr>
        <p:spPr>
          <a:xfrm>
            <a:off x="712850" y="1502075"/>
            <a:ext cx="75684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En pareja, e</a:t>
            </a:r>
            <a:r>
              <a:rPr lang="es-CL"/>
              <a:t>scoge un OA asociado a cualquier nivel en el que tu especialidad haga clases 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Publiquen este OA en el foro, los OA no pueden repetirse.</a:t>
            </a:r>
            <a:endParaRPr/>
          </a:p>
        </p:txBody>
      </p:sp>
      <p:sp>
        <p:nvSpPr>
          <p:cNvPr id="234" name="Google Shape;234;p3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4</a:t>
            </a:r>
            <a:endParaRPr/>
          </a:p>
        </p:txBody>
      </p:sp>
      <p:sp>
        <p:nvSpPr>
          <p:cNvPr id="241" name="Google Shape;241;p32"/>
          <p:cNvSpPr txBox="1"/>
          <p:nvPr>
            <p:ph idx="1" type="subTitle"/>
          </p:nvPr>
        </p:nvSpPr>
        <p:spPr>
          <a:xfrm>
            <a:off x="712850" y="1502075"/>
            <a:ext cx="75684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es-CL"/>
              <a:t>Sin el chatGPT</a:t>
            </a:r>
            <a:r>
              <a:rPr lang="es-CL"/>
              <a:t>, d</a:t>
            </a:r>
            <a:r>
              <a:rPr lang="es-CL"/>
              <a:t>iseña 3 OA específicos que apunten a lograr el OA escogido.</a:t>
            </a:r>
            <a:endParaRPr/>
          </a:p>
        </p:txBody>
      </p:sp>
      <p:sp>
        <p:nvSpPr>
          <p:cNvPr id="242" name="Google Shape;242;p3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249" name="Google Shape;249;p33"/>
          <p:cNvSpPr txBox="1"/>
          <p:nvPr>
            <p:ph type="title"/>
          </p:nvPr>
        </p:nvSpPr>
        <p:spPr>
          <a:xfrm>
            <a:off x="2907350" y="281700"/>
            <a:ext cx="33327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Ejemplo</a:t>
            </a:r>
            <a:endParaRPr/>
          </a:p>
        </p:txBody>
      </p:sp>
      <p:sp>
        <p:nvSpPr>
          <p:cNvPr id="250" name="Google Shape;250;p33"/>
          <p:cNvSpPr txBox="1"/>
          <p:nvPr>
            <p:ph idx="1" type="subTitle"/>
          </p:nvPr>
        </p:nvSpPr>
        <p:spPr>
          <a:xfrm>
            <a:off x="865250" y="1654475"/>
            <a:ext cx="77640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rPr b="1" lang="es-CL" sz="2000"/>
              <a:t>OA 9 Física</a:t>
            </a:r>
            <a:r>
              <a:rPr lang="es-CL" sz="2000"/>
              <a:t> Analizar, sobre la base de la experimentación, el movimiento rectilíneo uniforme y acelerado de un objeto respecto de un sistema de referencia espacio-temporal, considerando variables como la posición, la velocidad y la aceleración en situaciones cotidianas</a:t>
            </a:r>
            <a:endParaRPr sz="2000"/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just">
              <a:spcBef>
                <a:spcPts val="640"/>
              </a:spcBef>
              <a:spcAft>
                <a:spcPts val="0"/>
              </a:spcAft>
              <a:buNone/>
            </a:pPr>
            <a:r>
              <a:rPr b="1" lang="es-CL" sz="2000"/>
              <a:t>OA Específico </a:t>
            </a:r>
            <a:r>
              <a:rPr lang="es-CL" sz="2000"/>
              <a:t>Analizan un video del movimiento de un objeto en </a:t>
            </a:r>
            <a:r>
              <a:rPr lang="es-CL" sz="2000"/>
              <a:t>caída</a:t>
            </a:r>
            <a:r>
              <a:rPr lang="es-CL" sz="2000"/>
              <a:t> libre, a través del software Tracker para determinar la aceleración a la cual está sometido el objeto.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4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5</a:t>
            </a:r>
            <a:endParaRPr/>
          </a:p>
        </p:txBody>
      </p:sp>
      <p:sp>
        <p:nvSpPr>
          <p:cNvPr id="257" name="Google Shape;257;p34"/>
          <p:cNvSpPr txBox="1"/>
          <p:nvPr>
            <p:ph idx="1" type="subTitle"/>
          </p:nvPr>
        </p:nvSpPr>
        <p:spPr>
          <a:xfrm>
            <a:off x="712850" y="1502075"/>
            <a:ext cx="75684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Pide al chat 3 OA específicos que apunten al lograr el escogido.</a:t>
            </a:r>
            <a:endParaRPr/>
          </a:p>
        </p:txBody>
      </p:sp>
      <p:sp>
        <p:nvSpPr>
          <p:cNvPr id="258" name="Google Shape;258;p3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5"/>
          <p:cNvSpPr txBox="1"/>
          <p:nvPr>
            <p:ph type="ctrTitle"/>
          </p:nvPr>
        </p:nvSpPr>
        <p:spPr>
          <a:xfrm>
            <a:off x="5271600" y="159575"/>
            <a:ext cx="748200" cy="80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L"/>
              <a:t>6</a:t>
            </a:r>
            <a:endParaRPr/>
          </a:p>
        </p:txBody>
      </p:sp>
      <p:sp>
        <p:nvSpPr>
          <p:cNvPr id="265" name="Google Shape;265;p35"/>
          <p:cNvSpPr txBox="1"/>
          <p:nvPr>
            <p:ph idx="1" type="subTitle"/>
          </p:nvPr>
        </p:nvSpPr>
        <p:spPr>
          <a:xfrm>
            <a:off x="712850" y="1502075"/>
            <a:ext cx="7568400" cy="27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Compara ambas construcciones.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s-CL"/>
              <a:t>Lista al menos 4 similitudes o diferencias.</a:t>
            </a:r>
            <a:endParaRPr/>
          </a:p>
        </p:txBody>
      </p:sp>
      <p:sp>
        <p:nvSpPr>
          <p:cNvPr id="266" name="Google Shape;266;p3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