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4" r:id="rId3"/>
    <p:sldId id="265" r:id="rId4"/>
    <p:sldId id="273" r:id="rId5"/>
    <p:sldId id="275" r:id="rId6"/>
    <p:sldId id="268" r:id="rId7"/>
    <p:sldId id="259" r:id="rId8"/>
    <p:sldId id="276" r:id="rId9"/>
    <p:sldId id="277" r:id="rId10"/>
    <p:sldId id="269" r:id="rId11"/>
    <p:sldId id="272" r:id="rId12"/>
    <p:sldId id="270" r:id="rId13"/>
    <p:sldId id="261" r:id="rId14"/>
    <p:sldId id="260" r:id="rId15"/>
    <p:sldId id="266" r:id="rId16"/>
    <p:sldId id="274"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2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B9F43-52C4-492B-B4AB-474E53CA4550}" type="datetimeFigureOut">
              <a:rPr lang="es-CL" smtClean="0"/>
              <a:t>01-03-2022</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76B9B-B2BE-4FF5-99CA-42515C348A87}" type="slidenum">
              <a:rPr lang="es-CL" smtClean="0"/>
              <a:t>‹Nº›</a:t>
            </a:fld>
            <a:endParaRPr lang="es-CL"/>
          </a:p>
        </p:txBody>
      </p:sp>
    </p:spTree>
    <p:extLst>
      <p:ext uri="{BB962C8B-B14F-4D97-AF65-F5344CB8AC3E}">
        <p14:creationId xmlns:p14="http://schemas.microsoft.com/office/powerpoint/2010/main" val="214074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45923" y="3307356"/>
            <a:ext cx="9489573" cy="1470025"/>
          </a:xfrm>
        </p:spPr>
        <p:txBody>
          <a:bodyPr anchor="b"/>
          <a:lstStyle>
            <a:lvl1pPr>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A008B40-2D00-417A-A46C-F60301CC59F8}" type="datetimeFigureOut">
              <a:rPr lang="es-CL" smtClean="0"/>
              <a:t>01-03-2022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008B40-2D00-417A-A46C-F60301CC59F8}" type="datetimeFigureOut">
              <a:rPr lang="es-CL" smtClean="0"/>
              <a:t>01-03-2022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008B40-2D00-417A-A46C-F60301CC59F8}" type="datetimeFigureOut">
              <a:rPr lang="es-CL" smtClean="0"/>
              <a:t>01-03-2022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008B40-2D00-417A-A46C-F60301CC59F8}" type="datetimeFigureOut">
              <a:rPr lang="es-CL" smtClean="0"/>
              <a:t>01-03-2022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008B40-2D00-417A-A46C-F60301CC59F8}" type="datetimeFigureOut">
              <a:rPr lang="es-CL" smtClean="0"/>
              <a:t>01-03-2022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008B40-2D00-417A-A46C-F60301CC59F8}" type="datetimeFigureOut">
              <a:rPr lang="es-CL" smtClean="0"/>
              <a:t>01-03-2022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797632" y="1812927"/>
            <a:ext cx="41766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668632" y="1812927"/>
            <a:ext cx="417744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A008B40-2D00-417A-A46C-F60301CC59F8}" type="datetimeFigureOut">
              <a:rPr lang="es-CL" smtClean="0"/>
              <a:t>01-03-2022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A008B40-2D00-417A-A46C-F60301CC59F8}" type="datetimeFigureOut">
              <a:rPr lang="es-CL" smtClean="0"/>
              <a:t>01-03-2022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08B40-2D00-417A-A46C-F60301CC59F8}" type="datetimeFigureOut">
              <a:rPr lang="es-CL" smtClean="0"/>
              <a:t>01-03-2022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es-ES"/>
              <a:t>Haga clic para modificar el estilo de título del patrón</a:t>
            </a:r>
            <a:endParaRPr lang="en-US"/>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008B40-2D00-417A-A46C-F60301CC59F8}" type="datetimeFigureOut">
              <a:rPr lang="es-CL" smtClean="0"/>
              <a:t>01-03-2022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7A1087B-9C7C-4090-B608-D3B503486E2C}"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345924" y="1387058"/>
            <a:ext cx="4641849" cy="1113254"/>
          </a:xfrm>
        </p:spPr>
        <p:txBody>
          <a:bodyPr anchor="b">
            <a:normAutofit/>
          </a:bodyPr>
          <a:lstStyle>
            <a:lvl1pPr algn="l">
              <a:defRPr sz="24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1345924" y="2500312"/>
            <a:ext cx="4641849"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008B40-2D00-417A-A46C-F60301CC59F8}" type="datetimeFigureOut">
              <a:rPr lang="es-CL" smtClean="0"/>
              <a:t>01-03-2022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7A1087B-9C7C-4090-B608-D3B503486E2C}" type="slidenum">
              <a:rPr lang="es-CL" smtClean="0"/>
              <a:t>‹Nº›</a:t>
            </a:fld>
            <a:endParaRPr lang="es-CL"/>
          </a:p>
        </p:txBody>
      </p:sp>
      <p:sp>
        <p:nvSpPr>
          <p:cNvPr id="32" name="Oval 31"/>
          <p:cNvSpPr/>
          <p:nvPr/>
        </p:nvSpPr>
        <p:spPr>
          <a:xfrm>
            <a:off x="7305663" y="1436862"/>
            <a:ext cx="1448871"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Oval 32"/>
          <p:cNvSpPr/>
          <p:nvPr/>
        </p:nvSpPr>
        <p:spPr>
          <a:xfrm>
            <a:off x="7534056" y="1411792"/>
            <a:ext cx="1107153"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Oval 28"/>
          <p:cNvSpPr/>
          <p:nvPr/>
        </p:nvSpPr>
        <p:spPr>
          <a:xfrm>
            <a:off x="7008245" y="1894454"/>
            <a:ext cx="803152"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1" name="Oval 30"/>
          <p:cNvSpPr/>
          <p:nvPr/>
        </p:nvSpPr>
        <p:spPr>
          <a:xfrm>
            <a:off x="7232193" y="1811313"/>
            <a:ext cx="652784"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p:nvSpPr>
        <p:spPr>
          <a:xfrm>
            <a:off x="6291683" y="2083427"/>
            <a:ext cx="342135"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Oval 29"/>
          <p:cNvSpPr/>
          <p:nvPr/>
        </p:nvSpPr>
        <p:spPr>
          <a:xfrm>
            <a:off x="8176122" y="993076"/>
            <a:ext cx="342135"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Oval 33"/>
          <p:cNvSpPr/>
          <p:nvPr/>
        </p:nvSpPr>
        <p:spPr>
          <a:xfrm>
            <a:off x="6746129" y="1894454"/>
            <a:ext cx="26325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Oval 34"/>
          <p:cNvSpPr/>
          <p:nvPr/>
        </p:nvSpPr>
        <p:spPr>
          <a:xfrm>
            <a:off x="8198402" y="1060594"/>
            <a:ext cx="26325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Picture Placeholder 17"/>
          <p:cNvSpPr>
            <a:spLocks noGrp="1"/>
          </p:cNvSpPr>
          <p:nvPr>
            <p:ph type="pic" sz="quarter" idx="14"/>
          </p:nvPr>
        </p:nvSpPr>
        <p:spPr>
          <a:xfrm>
            <a:off x="6502400" y="1600200"/>
            <a:ext cx="4572000" cy="3429000"/>
          </a:xfrm>
          <a:prstGeom prst="ellipse">
            <a:avLst/>
          </a:prstGeom>
          <a:ln w="76200">
            <a:solidFill>
              <a:schemeClr val="bg2">
                <a:lumMod val="75000"/>
              </a:schemeClr>
            </a:solidFill>
          </a:ln>
        </p:spPr>
        <p:txBody>
          <a:bodyPr/>
          <a:lstStyle/>
          <a:p>
            <a:r>
              <a:rPr lang="es-ES"/>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8744219" y="66320"/>
            <a:ext cx="3434015"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sz="1800"/>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sz="1800"/>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sz="1800"/>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sz="1800"/>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1345923" y="675725"/>
            <a:ext cx="9500151" cy="92447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583125" y="595181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A008B40-2D00-417A-A46C-F60301CC59F8}" type="datetimeFigureOut">
              <a:rPr lang="es-CL" smtClean="0"/>
              <a:t>01-03-2022</a:t>
            </a:fld>
            <a:endParaRPr lang="es-CL"/>
          </a:p>
        </p:txBody>
      </p:sp>
      <p:sp>
        <p:nvSpPr>
          <p:cNvPr id="5" name="Footer Placeholder 4"/>
          <p:cNvSpPr>
            <a:spLocks noGrp="1"/>
          </p:cNvSpPr>
          <p:nvPr>
            <p:ph type="ftr" sz="quarter" idx="3"/>
          </p:nvPr>
        </p:nvSpPr>
        <p:spPr>
          <a:xfrm>
            <a:off x="1574594" y="595181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763545" y="595181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7A1087B-9C7C-4090-B608-D3B503486E2C}" type="slidenum">
              <a:rPr lang="es-CL" smtClean="0"/>
              <a:t>‹Nº›</a:t>
            </a:fld>
            <a:endParaRPr lang="es-C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LUBAHAMO@U.UCHILE.C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240016" y="5301208"/>
            <a:ext cx="3600400" cy="369332"/>
          </a:xfrm>
          <a:prstGeom prst="rect">
            <a:avLst/>
          </a:prstGeom>
          <a:noFill/>
        </p:spPr>
        <p:txBody>
          <a:bodyPr wrap="square" rtlCol="0">
            <a:spAutoFit/>
          </a:bodyPr>
          <a:lstStyle/>
          <a:p>
            <a:r>
              <a:rPr lang="es-CL" b="1" dirty="0">
                <a:solidFill>
                  <a:schemeClr val="bg1"/>
                </a:solidFill>
              </a:rPr>
              <a:t>Prof. Luis </a:t>
            </a:r>
            <a:r>
              <a:rPr lang="es-CL" b="1" dirty="0" err="1">
                <a:solidFill>
                  <a:schemeClr val="bg1"/>
                </a:solidFill>
              </a:rPr>
              <a:t>Bahamondes</a:t>
            </a:r>
            <a:r>
              <a:rPr lang="es-CL" b="1" dirty="0">
                <a:solidFill>
                  <a:schemeClr val="bg1"/>
                </a:solidFill>
              </a:rPr>
              <a:t> G.</a:t>
            </a:r>
          </a:p>
        </p:txBody>
      </p:sp>
      <p:sp>
        <p:nvSpPr>
          <p:cNvPr id="5" name="4 CuadroTexto"/>
          <p:cNvSpPr txBox="1"/>
          <p:nvPr/>
        </p:nvSpPr>
        <p:spPr>
          <a:xfrm>
            <a:off x="1919536" y="2996951"/>
            <a:ext cx="8208912" cy="707886"/>
          </a:xfrm>
          <a:prstGeom prst="rect">
            <a:avLst/>
          </a:prstGeom>
          <a:noFill/>
        </p:spPr>
        <p:txBody>
          <a:bodyPr wrap="square" rtlCol="0">
            <a:spAutoFit/>
          </a:bodyPr>
          <a:lstStyle/>
          <a:p>
            <a:pPr algn="ctr"/>
            <a:r>
              <a:rPr lang="es-CL" sz="2000" b="1" dirty="0"/>
              <a:t>INTRODUCCIÓN </a:t>
            </a:r>
          </a:p>
          <a:p>
            <a:pPr algn="ctr"/>
            <a:r>
              <a:rPr lang="es-CL" sz="2000" b="1" dirty="0"/>
              <a:t>Cambios socioculturales en Chile</a:t>
            </a:r>
          </a:p>
        </p:txBody>
      </p:sp>
      <p:sp>
        <p:nvSpPr>
          <p:cNvPr id="6" name="5 CuadroTexto"/>
          <p:cNvSpPr txBox="1"/>
          <p:nvPr/>
        </p:nvSpPr>
        <p:spPr>
          <a:xfrm>
            <a:off x="1596008" y="395671"/>
            <a:ext cx="8892480" cy="830997"/>
          </a:xfrm>
          <a:prstGeom prst="rect">
            <a:avLst/>
          </a:prstGeom>
          <a:noFill/>
        </p:spPr>
        <p:txBody>
          <a:bodyPr wrap="square" rtlCol="0">
            <a:spAutoFit/>
          </a:bodyPr>
          <a:lstStyle/>
          <a:p>
            <a:pPr algn="ctr"/>
            <a:r>
              <a:rPr lang="es-CL" sz="1600" dirty="0"/>
              <a:t>Seminario: </a:t>
            </a:r>
          </a:p>
          <a:p>
            <a:pPr algn="ctr"/>
            <a:r>
              <a:rPr lang="es-CL" sz="1600" dirty="0"/>
              <a:t>Métodos y Técnicas para el diseño de la Investigación socio-cultural</a:t>
            </a:r>
          </a:p>
          <a:p>
            <a:pPr algn="ctr"/>
            <a:r>
              <a:rPr lang="es-CL" sz="1600" dirty="0"/>
              <a:t>Universidad de Chile</a:t>
            </a:r>
          </a:p>
        </p:txBody>
      </p:sp>
      <p:sp>
        <p:nvSpPr>
          <p:cNvPr id="2" name="1 CuadroTexto"/>
          <p:cNvSpPr txBox="1"/>
          <p:nvPr/>
        </p:nvSpPr>
        <p:spPr>
          <a:xfrm>
            <a:off x="227856" y="6309320"/>
            <a:ext cx="10980712" cy="400110"/>
          </a:xfrm>
          <a:prstGeom prst="rect">
            <a:avLst/>
          </a:prstGeom>
          <a:noFill/>
        </p:spPr>
        <p:txBody>
          <a:bodyPr wrap="square" rtlCol="0">
            <a:spAutoFit/>
          </a:bodyPr>
          <a:lstStyle/>
          <a:p>
            <a:r>
              <a:rPr lang="es-CL" sz="1000" dirty="0">
                <a:solidFill>
                  <a:schemeClr val="bg1"/>
                </a:solidFill>
              </a:rPr>
              <a:t>* Doctor en Ciencias de las Religiones. D.E.A en Antropología Social. Magíster en Ciencias Sociales, mención sociología de la modernización. Diplomado en Estudios Políticos. Licenciado en </a:t>
            </a:r>
            <a:r>
              <a:rPr lang="es-CL" sz="1000" dirty="0" smtClean="0">
                <a:solidFill>
                  <a:schemeClr val="bg1"/>
                </a:solidFill>
              </a:rPr>
              <a:t>Historia, Universidad de Chile.</a:t>
            </a:r>
            <a:endParaRPr lang="es-CL" sz="1000" dirty="0">
              <a:solidFill>
                <a:schemeClr val="bg1"/>
              </a:solidFill>
            </a:endParaRPr>
          </a:p>
        </p:txBody>
      </p:sp>
    </p:spTree>
    <p:extLst>
      <p:ext uri="{BB962C8B-B14F-4D97-AF65-F5344CB8AC3E}">
        <p14:creationId xmlns:p14="http://schemas.microsoft.com/office/powerpoint/2010/main" val="169711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47528" y="260648"/>
            <a:ext cx="2520280" cy="369332"/>
          </a:xfrm>
          <a:prstGeom prst="rect">
            <a:avLst/>
          </a:prstGeom>
          <a:noFill/>
        </p:spPr>
        <p:txBody>
          <a:bodyPr wrap="square" rtlCol="0">
            <a:spAutoFit/>
          </a:bodyPr>
          <a:lstStyle/>
          <a:p>
            <a:r>
              <a:rPr lang="es-CL" b="1" dirty="0"/>
              <a:t>Pobreza</a:t>
            </a:r>
          </a:p>
        </p:txBody>
      </p:sp>
      <p:pic>
        <p:nvPicPr>
          <p:cNvPr id="1026" name="Picture 2" descr="Resultado de imagen para estadÃ­sticas chile">
            <a:extLst>
              <a:ext uri="{FF2B5EF4-FFF2-40B4-BE49-F238E27FC236}">
                <a16:creationId xmlns:a16="http://schemas.microsoft.com/office/drawing/2014/main" xmlns="" id="{D89D9420-797C-4372-8762-EB84B6E69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47750"/>
            <a:ext cx="7810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2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908720"/>
            <a:ext cx="748883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847528" y="6309321"/>
            <a:ext cx="6120680" cy="276999"/>
          </a:xfrm>
          <a:prstGeom prst="rect">
            <a:avLst/>
          </a:prstGeom>
          <a:noFill/>
        </p:spPr>
        <p:txBody>
          <a:bodyPr wrap="square" rtlCol="0">
            <a:spAutoFit/>
          </a:bodyPr>
          <a:lstStyle/>
          <a:p>
            <a:r>
              <a:rPr lang="es-CL" sz="1200" dirty="0">
                <a:solidFill>
                  <a:schemeClr val="bg1"/>
                </a:solidFill>
              </a:rPr>
              <a:t>Fuente: Ministerio del Medio Ambiente </a:t>
            </a:r>
          </a:p>
        </p:txBody>
      </p:sp>
      <p:sp>
        <p:nvSpPr>
          <p:cNvPr id="3" name="2 CuadroTexto"/>
          <p:cNvSpPr txBox="1"/>
          <p:nvPr/>
        </p:nvSpPr>
        <p:spPr>
          <a:xfrm>
            <a:off x="2063552" y="188640"/>
            <a:ext cx="3744416" cy="369332"/>
          </a:xfrm>
          <a:prstGeom prst="rect">
            <a:avLst/>
          </a:prstGeom>
          <a:noFill/>
        </p:spPr>
        <p:txBody>
          <a:bodyPr wrap="square" rtlCol="0">
            <a:spAutoFit/>
          </a:bodyPr>
          <a:lstStyle/>
          <a:p>
            <a:r>
              <a:rPr lang="es-CL" b="1" dirty="0"/>
              <a:t>Medio ambiente</a:t>
            </a:r>
          </a:p>
        </p:txBody>
      </p:sp>
    </p:spTree>
    <p:extLst>
      <p:ext uri="{BB962C8B-B14F-4D97-AF65-F5344CB8AC3E}">
        <p14:creationId xmlns:p14="http://schemas.microsoft.com/office/powerpoint/2010/main" val="125658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ilo.uba.ar/contenidos/investigacion/institutos/geo/geocritica2010/466_ROMEROFUENTESSMITH_ok_archivos/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84" y="692696"/>
            <a:ext cx="36724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1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1412776"/>
            <a:ext cx="6912768"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991544" y="548680"/>
            <a:ext cx="6696744" cy="369332"/>
          </a:xfrm>
          <a:prstGeom prst="rect">
            <a:avLst/>
          </a:prstGeom>
          <a:noFill/>
        </p:spPr>
        <p:txBody>
          <a:bodyPr wrap="square" rtlCol="0">
            <a:spAutoFit/>
          </a:bodyPr>
          <a:lstStyle/>
          <a:p>
            <a:r>
              <a:rPr lang="es-CL" b="1" dirty="0"/>
              <a:t>¿Nueva estructura familiar en  el Chile actual?</a:t>
            </a:r>
          </a:p>
        </p:txBody>
      </p:sp>
    </p:spTree>
    <p:extLst>
      <p:ext uri="{BB962C8B-B14F-4D97-AF65-F5344CB8AC3E}">
        <p14:creationId xmlns:p14="http://schemas.microsoft.com/office/powerpoint/2010/main" val="237971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1424" y="404664"/>
            <a:ext cx="4248472" cy="369332"/>
          </a:xfrm>
          <a:prstGeom prst="rect">
            <a:avLst/>
          </a:prstGeom>
          <a:noFill/>
        </p:spPr>
        <p:txBody>
          <a:bodyPr wrap="square" rtlCol="0">
            <a:spAutoFit/>
          </a:bodyPr>
          <a:lstStyle/>
          <a:p>
            <a:r>
              <a:rPr lang="es-CL" b="1" dirty="0"/>
              <a:t>¿En qué creen los chilenos/as?</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908720"/>
            <a:ext cx="108012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63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991544" y="548680"/>
            <a:ext cx="324036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Propuesta de investigación </a:t>
            </a:r>
          </a:p>
        </p:txBody>
      </p:sp>
      <p:sp>
        <p:nvSpPr>
          <p:cNvPr id="4" name="3 Rectángulo redondeado"/>
          <p:cNvSpPr/>
          <p:nvPr/>
        </p:nvSpPr>
        <p:spPr>
          <a:xfrm>
            <a:off x="6672064" y="1544544"/>
            <a:ext cx="3312368" cy="338437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endParaRPr lang="es-CL" sz="1400" dirty="0">
              <a:solidFill>
                <a:schemeClr val="bg1"/>
              </a:solidFill>
            </a:endParaRPr>
          </a:p>
          <a:p>
            <a:pPr marL="342900" indent="-342900" algn="just">
              <a:buAutoNum type="arabicPeriod"/>
            </a:pPr>
            <a:endParaRPr lang="es-CL" sz="1400" dirty="0">
              <a:solidFill>
                <a:schemeClr val="bg1"/>
              </a:solidFill>
            </a:endParaRPr>
          </a:p>
          <a:p>
            <a:pPr marL="342900" indent="-342900" algn="just">
              <a:buAutoNum type="arabicPeriod"/>
            </a:pPr>
            <a:r>
              <a:rPr lang="es-CL" sz="1400" dirty="0">
                <a:solidFill>
                  <a:schemeClr val="bg1"/>
                </a:solidFill>
              </a:rPr>
              <a:t>Consultorios</a:t>
            </a:r>
          </a:p>
          <a:p>
            <a:pPr marL="342900" indent="-342900" algn="just">
              <a:buAutoNum type="arabicPeriod"/>
            </a:pPr>
            <a:r>
              <a:rPr lang="es-CL" sz="1400" dirty="0">
                <a:solidFill>
                  <a:schemeClr val="bg1"/>
                </a:solidFill>
              </a:rPr>
              <a:t>Juntas de vecinos</a:t>
            </a:r>
          </a:p>
          <a:p>
            <a:pPr marL="342900" indent="-342900" algn="just">
              <a:buAutoNum type="arabicPeriod"/>
            </a:pPr>
            <a:r>
              <a:rPr lang="es-CL" sz="1400" dirty="0">
                <a:solidFill>
                  <a:schemeClr val="bg1"/>
                </a:solidFill>
              </a:rPr>
              <a:t>Centros culturales</a:t>
            </a:r>
          </a:p>
          <a:p>
            <a:pPr marL="342900" indent="-342900" algn="just">
              <a:buAutoNum type="arabicPeriod"/>
            </a:pPr>
            <a:r>
              <a:rPr lang="es-CL" sz="1400" dirty="0">
                <a:solidFill>
                  <a:schemeClr val="bg1"/>
                </a:solidFill>
              </a:rPr>
              <a:t>Agrupaciones religiosas</a:t>
            </a:r>
          </a:p>
          <a:p>
            <a:pPr marL="342900" indent="-342900" algn="just">
              <a:buAutoNum type="arabicPeriod"/>
            </a:pPr>
            <a:r>
              <a:rPr lang="es-CL" sz="1400" dirty="0">
                <a:solidFill>
                  <a:schemeClr val="bg1"/>
                </a:solidFill>
              </a:rPr>
              <a:t>Escuelas</a:t>
            </a:r>
          </a:p>
          <a:p>
            <a:pPr marL="342900" indent="-342900" algn="just">
              <a:buAutoNum type="arabicPeriod"/>
            </a:pPr>
            <a:r>
              <a:rPr lang="es-CL" sz="1400" dirty="0">
                <a:solidFill>
                  <a:schemeClr val="bg1"/>
                </a:solidFill>
              </a:rPr>
              <a:t>Centros deportivos</a:t>
            </a:r>
          </a:p>
          <a:p>
            <a:pPr marL="342900" indent="-342900" algn="just">
              <a:buAutoNum type="arabicPeriod"/>
            </a:pPr>
            <a:r>
              <a:rPr lang="es-CL" sz="1400" dirty="0">
                <a:solidFill>
                  <a:schemeClr val="bg1"/>
                </a:solidFill>
              </a:rPr>
              <a:t>Sindicatos</a:t>
            </a:r>
          </a:p>
          <a:p>
            <a:pPr marL="342900" indent="-342900" algn="just">
              <a:buAutoNum type="arabicPeriod"/>
            </a:pPr>
            <a:r>
              <a:rPr lang="es-CL" sz="1400" dirty="0" err="1">
                <a:solidFill>
                  <a:schemeClr val="bg1"/>
                </a:solidFill>
              </a:rPr>
              <a:t>ONGs</a:t>
            </a:r>
            <a:endParaRPr lang="es-CL" sz="1400" dirty="0">
              <a:solidFill>
                <a:schemeClr val="bg1"/>
              </a:solidFill>
            </a:endParaRPr>
          </a:p>
          <a:p>
            <a:pPr marL="342900" indent="-342900" algn="just">
              <a:buAutoNum type="arabicPeriod"/>
            </a:pPr>
            <a:r>
              <a:rPr lang="es-CL" sz="1400" dirty="0">
                <a:solidFill>
                  <a:schemeClr val="bg1"/>
                </a:solidFill>
              </a:rPr>
              <a:t>Municipalidades</a:t>
            </a:r>
          </a:p>
          <a:p>
            <a:pPr marL="342900" indent="-342900" algn="just">
              <a:buAutoNum type="arabicPeriod"/>
            </a:pPr>
            <a:r>
              <a:rPr lang="es-CL" sz="1400" dirty="0">
                <a:solidFill>
                  <a:schemeClr val="bg1"/>
                </a:solidFill>
              </a:rPr>
              <a:t> Agrupaciones barriales</a:t>
            </a:r>
          </a:p>
          <a:p>
            <a:pPr marL="342900" indent="-342900" algn="just">
              <a:buAutoNum type="arabicPeriod"/>
            </a:pPr>
            <a:r>
              <a:rPr lang="es-CL" sz="1400" dirty="0">
                <a:solidFill>
                  <a:schemeClr val="bg1"/>
                </a:solidFill>
              </a:rPr>
              <a:t>Centros comunitarios</a:t>
            </a:r>
          </a:p>
          <a:p>
            <a:pPr algn="just"/>
            <a:endParaRPr lang="es-CL" sz="1400" dirty="0">
              <a:solidFill>
                <a:schemeClr val="bg1"/>
              </a:solidFill>
            </a:endParaRPr>
          </a:p>
        </p:txBody>
      </p:sp>
      <p:sp>
        <p:nvSpPr>
          <p:cNvPr id="5" name="4 CuadroTexto"/>
          <p:cNvSpPr txBox="1"/>
          <p:nvPr/>
        </p:nvSpPr>
        <p:spPr>
          <a:xfrm>
            <a:off x="7032104" y="1760703"/>
            <a:ext cx="1944216" cy="646331"/>
          </a:xfrm>
          <a:prstGeom prst="rect">
            <a:avLst/>
          </a:prstGeom>
          <a:noFill/>
        </p:spPr>
        <p:txBody>
          <a:bodyPr wrap="square" rtlCol="0">
            <a:spAutoFit/>
          </a:bodyPr>
          <a:lstStyle/>
          <a:p>
            <a:r>
              <a:rPr lang="es-CL" b="1" dirty="0">
                <a:solidFill>
                  <a:schemeClr val="bg1"/>
                </a:solidFill>
              </a:rPr>
              <a:t>Sugerencias</a:t>
            </a:r>
          </a:p>
          <a:p>
            <a:r>
              <a:rPr lang="es-CL" dirty="0">
                <a:solidFill>
                  <a:schemeClr val="bg1"/>
                </a:solidFill>
              </a:rPr>
              <a:t> </a:t>
            </a:r>
          </a:p>
        </p:txBody>
      </p:sp>
      <p:sp>
        <p:nvSpPr>
          <p:cNvPr id="6" name="5 Flecha abajo"/>
          <p:cNvSpPr/>
          <p:nvPr/>
        </p:nvSpPr>
        <p:spPr>
          <a:xfrm>
            <a:off x="3143672" y="1669450"/>
            <a:ext cx="1080120"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redondeado"/>
          <p:cNvSpPr/>
          <p:nvPr/>
        </p:nvSpPr>
        <p:spPr>
          <a:xfrm>
            <a:off x="2017642" y="2564904"/>
            <a:ext cx="2952328"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Objeto de estudio para problematizar:</a:t>
            </a:r>
          </a:p>
        </p:txBody>
      </p:sp>
      <p:sp>
        <p:nvSpPr>
          <p:cNvPr id="3" name="2 Abrir llave"/>
          <p:cNvSpPr/>
          <p:nvPr/>
        </p:nvSpPr>
        <p:spPr>
          <a:xfrm>
            <a:off x="5591944" y="1772816"/>
            <a:ext cx="936104" cy="30243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96" y="3645024"/>
            <a:ext cx="4818448" cy="271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55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47728" y="3284984"/>
            <a:ext cx="5184576" cy="369332"/>
          </a:xfrm>
          <a:prstGeom prst="rect">
            <a:avLst/>
          </a:prstGeom>
          <a:noFill/>
        </p:spPr>
        <p:txBody>
          <a:bodyPr wrap="square" rtlCol="0">
            <a:spAutoFit/>
          </a:bodyPr>
          <a:lstStyle/>
          <a:p>
            <a:pPr algn="ctr"/>
            <a:r>
              <a:rPr lang="es-CL" b="1" dirty="0">
                <a:hlinkClick r:id="rId2"/>
              </a:rPr>
              <a:t>LUBAHAMO@U.UCHILE.CL</a:t>
            </a:r>
            <a:r>
              <a:rPr lang="es-CL" dirty="0"/>
              <a:t>  </a:t>
            </a:r>
          </a:p>
        </p:txBody>
      </p:sp>
    </p:spTree>
    <p:extLst>
      <p:ext uri="{BB962C8B-B14F-4D97-AF65-F5344CB8AC3E}">
        <p14:creationId xmlns:p14="http://schemas.microsoft.com/office/powerpoint/2010/main" val="172424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495600" y="1052736"/>
            <a:ext cx="2304256"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modernidad</a:t>
            </a:r>
            <a:endParaRPr lang="es-CL" dirty="0"/>
          </a:p>
        </p:txBody>
      </p:sp>
      <p:sp>
        <p:nvSpPr>
          <p:cNvPr id="4" name="3 Flecha derecha"/>
          <p:cNvSpPr/>
          <p:nvPr/>
        </p:nvSpPr>
        <p:spPr>
          <a:xfrm>
            <a:off x="5087888" y="1052736"/>
            <a:ext cx="864096" cy="864096"/>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redondeado"/>
          <p:cNvSpPr/>
          <p:nvPr/>
        </p:nvSpPr>
        <p:spPr>
          <a:xfrm>
            <a:off x="6240016" y="1052736"/>
            <a:ext cx="2736304"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Postmodernidad</a:t>
            </a:r>
          </a:p>
        </p:txBody>
      </p:sp>
      <p:sp>
        <p:nvSpPr>
          <p:cNvPr id="6" name="5 Rectángulo redondeado"/>
          <p:cNvSpPr/>
          <p:nvPr/>
        </p:nvSpPr>
        <p:spPr>
          <a:xfrm>
            <a:off x="4392960" y="2276872"/>
            <a:ext cx="2304256" cy="136815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dirty="0">
                <a:solidFill>
                  <a:schemeClr val="tx1"/>
                </a:solidFill>
              </a:rPr>
              <a:t>Transformaciones:</a:t>
            </a:r>
          </a:p>
          <a:p>
            <a:pPr marL="285750" indent="-285750">
              <a:buFontTx/>
              <a:buChar char="-"/>
            </a:pPr>
            <a:r>
              <a:rPr lang="es-CL" sz="1600" dirty="0">
                <a:solidFill>
                  <a:schemeClr val="tx1"/>
                </a:solidFill>
              </a:rPr>
              <a:t>Políticas</a:t>
            </a:r>
          </a:p>
          <a:p>
            <a:pPr marL="285750" indent="-285750">
              <a:buFontTx/>
              <a:buChar char="-"/>
            </a:pPr>
            <a:r>
              <a:rPr lang="es-CL" sz="1600" dirty="0">
                <a:solidFill>
                  <a:schemeClr val="tx1"/>
                </a:solidFill>
              </a:rPr>
              <a:t>Económicas</a:t>
            </a:r>
          </a:p>
          <a:p>
            <a:pPr marL="285750" indent="-285750">
              <a:buFontTx/>
              <a:buChar char="-"/>
            </a:pPr>
            <a:r>
              <a:rPr lang="es-CL" sz="1600" dirty="0">
                <a:solidFill>
                  <a:schemeClr val="tx1"/>
                </a:solidFill>
              </a:rPr>
              <a:t>Sociales</a:t>
            </a:r>
          </a:p>
          <a:p>
            <a:pPr marL="285750" indent="-285750">
              <a:buFontTx/>
              <a:buChar char="-"/>
            </a:pPr>
            <a:r>
              <a:rPr lang="es-CL" sz="1600" dirty="0">
                <a:solidFill>
                  <a:schemeClr val="tx1"/>
                </a:solidFill>
              </a:rPr>
              <a:t>Culturales </a:t>
            </a:r>
          </a:p>
        </p:txBody>
      </p:sp>
      <p:sp>
        <p:nvSpPr>
          <p:cNvPr id="2" name="1 Rectángulo redondeado"/>
          <p:cNvSpPr/>
          <p:nvPr/>
        </p:nvSpPr>
        <p:spPr>
          <a:xfrm>
            <a:off x="479376" y="4942429"/>
            <a:ext cx="11233248" cy="16549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i="1" dirty="0">
                <a:solidFill>
                  <a:schemeClr val="bg1"/>
                </a:solidFill>
              </a:rPr>
              <a:t>“Si hacemos la historia del tiempo presente, uno de los diagnósticos que resalta es -en sintonía con la globalización- la organización audiovisual o </a:t>
            </a:r>
            <a:r>
              <a:rPr lang="es-CL" sz="1400" i="1" dirty="0" err="1">
                <a:solidFill>
                  <a:schemeClr val="bg1"/>
                </a:solidFill>
              </a:rPr>
              <a:t>massmediatización</a:t>
            </a:r>
            <a:r>
              <a:rPr lang="es-CL" sz="1400" i="1" dirty="0">
                <a:solidFill>
                  <a:schemeClr val="bg1"/>
                </a:solidFill>
              </a:rPr>
              <a:t> de la cultura, fenómeno que se sustenta en las industrias de la publicidad y del entretenimiento y en una vorágine imparable de cambios tecnológicos. Se trata de una </a:t>
            </a:r>
            <a:r>
              <a:rPr lang="es-CL" sz="1400" i="1" dirty="0" err="1">
                <a:solidFill>
                  <a:schemeClr val="bg1"/>
                </a:solidFill>
              </a:rPr>
              <a:t>massmediatización</a:t>
            </a:r>
            <a:r>
              <a:rPr lang="es-CL" sz="1400" i="1" dirty="0">
                <a:solidFill>
                  <a:schemeClr val="bg1"/>
                </a:solidFill>
              </a:rPr>
              <a:t> que incide y afecta a todo tipo de actividades, desde la política a la educación, desde el teatro y la literatura hasta el lenguaje, la religión, el deporte y el tiempo libre” </a:t>
            </a:r>
            <a:r>
              <a:rPr lang="es-CL" sz="1400" dirty="0">
                <a:solidFill>
                  <a:schemeClr val="bg1"/>
                </a:solidFill>
              </a:rPr>
              <a:t>(</a:t>
            </a:r>
            <a:r>
              <a:rPr lang="es-CL" sz="1400" dirty="0" err="1">
                <a:solidFill>
                  <a:schemeClr val="bg1"/>
                </a:solidFill>
              </a:rPr>
              <a:t>Subercaseaux</a:t>
            </a:r>
            <a:r>
              <a:rPr lang="es-CL" sz="1400" dirty="0">
                <a:solidFill>
                  <a:schemeClr val="bg1"/>
                </a:solidFill>
              </a:rPr>
              <a:t>, 293-294)</a:t>
            </a:r>
          </a:p>
        </p:txBody>
      </p:sp>
      <p:sp>
        <p:nvSpPr>
          <p:cNvPr id="7" name="6 Rectángulo redondeado"/>
          <p:cNvSpPr/>
          <p:nvPr/>
        </p:nvSpPr>
        <p:spPr>
          <a:xfrm>
            <a:off x="2279576" y="4077072"/>
            <a:ext cx="2520280"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A modo de ejemplo:</a:t>
            </a:r>
          </a:p>
        </p:txBody>
      </p:sp>
    </p:spTree>
    <p:extLst>
      <p:ext uri="{BB962C8B-B14F-4D97-AF65-F5344CB8AC3E}">
        <p14:creationId xmlns:p14="http://schemas.microsoft.com/office/powerpoint/2010/main" val="16101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511824" y="326976"/>
            <a:ext cx="2808312" cy="5760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1. Construcción de democracias políticas</a:t>
            </a:r>
          </a:p>
        </p:txBody>
      </p:sp>
      <p:sp>
        <p:nvSpPr>
          <p:cNvPr id="3" name="2 Rectángulo redondeado"/>
          <p:cNvSpPr/>
          <p:nvPr/>
        </p:nvSpPr>
        <p:spPr>
          <a:xfrm>
            <a:off x="4509668" y="1021324"/>
            <a:ext cx="2776121" cy="56999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2.Democratización social </a:t>
            </a:r>
          </a:p>
        </p:txBody>
      </p:sp>
      <p:sp>
        <p:nvSpPr>
          <p:cNvPr id="4" name="3 Rectángulo redondeado"/>
          <p:cNvSpPr/>
          <p:nvPr/>
        </p:nvSpPr>
        <p:spPr>
          <a:xfrm>
            <a:off x="4544015" y="1764956"/>
            <a:ext cx="2776121" cy="50405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3.Definición del modelo de desarrollo</a:t>
            </a:r>
          </a:p>
        </p:txBody>
      </p:sp>
      <p:sp>
        <p:nvSpPr>
          <p:cNvPr id="5" name="4 Abrir llave"/>
          <p:cNvSpPr/>
          <p:nvPr/>
        </p:nvSpPr>
        <p:spPr>
          <a:xfrm>
            <a:off x="3359696" y="360800"/>
            <a:ext cx="936104" cy="292418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6" name="5 Rectángulo redondeado"/>
          <p:cNvSpPr/>
          <p:nvPr/>
        </p:nvSpPr>
        <p:spPr>
          <a:xfrm>
            <a:off x="288706" y="1306321"/>
            <a:ext cx="3024336" cy="14761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Para </a:t>
            </a:r>
            <a:r>
              <a:rPr lang="es-CL" sz="1400" dirty="0" err="1"/>
              <a:t>Garretón</a:t>
            </a:r>
            <a:r>
              <a:rPr lang="es-CL" sz="1400" dirty="0"/>
              <a:t> el futuro de los países depende de la capacidad que tengan para enfrentar los siguientes desafíos:</a:t>
            </a:r>
          </a:p>
          <a:p>
            <a:pPr algn="ctr"/>
            <a:endParaRPr lang="es-CL" sz="1400" dirty="0"/>
          </a:p>
        </p:txBody>
      </p:sp>
      <p:sp>
        <p:nvSpPr>
          <p:cNvPr id="7" name="6 Rectángulo redondeado"/>
          <p:cNvSpPr/>
          <p:nvPr/>
        </p:nvSpPr>
        <p:spPr>
          <a:xfrm>
            <a:off x="4544015" y="2494453"/>
            <a:ext cx="2776121" cy="5760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bg1"/>
                </a:solidFill>
              </a:rPr>
              <a:t>4. Definición del tipo de modernidad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3501008"/>
            <a:ext cx="5217815" cy="306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615009"/>
            <a:ext cx="4104456" cy="26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3501007"/>
            <a:ext cx="4457700" cy="306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05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63352" y="2276872"/>
            <a:ext cx="7704856" cy="187220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i="1" dirty="0">
                <a:solidFill>
                  <a:schemeClr val="bg1"/>
                </a:solidFill>
              </a:rPr>
              <a:t>«1. Chile está viviendo un profundo cambio cultural. En este proceso desempeñan un papel central las dinámicas de globalización de la sociedad e individualización de las personas, la centralidad del mercado y de las nuevas tecnologías. Los cambios culturales crean oportunidades pero también dificultades para la convivencia cotidiana» </a:t>
            </a:r>
            <a:r>
              <a:rPr lang="es-CL" sz="1600" dirty="0">
                <a:solidFill>
                  <a:schemeClr val="bg1"/>
                </a:solidFill>
              </a:rPr>
              <a:t>(PNUD 2002, p. 18)</a:t>
            </a:r>
          </a:p>
        </p:txBody>
      </p:sp>
      <p:sp>
        <p:nvSpPr>
          <p:cNvPr id="3" name="2 Rectángulo redondeado"/>
          <p:cNvSpPr/>
          <p:nvPr/>
        </p:nvSpPr>
        <p:spPr>
          <a:xfrm>
            <a:off x="263352" y="4365104"/>
            <a:ext cx="7848872" cy="201622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L" sz="1600" i="1" dirty="0">
              <a:solidFill>
                <a:schemeClr val="bg1"/>
              </a:solidFill>
            </a:endParaRPr>
          </a:p>
          <a:p>
            <a:pPr algn="just"/>
            <a:r>
              <a:rPr lang="es-CL" sz="1600" i="1" dirty="0">
                <a:solidFill>
                  <a:schemeClr val="bg1"/>
                </a:solidFill>
              </a:rPr>
              <a:t>«3. La producción de experiencias y significado de lo social debe hacerse cargo hoy de nuevas dinámicas, nuevos materiales y nuevos actores. Entre ellos, la mercantilización y masificación de los bienes culturales, la transformación del sentido del trabajo, el auge del consumo, la preeminencia de las imágenes, la diversificación de los lenguajes y significados, y la pérdida de significación de la política» </a:t>
            </a:r>
            <a:r>
              <a:rPr lang="es-CL" sz="1600" dirty="0">
                <a:solidFill>
                  <a:schemeClr val="bg1"/>
                </a:solidFill>
              </a:rPr>
              <a:t>(PNUD 2002, p. 18)</a:t>
            </a:r>
          </a:p>
          <a:p>
            <a:pPr algn="just"/>
            <a:endParaRPr lang="es-CL" sz="1600" i="1" dirty="0">
              <a:solidFill>
                <a:schemeClr val="bg1"/>
              </a:solidFill>
            </a:endParaRPr>
          </a:p>
        </p:txBody>
      </p:sp>
      <p:sp>
        <p:nvSpPr>
          <p:cNvPr id="4" name="3 Rectángulo"/>
          <p:cNvSpPr/>
          <p:nvPr/>
        </p:nvSpPr>
        <p:spPr>
          <a:xfrm>
            <a:off x="1847528" y="260648"/>
            <a:ext cx="4824536"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Tesis sobre los cambios y desafíos culturales en Chile (PNUD 2002)</a:t>
            </a:r>
          </a:p>
        </p:txBody>
      </p:sp>
      <p:sp>
        <p:nvSpPr>
          <p:cNvPr id="5" name="4 Flecha abajo"/>
          <p:cNvSpPr/>
          <p:nvPr/>
        </p:nvSpPr>
        <p:spPr>
          <a:xfrm>
            <a:off x="3575720" y="1340768"/>
            <a:ext cx="1080120" cy="64807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1190625"/>
            <a:ext cx="3024336"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99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83432" y="476672"/>
            <a:ext cx="6840760" cy="615553"/>
          </a:xfrm>
          <a:prstGeom prst="rect">
            <a:avLst/>
          </a:prstGeom>
          <a:noFill/>
        </p:spPr>
        <p:txBody>
          <a:bodyPr wrap="square" rtlCol="0">
            <a:spAutoFit/>
          </a:bodyPr>
          <a:lstStyle/>
          <a:p>
            <a:r>
              <a:rPr lang="es-CL" b="1" dirty="0"/>
              <a:t>Ejercicio:</a:t>
            </a:r>
          </a:p>
          <a:p>
            <a:pPr algn="just"/>
            <a:r>
              <a:rPr lang="es-CL" sz="1600" dirty="0"/>
              <a:t> ¿Qué problemáticas se visibilizan en el relato ? </a:t>
            </a:r>
          </a:p>
        </p:txBody>
      </p:sp>
      <p:sp>
        <p:nvSpPr>
          <p:cNvPr id="3" name="2 Rectángulo redondeado"/>
          <p:cNvSpPr/>
          <p:nvPr/>
        </p:nvSpPr>
        <p:spPr>
          <a:xfrm>
            <a:off x="479376" y="1484784"/>
            <a:ext cx="11305256" cy="48965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dirty="0"/>
              <a:t>«Me llamo Jeannette Monsalve… Trabajo de 10 de la mañana a 7 de la tarde en una gran tienda del centro. Tengo 28 años y un hijo de cuatro. Hace tres años que estoy separada; mi marido era muy machista y no se lo aguanté. Vivo en un departamento en Maipú, que es chico, pero seguro, y queda cerca de la casa de mis padres. Mi trabajo me gusta porque muestra que puedo valerme sola. Me respetan porque saben que cumplo y que soy una mujer decente. No es fácil; a veces, a una la acosan y otras no dicen nada para no perder el empleo. Pero yo no me dejo atropellar. Me hago respetar y nadie puede hablar mal de mí. Tal vez más adelante estudie algo, si con eso gano más. Por ahora, mi preocupación es mi hijo. Lo tengo en el jardín infantil, pero no lo puedo pasar a buscar en las tardes y, entonces, pasa mucho rato en la casa de mis padres. Para que no se aburra, quiero comprarle un </a:t>
            </a:r>
            <a:r>
              <a:rPr lang="es-CL" sz="1600" dirty="0" err="1"/>
              <a:t>Nintendo</a:t>
            </a:r>
            <a:r>
              <a:rPr lang="es-CL" sz="1600" dirty="0"/>
              <a:t> con la tarjeta de mi tienda. En el futuro, el que no sepa computación e inglés estará perdido. Los sábados voy a la feria y, a veces, salgo a </a:t>
            </a:r>
            <a:r>
              <a:rPr lang="es-CL" sz="1600" dirty="0" err="1"/>
              <a:t>vitrinear</a:t>
            </a:r>
            <a:r>
              <a:rPr lang="es-CL" sz="1600" dirty="0"/>
              <a:t> con mi hijo al </a:t>
            </a:r>
            <a:r>
              <a:rPr lang="es-CL" sz="1600" dirty="0" err="1"/>
              <a:t>mall</a:t>
            </a:r>
            <a:r>
              <a:rPr lang="es-CL" sz="1600" dirty="0"/>
              <a:t> de Maipú y almorzamos en el McDonald’s.</a:t>
            </a:r>
          </a:p>
          <a:p>
            <a:pPr algn="just"/>
            <a:r>
              <a:rPr lang="es-CL" sz="1600" dirty="0"/>
              <a:t>Yo digo que soy realista porque sé lo que es la vida y cómo es la gente. No se puede confiar en ella; siempre tratará de sacar provecho. Con mis vecinos no me meto y en la tienda tengo una sola amiga. Con ella conversamos y a veces salimos juntas los domingos. Ella es evangélica y me ha llevado a su iglesia. Parece gente buena que no aparenta. Es terrible ver cómo la gente trata de aparentar lo que no es. Yo no soy religiosa, soy creyente. Creo en Dios pero no voy a la iglesia, salvo con ocasión de algún matrimonio.» (PNUD, 2002. p 27)</a:t>
            </a:r>
          </a:p>
        </p:txBody>
      </p:sp>
    </p:spTree>
    <p:extLst>
      <p:ext uri="{BB962C8B-B14F-4D97-AF65-F5344CB8AC3E}">
        <p14:creationId xmlns:p14="http://schemas.microsoft.com/office/powerpoint/2010/main" val="133782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448301" y="606426"/>
            <a:ext cx="6048290" cy="18002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_tradnl" sz="1600" i="1" dirty="0"/>
              <a:t>“[…]las brújulas de antaño</a:t>
            </a:r>
            <a:r>
              <a:rPr lang="es-ES_tradnl" sz="1600" dirty="0"/>
              <a:t> </a:t>
            </a:r>
            <a:r>
              <a:rPr lang="es-ES_tradnl" sz="1600" i="1" dirty="0"/>
              <a:t>ya no sirven porque es todo el territorio el que ha cambiado drásticamente. Surge, entonces, la necesidad de reconstrucción social de un orden significativo en el cual reconocerse y en torno al cual orientar la vida”.</a:t>
            </a:r>
            <a:r>
              <a:rPr lang="es-ES" sz="1600" dirty="0"/>
              <a:t>*</a:t>
            </a:r>
            <a:endParaRPr lang="es-CL" sz="1600" dirty="0"/>
          </a:p>
        </p:txBody>
      </p:sp>
      <p:sp>
        <p:nvSpPr>
          <p:cNvPr id="18435" name="2 CuadroTexto"/>
          <p:cNvSpPr txBox="1">
            <a:spLocks noChangeArrowheads="1"/>
          </p:cNvSpPr>
          <p:nvPr/>
        </p:nvSpPr>
        <p:spPr bwMode="auto">
          <a:xfrm>
            <a:off x="263352" y="6342063"/>
            <a:ext cx="1105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just" eaLnBrk="1" hangingPunct="1">
              <a:spcBef>
                <a:spcPct val="0"/>
              </a:spcBef>
              <a:buFontTx/>
              <a:buNone/>
            </a:pPr>
            <a:r>
              <a:rPr lang="es-ES" altLang="es-ES" sz="1000" i="0" dirty="0"/>
              <a:t>* PARKER, Cristián. </a:t>
            </a:r>
            <a:r>
              <a:rPr lang="es-ES" altLang="es-ES" sz="1000" dirty="0"/>
              <a:t>Los jóvenes chilenos: cambios culturales; perspectivas para el siglo XXI.</a:t>
            </a:r>
            <a:r>
              <a:rPr lang="es-ES" altLang="es-ES" sz="1000" i="0" dirty="0"/>
              <a:t> Santiago de Chile,</a:t>
            </a:r>
            <a:r>
              <a:rPr lang="es-ES" altLang="es-ES" sz="1000" dirty="0"/>
              <a:t> </a:t>
            </a:r>
            <a:r>
              <a:rPr lang="es-ES" altLang="es-ES" sz="1000" i="0" dirty="0"/>
              <a:t>Unidad de Estudios Prospectivos</a:t>
            </a:r>
            <a:r>
              <a:rPr lang="es-ES" altLang="es-ES" sz="1000" dirty="0"/>
              <a:t>, </a:t>
            </a:r>
            <a:r>
              <a:rPr lang="es-ES" altLang="es-ES" sz="1000" i="0" dirty="0"/>
              <a:t>MIDEPLAN-Instituto de Estudios Avanzados, Universidad de Santiago.</a:t>
            </a:r>
            <a:r>
              <a:rPr lang="es-ES" altLang="es-ES" sz="1000" dirty="0"/>
              <a:t> </a:t>
            </a:r>
            <a:r>
              <a:rPr lang="es-ES" altLang="es-ES" sz="1000" i="0" dirty="0"/>
              <a:t> 2000,</a:t>
            </a:r>
            <a:r>
              <a:rPr lang="es-ES" altLang="es-ES" sz="1000" dirty="0"/>
              <a:t> </a:t>
            </a:r>
            <a:r>
              <a:rPr lang="es-ES" altLang="es-ES" sz="1000" i="0" dirty="0"/>
              <a:t> p.88</a:t>
            </a:r>
            <a:endParaRPr lang="es-CL" altLang="es-ES" sz="1000" i="0" dirty="0"/>
          </a:p>
        </p:txBody>
      </p:sp>
      <p:sp>
        <p:nvSpPr>
          <p:cNvPr id="4" name="3 Rectángulo redondeado"/>
          <p:cNvSpPr/>
          <p:nvPr/>
        </p:nvSpPr>
        <p:spPr>
          <a:xfrm>
            <a:off x="1919289" y="620713"/>
            <a:ext cx="3024187" cy="6477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dirty="0">
                <a:solidFill>
                  <a:schemeClr val="bg1"/>
                </a:solidFill>
              </a:rPr>
              <a:t>Proyecto modernizador en CRISIS:</a:t>
            </a:r>
            <a:endParaRPr lang="es-CL" dirty="0">
              <a:solidFill>
                <a:schemeClr val="bg1"/>
              </a:solidFill>
            </a:endParaRPr>
          </a:p>
        </p:txBody>
      </p:sp>
      <p:sp>
        <p:nvSpPr>
          <p:cNvPr id="6" name="5 Flecha abajo"/>
          <p:cNvSpPr/>
          <p:nvPr/>
        </p:nvSpPr>
        <p:spPr>
          <a:xfrm>
            <a:off x="2819401" y="1506539"/>
            <a:ext cx="1223963" cy="93503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 name="6 Rectángulo redondeado"/>
          <p:cNvSpPr/>
          <p:nvPr/>
        </p:nvSpPr>
        <p:spPr>
          <a:xfrm>
            <a:off x="1912939" y="2620964"/>
            <a:ext cx="3030537" cy="8080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1600" dirty="0">
                <a:solidFill>
                  <a:schemeClr val="tx1"/>
                </a:solidFill>
              </a:rPr>
              <a:t>Declive de las identidades de clase y nación (J. Larraín)</a:t>
            </a:r>
            <a:endParaRPr lang="es-CL" sz="1600" dirty="0">
              <a:solidFill>
                <a:schemeClr val="tx1"/>
              </a:solidFill>
            </a:endParaRPr>
          </a:p>
        </p:txBody>
      </p:sp>
      <p:sp>
        <p:nvSpPr>
          <p:cNvPr id="8" name="7 Rectángulo redondeado"/>
          <p:cNvSpPr/>
          <p:nvPr/>
        </p:nvSpPr>
        <p:spPr>
          <a:xfrm>
            <a:off x="6311900" y="3213101"/>
            <a:ext cx="3240088" cy="7921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dirty="0">
                <a:solidFill>
                  <a:schemeClr val="tx1"/>
                </a:solidFill>
              </a:rPr>
              <a:t>Surgimiento de nuevas formas de </a:t>
            </a:r>
            <a:r>
              <a:rPr lang="es-ES_tradnl" dirty="0" err="1">
                <a:solidFill>
                  <a:schemeClr val="tx1"/>
                </a:solidFill>
              </a:rPr>
              <a:t>asociatividad</a:t>
            </a:r>
            <a:endParaRPr lang="es-CL" dirty="0">
              <a:solidFill>
                <a:schemeClr val="tx1"/>
              </a:solidFill>
            </a:endParaRPr>
          </a:p>
        </p:txBody>
      </p:sp>
      <p:pic>
        <p:nvPicPr>
          <p:cNvPr id="184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3609976"/>
            <a:ext cx="4752900" cy="226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de flecha"/>
          <p:cNvCxnSpPr/>
          <p:nvPr/>
        </p:nvCxnSpPr>
        <p:spPr>
          <a:xfrm>
            <a:off x="7824788" y="2549525"/>
            <a:ext cx="0" cy="503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539" y="4365104"/>
            <a:ext cx="484981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05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s Censo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1182954"/>
            <a:ext cx="5545460" cy="527456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767408" y="404664"/>
            <a:ext cx="2952328"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Transformaciones:</a:t>
            </a:r>
          </a:p>
        </p:txBody>
      </p:sp>
    </p:spTree>
    <p:extLst>
      <p:ext uri="{BB962C8B-B14F-4D97-AF65-F5344CB8AC3E}">
        <p14:creationId xmlns:p14="http://schemas.microsoft.com/office/powerpoint/2010/main" val="223767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80728"/>
            <a:ext cx="86044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775520" y="260648"/>
            <a:ext cx="5112568" cy="369332"/>
          </a:xfrm>
          <a:prstGeom prst="rect">
            <a:avLst/>
          </a:prstGeom>
          <a:noFill/>
        </p:spPr>
        <p:txBody>
          <a:bodyPr wrap="square" rtlCol="0">
            <a:spAutoFit/>
          </a:bodyPr>
          <a:lstStyle/>
          <a:p>
            <a:r>
              <a:rPr lang="es-CL" b="1" dirty="0"/>
              <a:t>Evolución de la inmigración en Chile:</a:t>
            </a:r>
          </a:p>
        </p:txBody>
      </p:sp>
      <p:sp>
        <p:nvSpPr>
          <p:cNvPr id="3" name="Rectángulo: esquinas redondeadas 2">
            <a:extLst>
              <a:ext uri="{FF2B5EF4-FFF2-40B4-BE49-F238E27FC236}">
                <a16:creationId xmlns:a16="http://schemas.microsoft.com/office/drawing/2014/main" xmlns="" id="{0D49D394-80D6-43B1-B7BC-E92710EE6241}"/>
              </a:ext>
            </a:extLst>
          </p:cNvPr>
          <p:cNvSpPr/>
          <p:nvPr/>
        </p:nvSpPr>
        <p:spPr>
          <a:xfrm>
            <a:off x="9768408" y="1556792"/>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 746.465</a:t>
            </a:r>
          </a:p>
          <a:p>
            <a:pPr algn="ctr"/>
            <a:r>
              <a:rPr lang="es-ES" b="1" dirty="0"/>
              <a:t>(INE 2017)</a:t>
            </a:r>
          </a:p>
        </p:txBody>
      </p:sp>
    </p:spTree>
    <p:extLst>
      <p:ext uri="{BB962C8B-B14F-4D97-AF65-F5344CB8AC3E}">
        <p14:creationId xmlns:p14="http://schemas.microsoft.com/office/powerpoint/2010/main" val="8728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247650"/>
            <a:ext cx="11077575"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841914"/>
      </p:ext>
    </p:extLst>
  </p:cSld>
  <p:clrMapOvr>
    <a:masterClrMapping/>
  </p:clrMapOvr>
</p:sld>
</file>

<file path=ppt/theme/theme1.xml><?xml version="1.0" encoding="utf-8"?>
<a:theme xmlns:a="http://schemas.openxmlformats.org/drawingml/2006/main" name="Winter">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Invierno</Template>
  <TotalTime>718</TotalTime>
  <Words>935</Words>
  <Application>Microsoft Office PowerPoint</Application>
  <PresentationFormat>Personalizado</PresentationFormat>
  <Paragraphs>61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Winter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BAHAMONDES GONZALEZ</dc:creator>
  <cp:lastModifiedBy>User</cp:lastModifiedBy>
  <cp:revision>61</cp:revision>
  <dcterms:created xsi:type="dcterms:W3CDTF">2015-03-16T13:44:12Z</dcterms:created>
  <dcterms:modified xsi:type="dcterms:W3CDTF">2022-03-01T20:05:57Z</dcterms:modified>
</cp:coreProperties>
</file>