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5" r:id="rId9"/>
    <p:sldId id="266" r:id="rId10"/>
    <p:sldId id="268" r:id="rId11"/>
    <p:sldId id="267" r:id="rId12"/>
    <p:sldId id="269" r:id="rId13"/>
    <p:sldId id="270" r:id="rId14"/>
    <p:sldId id="260"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8C3C2-F66F-477A-A75C-214E5B9B7BDB}" type="doc">
      <dgm:prSet loTypeId="urn:microsoft.com/office/officeart/2005/8/layout/gear1" loCatId="relationship" qsTypeId="urn:microsoft.com/office/officeart/2005/8/quickstyle/simple1" qsCatId="simple" csTypeId="urn:microsoft.com/office/officeart/2005/8/colors/colorful4" csCatId="colorful" phldr="1"/>
      <dgm:spPr/>
    </dgm:pt>
    <dgm:pt modelId="{BDE67968-E0F6-4EDF-945B-35E98DDBEF8D}">
      <dgm:prSet phldrT="[Texto]"/>
      <dgm:spPr/>
      <dgm:t>
        <a:bodyPr/>
        <a:lstStyle/>
        <a:p>
          <a:r>
            <a:rPr lang="es-CL" dirty="0">
              <a:solidFill>
                <a:schemeClr val="bg1"/>
              </a:solidFill>
            </a:rPr>
            <a:t>Develar un enigma</a:t>
          </a:r>
        </a:p>
      </dgm:t>
    </dgm:pt>
    <dgm:pt modelId="{E32D11E7-B1A8-4CFD-84E1-6599F3F1B5CB}" type="parTrans" cxnId="{524F7B75-E87A-4EF5-8708-EBC674161258}">
      <dgm:prSet/>
      <dgm:spPr/>
      <dgm:t>
        <a:bodyPr/>
        <a:lstStyle/>
        <a:p>
          <a:endParaRPr lang="es-CL"/>
        </a:p>
      </dgm:t>
    </dgm:pt>
    <dgm:pt modelId="{78FF8D28-E0B9-4A81-AEB8-33282442203A}" type="sibTrans" cxnId="{524F7B75-E87A-4EF5-8708-EBC674161258}">
      <dgm:prSet/>
      <dgm:spPr/>
      <dgm:t>
        <a:bodyPr/>
        <a:lstStyle/>
        <a:p>
          <a:endParaRPr lang="es-CL"/>
        </a:p>
      </dgm:t>
    </dgm:pt>
    <dgm:pt modelId="{3D09C8E7-2533-4431-8C8A-61648D7851BD}">
      <dgm:prSet phldrT="[Texto]" custT="1"/>
      <dgm:spPr/>
      <dgm:t>
        <a:bodyPr/>
        <a:lstStyle/>
        <a:p>
          <a:r>
            <a:rPr lang="es-CL" sz="1400" dirty="0">
              <a:solidFill>
                <a:schemeClr val="bg1"/>
              </a:solidFill>
            </a:rPr>
            <a:t>Construir un entramado de datos relacionados</a:t>
          </a:r>
        </a:p>
      </dgm:t>
    </dgm:pt>
    <dgm:pt modelId="{B8DD389F-56A4-4D38-AC50-5E30C0D197AC}" type="parTrans" cxnId="{7ABE75BF-F861-490A-823C-AA01B2B9274F}">
      <dgm:prSet/>
      <dgm:spPr/>
      <dgm:t>
        <a:bodyPr/>
        <a:lstStyle/>
        <a:p>
          <a:endParaRPr lang="es-CL"/>
        </a:p>
      </dgm:t>
    </dgm:pt>
    <dgm:pt modelId="{B39B87B9-7BA4-435F-8A02-24BE89930FDC}" type="sibTrans" cxnId="{7ABE75BF-F861-490A-823C-AA01B2B9274F}">
      <dgm:prSet/>
      <dgm:spPr/>
      <dgm:t>
        <a:bodyPr/>
        <a:lstStyle/>
        <a:p>
          <a:endParaRPr lang="es-CL"/>
        </a:p>
      </dgm:t>
    </dgm:pt>
    <dgm:pt modelId="{319E6740-048A-4783-B3C2-6DD0D5D3A63B}">
      <dgm:prSet phldrT="[Texto]"/>
      <dgm:spPr/>
      <dgm:t>
        <a:bodyPr/>
        <a:lstStyle/>
        <a:p>
          <a:r>
            <a:rPr lang="es-CL" dirty="0">
              <a:solidFill>
                <a:schemeClr val="bg1"/>
              </a:solidFill>
            </a:rPr>
            <a:t>Concluir la investigación</a:t>
          </a:r>
        </a:p>
      </dgm:t>
    </dgm:pt>
    <dgm:pt modelId="{25FD660B-3096-4B16-A6D5-A6A413B3591B}" type="parTrans" cxnId="{92A0BF06-DD14-4F63-B0D5-CDCC3CAEEBD1}">
      <dgm:prSet/>
      <dgm:spPr/>
      <dgm:t>
        <a:bodyPr/>
        <a:lstStyle/>
        <a:p>
          <a:endParaRPr lang="es-CL"/>
        </a:p>
      </dgm:t>
    </dgm:pt>
    <dgm:pt modelId="{865BBD69-6138-49A4-978C-87CA3137A606}" type="sibTrans" cxnId="{92A0BF06-DD14-4F63-B0D5-CDCC3CAEEBD1}">
      <dgm:prSet/>
      <dgm:spPr/>
      <dgm:t>
        <a:bodyPr/>
        <a:lstStyle/>
        <a:p>
          <a:endParaRPr lang="es-CL"/>
        </a:p>
      </dgm:t>
    </dgm:pt>
    <dgm:pt modelId="{D84C2E5C-B84A-4A15-A666-C4BBBA39D9A7}" type="pres">
      <dgm:prSet presAssocID="{64F8C3C2-F66F-477A-A75C-214E5B9B7BDB}" presName="composite" presStyleCnt="0">
        <dgm:presLayoutVars>
          <dgm:chMax val="3"/>
          <dgm:animLvl val="lvl"/>
          <dgm:resizeHandles val="exact"/>
        </dgm:presLayoutVars>
      </dgm:prSet>
      <dgm:spPr/>
    </dgm:pt>
    <dgm:pt modelId="{38765AE3-8441-46F7-BA70-09F2873EDAB5}" type="pres">
      <dgm:prSet presAssocID="{BDE67968-E0F6-4EDF-945B-35E98DDBEF8D}" presName="gear1" presStyleLbl="node1" presStyleIdx="0" presStyleCnt="3">
        <dgm:presLayoutVars>
          <dgm:chMax val="1"/>
          <dgm:bulletEnabled val="1"/>
        </dgm:presLayoutVars>
      </dgm:prSet>
      <dgm:spPr/>
    </dgm:pt>
    <dgm:pt modelId="{FAEBF648-74E3-4034-ACEB-CBD1A22430CA}" type="pres">
      <dgm:prSet presAssocID="{BDE67968-E0F6-4EDF-945B-35E98DDBEF8D}" presName="gear1srcNode" presStyleLbl="node1" presStyleIdx="0" presStyleCnt="3"/>
      <dgm:spPr/>
    </dgm:pt>
    <dgm:pt modelId="{56F673C6-7B69-41A7-98FD-320FCFE47442}" type="pres">
      <dgm:prSet presAssocID="{BDE67968-E0F6-4EDF-945B-35E98DDBEF8D}" presName="gear1dstNode" presStyleLbl="node1" presStyleIdx="0" presStyleCnt="3"/>
      <dgm:spPr/>
    </dgm:pt>
    <dgm:pt modelId="{B42BBC37-D63B-4BB3-9604-7CBD616F6F6C}" type="pres">
      <dgm:prSet presAssocID="{3D09C8E7-2533-4431-8C8A-61648D7851BD}" presName="gear2" presStyleLbl="node1" presStyleIdx="1" presStyleCnt="3" custScaleX="124020" custScaleY="112882">
        <dgm:presLayoutVars>
          <dgm:chMax val="1"/>
          <dgm:bulletEnabled val="1"/>
        </dgm:presLayoutVars>
      </dgm:prSet>
      <dgm:spPr/>
    </dgm:pt>
    <dgm:pt modelId="{2EF00E56-1FE3-4A2E-A252-F9F16DA16047}" type="pres">
      <dgm:prSet presAssocID="{3D09C8E7-2533-4431-8C8A-61648D7851BD}" presName="gear2srcNode" presStyleLbl="node1" presStyleIdx="1" presStyleCnt="3"/>
      <dgm:spPr/>
    </dgm:pt>
    <dgm:pt modelId="{AAB50405-316D-4FC3-88E1-D4E10D7D9CF3}" type="pres">
      <dgm:prSet presAssocID="{3D09C8E7-2533-4431-8C8A-61648D7851BD}" presName="gear2dstNode" presStyleLbl="node1" presStyleIdx="1" presStyleCnt="3"/>
      <dgm:spPr/>
    </dgm:pt>
    <dgm:pt modelId="{6459EB08-A207-4B4A-828B-C5EA27264CC9}" type="pres">
      <dgm:prSet presAssocID="{319E6740-048A-4783-B3C2-6DD0D5D3A63B}" presName="gear3" presStyleLbl="node1" presStyleIdx="2" presStyleCnt="3" custLinFactNeighborX="1145" custLinFactNeighborY="-5869"/>
      <dgm:spPr/>
    </dgm:pt>
    <dgm:pt modelId="{280E7713-E973-45A2-AEF8-7D94ABDB5AF9}" type="pres">
      <dgm:prSet presAssocID="{319E6740-048A-4783-B3C2-6DD0D5D3A63B}" presName="gear3tx" presStyleLbl="node1" presStyleIdx="2" presStyleCnt="3">
        <dgm:presLayoutVars>
          <dgm:chMax val="1"/>
          <dgm:bulletEnabled val="1"/>
        </dgm:presLayoutVars>
      </dgm:prSet>
      <dgm:spPr/>
    </dgm:pt>
    <dgm:pt modelId="{373BB3BB-7223-4745-A365-8A15FD26B62C}" type="pres">
      <dgm:prSet presAssocID="{319E6740-048A-4783-B3C2-6DD0D5D3A63B}" presName="gear3srcNode" presStyleLbl="node1" presStyleIdx="2" presStyleCnt="3"/>
      <dgm:spPr/>
    </dgm:pt>
    <dgm:pt modelId="{CACC3F16-6D98-4AD8-860C-52C4DAF7ABA2}" type="pres">
      <dgm:prSet presAssocID="{319E6740-048A-4783-B3C2-6DD0D5D3A63B}" presName="gear3dstNode" presStyleLbl="node1" presStyleIdx="2" presStyleCnt="3"/>
      <dgm:spPr/>
    </dgm:pt>
    <dgm:pt modelId="{6BF4B0D8-9753-425D-B117-53C8482875E6}" type="pres">
      <dgm:prSet presAssocID="{78FF8D28-E0B9-4A81-AEB8-33282442203A}" presName="connector1" presStyleLbl="sibTrans2D1" presStyleIdx="0" presStyleCnt="3"/>
      <dgm:spPr/>
    </dgm:pt>
    <dgm:pt modelId="{602976A7-5ED9-47B8-BBDF-AE55A6D7BDBA}" type="pres">
      <dgm:prSet presAssocID="{B39B87B9-7BA4-435F-8A02-24BE89930FDC}" presName="connector2" presStyleLbl="sibTrans2D1" presStyleIdx="1" presStyleCnt="3"/>
      <dgm:spPr/>
    </dgm:pt>
    <dgm:pt modelId="{28A37DAE-3031-4A76-93DE-C911911B596E}" type="pres">
      <dgm:prSet presAssocID="{865BBD69-6138-49A4-978C-87CA3137A606}" presName="connector3" presStyleLbl="sibTrans2D1" presStyleIdx="2" presStyleCnt="3"/>
      <dgm:spPr/>
    </dgm:pt>
  </dgm:ptLst>
  <dgm:cxnLst>
    <dgm:cxn modelId="{92A0BF06-DD14-4F63-B0D5-CDCC3CAEEBD1}" srcId="{64F8C3C2-F66F-477A-A75C-214E5B9B7BDB}" destId="{319E6740-048A-4783-B3C2-6DD0D5D3A63B}" srcOrd="2" destOrd="0" parTransId="{25FD660B-3096-4B16-A6D5-A6A413B3591B}" sibTransId="{865BBD69-6138-49A4-978C-87CA3137A606}"/>
    <dgm:cxn modelId="{493FD911-E6F2-4025-96B8-03D6E82198B2}" type="presOf" srcId="{3D09C8E7-2533-4431-8C8A-61648D7851BD}" destId="{AAB50405-316D-4FC3-88E1-D4E10D7D9CF3}" srcOrd="2" destOrd="0" presId="urn:microsoft.com/office/officeart/2005/8/layout/gear1"/>
    <dgm:cxn modelId="{DDD7261D-9C5E-4A1A-B0EC-5D39DB65D597}" type="presOf" srcId="{3D09C8E7-2533-4431-8C8A-61648D7851BD}" destId="{2EF00E56-1FE3-4A2E-A252-F9F16DA16047}" srcOrd="1" destOrd="0" presId="urn:microsoft.com/office/officeart/2005/8/layout/gear1"/>
    <dgm:cxn modelId="{0E3E0E40-FCE8-4FB6-8A45-035AEB5EC164}" type="presOf" srcId="{865BBD69-6138-49A4-978C-87CA3137A606}" destId="{28A37DAE-3031-4A76-93DE-C911911B596E}" srcOrd="0" destOrd="0" presId="urn:microsoft.com/office/officeart/2005/8/layout/gear1"/>
    <dgm:cxn modelId="{D2ACE369-FC1A-4178-BF5E-EF66C4F63061}" type="presOf" srcId="{BDE67968-E0F6-4EDF-945B-35E98DDBEF8D}" destId="{38765AE3-8441-46F7-BA70-09F2873EDAB5}" srcOrd="0" destOrd="0" presId="urn:microsoft.com/office/officeart/2005/8/layout/gear1"/>
    <dgm:cxn modelId="{2ACCC26C-E8C8-48C1-84A2-0746A7806890}" type="presOf" srcId="{BDE67968-E0F6-4EDF-945B-35E98DDBEF8D}" destId="{FAEBF648-74E3-4034-ACEB-CBD1A22430CA}" srcOrd="1" destOrd="0" presId="urn:microsoft.com/office/officeart/2005/8/layout/gear1"/>
    <dgm:cxn modelId="{524F7B75-E87A-4EF5-8708-EBC674161258}" srcId="{64F8C3C2-F66F-477A-A75C-214E5B9B7BDB}" destId="{BDE67968-E0F6-4EDF-945B-35E98DDBEF8D}" srcOrd="0" destOrd="0" parTransId="{E32D11E7-B1A8-4CFD-84E1-6599F3F1B5CB}" sibTransId="{78FF8D28-E0B9-4A81-AEB8-33282442203A}"/>
    <dgm:cxn modelId="{21AF4B7A-3574-4441-A7BA-6043A78A691C}" type="presOf" srcId="{319E6740-048A-4783-B3C2-6DD0D5D3A63B}" destId="{280E7713-E973-45A2-AEF8-7D94ABDB5AF9}" srcOrd="1" destOrd="0" presId="urn:microsoft.com/office/officeart/2005/8/layout/gear1"/>
    <dgm:cxn modelId="{AEA97692-410C-4A85-AECC-87921B7A5AB3}" type="presOf" srcId="{319E6740-048A-4783-B3C2-6DD0D5D3A63B}" destId="{CACC3F16-6D98-4AD8-860C-52C4DAF7ABA2}" srcOrd="3" destOrd="0" presId="urn:microsoft.com/office/officeart/2005/8/layout/gear1"/>
    <dgm:cxn modelId="{1F6CCFA1-A7FB-49E4-A1C5-0531B8D1703D}" type="presOf" srcId="{3D09C8E7-2533-4431-8C8A-61648D7851BD}" destId="{B42BBC37-D63B-4BB3-9604-7CBD616F6F6C}" srcOrd="0" destOrd="0" presId="urn:microsoft.com/office/officeart/2005/8/layout/gear1"/>
    <dgm:cxn modelId="{15210DB9-1F83-4993-8364-F93E726BC2FC}" type="presOf" srcId="{B39B87B9-7BA4-435F-8A02-24BE89930FDC}" destId="{602976A7-5ED9-47B8-BBDF-AE55A6D7BDBA}" srcOrd="0" destOrd="0" presId="urn:microsoft.com/office/officeart/2005/8/layout/gear1"/>
    <dgm:cxn modelId="{7ABE75BF-F861-490A-823C-AA01B2B9274F}" srcId="{64F8C3C2-F66F-477A-A75C-214E5B9B7BDB}" destId="{3D09C8E7-2533-4431-8C8A-61648D7851BD}" srcOrd="1" destOrd="0" parTransId="{B8DD389F-56A4-4D38-AC50-5E30C0D197AC}" sibTransId="{B39B87B9-7BA4-435F-8A02-24BE89930FDC}"/>
    <dgm:cxn modelId="{EDDAD8CD-58D0-46CC-B934-5F3643BE0D1C}" type="presOf" srcId="{319E6740-048A-4783-B3C2-6DD0D5D3A63B}" destId="{373BB3BB-7223-4745-A365-8A15FD26B62C}" srcOrd="2" destOrd="0" presId="urn:microsoft.com/office/officeart/2005/8/layout/gear1"/>
    <dgm:cxn modelId="{9BAEECCD-A953-48A6-84DA-6D1B4BC52F9C}" type="presOf" srcId="{64F8C3C2-F66F-477A-A75C-214E5B9B7BDB}" destId="{D84C2E5C-B84A-4A15-A666-C4BBBA39D9A7}" srcOrd="0" destOrd="0" presId="urn:microsoft.com/office/officeart/2005/8/layout/gear1"/>
    <dgm:cxn modelId="{BF856ECF-8F25-4BC2-8A52-51BF9F0B5B11}" type="presOf" srcId="{78FF8D28-E0B9-4A81-AEB8-33282442203A}" destId="{6BF4B0D8-9753-425D-B117-53C8482875E6}" srcOrd="0" destOrd="0" presId="urn:microsoft.com/office/officeart/2005/8/layout/gear1"/>
    <dgm:cxn modelId="{5ABBC2F2-F8C2-4EF1-AC58-28FAECE738B8}" type="presOf" srcId="{319E6740-048A-4783-B3C2-6DD0D5D3A63B}" destId="{6459EB08-A207-4B4A-828B-C5EA27264CC9}" srcOrd="0" destOrd="0" presId="urn:microsoft.com/office/officeart/2005/8/layout/gear1"/>
    <dgm:cxn modelId="{A1EAA6F7-1B5F-4316-ACCB-A882698989F3}" type="presOf" srcId="{BDE67968-E0F6-4EDF-945B-35E98DDBEF8D}" destId="{56F673C6-7B69-41A7-98FD-320FCFE47442}" srcOrd="2" destOrd="0" presId="urn:microsoft.com/office/officeart/2005/8/layout/gear1"/>
    <dgm:cxn modelId="{C968B02D-FC79-4B3B-B6F1-9EBE79689423}" type="presParOf" srcId="{D84C2E5C-B84A-4A15-A666-C4BBBA39D9A7}" destId="{38765AE3-8441-46F7-BA70-09F2873EDAB5}" srcOrd="0" destOrd="0" presId="urn:microsoft.com/office/officeart/2005/8/layout/gear1"/>
    <dgm:cxn modelId="{8FB12EFF-E5BE-4C4E-AA4D-8E313C673C9D}" type="presParOf" srcId="{D84C2E5C-B84A-4A15-A666-C4BBBA39D9A7}" destId="{FAEBF648-74E3-4034-ACEB-CBD1A22430CA}" srcOrd="1" destOrd="0" presId="urn:microsoft.com/office/officeart/2005/8/layout/gear1"/>
    <dgm:cxn modelId="{4F28DD48-356C-4B5A-8544-D6818C9B07F0}" type="presParOf" srcId="{D84C2E5C-B84A-4A15-A666-C4BBBA39D9A7}" destId="{56F673C6-7B69-41A7-98FD-320FCFE47442}" srcOrd="2" destOrd="0" presId="urn:microsoft.com/office/officeart/2005/8/layout/gear1"/>
    <dgm:cxn modelId="{F5FFFCD5-414A-46E9-890C-51222FE06B1B}" type="presParOf" srcId="{D84C2E5C-B84A-4A15-A666-C4BBBA39D9A7}" destId="{B42BBC37-D63B-4BB3-9604-7CBD616F6F6C}" srcOrd="3" destOrd="0" presId="urn:microsoft.com/office/officeart/2005/8/layout/gear1"/>
    <dgm:cxn modelId="{EE7E7392-338A-4063-A769-1973D9B59E46}" type="presParOf" srcId="{D84C2E5C-B84A-4A15-A666-C4BBBA39D9A7}" destId="{2EF00E56-1FE3-4A2E-A252-F9F16DA16047}" srcOrd="4" destOrd="0" presId="urn:microsoft.com/office/officeart/2005/8/layout/gear1"/>
    <dgm:cxn modelId="{D6951517-EF10-4059-A17A-4E270C178477}" type="presParOf" srcId="{D84C2E5C-B84A-4A15-A666-C4BBBA39D9A7}" destId="{AAB50405-316D-4FC3-88E1-D4E10D7D9CF3}" srcOrd="5" destOrd="0" presId="urn:microsoft.com/office/officeart/2005/8/layout/gear1"/>
    <dgm:cxn modelId="{AB7A8C9E-E00B-4B8F-A0FD-A18B64EC098B}" type="presParOf" srcId="{D84C2E5C-B84A-4A15-A666-C4BBBA39D9A7}" destId="{6459EB08-A207-4B4A-828B-C5EA27264CC9}" srcOrd="6" destOrd="0" presId="urn:microsoft.com/office/officeart/2005/8/layout/gear1"/>
    <dgm:cxn modelId="{698422C5-5734-4CAB-BA34-62626ADFC75D}" type="presParOf" srcId="{D84C2E5C-B84A-4A15-A666-C4BBBA39D9A7}" destId="{280E7713-E973-45A2-AEF8-7D94ABDB5AF9}" srcOrd="7" destOrd="0" presId="urn:microsoft.com/office/officeart/2005/8/layout/gear1"/>
    <dgm:cxn modelId="{9F28FB3A-5B2E-4A11-8AF1-EF55F2939CCE}" type="presParOf" srcId="{D84C2E5C-B84A-4A15-A666-C4BBBA39D9A7}" destId="{373BB3BB-7223-4745-A365-8A15FD26B62C}" srcOrd="8" destOrd="0" presId="urn:microsoft.com/office/officeart/2005/8/layout/gear1"/>
    <dgm:cxn modelId="{FB987B11-5D2D-486A-BAD0-3B17CD162980}" type="presParOf" srcId="{D84C2E5C-B84A-4A15-A666-C4BBBA39D9A7}" destId="{CACC3F16-6D98-4AD8-860C-52C4DAF7ABA2}" srcOrd="9" destOrd="0" presId="urn:microsoft.com/office/officeart/2005/8/layout/gear1"/>
    <dgm:cxn modelId="{8C9C1F4D-0381-4F00-AE94-4BB8CDAEAE2B}" type="presParOf" srcId="{D84C2E5C-B84A-4A15-A666-C4BBBA39D9A7}" destId="{6BF4B0D8-9753-425D-B117-53C8482875E6}" srcOrd="10" destOrd="0" presId="urn:microsoft.com/office/officeart/2005/8/layout/gear1"/>
    <dgm:cxn modelId="{523CE7DA-A298-4149-BD90-FE9B0C556A64}" type="presParOf" srcId="{D84C2E5C-B84A-4A15-A666-C4BBBA39D9A7}" destId="{602976A7-5ED9-47B8-BBDF-AE55A6D7BDBA}" srcOrd="11" destOrd="0" presId="urn:microsoft.com/office/officeart/2005/8/layout/gear1"/>
    <dgm:cxn modelId="{97D5102F-FC05-4D1B-9E10-B0C131CD0B78}" type="presParOf" srcId="{D84C2E5C-B84A-4A15-A666-C4BBBA39D9A7}" destId="{28A37DAE-3031-4A76-93DE-C911911B596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84524-5997-45F0-988F-5F1BA7F25F77}" type="doc">
      <dgm:prSet loTypeId="urn:microsoft.com/office/officeart/2005/8/layout/chevron1" loCatId="process" qsTypeId="urn:microsoft.com/office/officeart/2005/8/quickstyle/simple1" qsCatId="simple" csTypeId="urn:microsoft.com/office/officeart/2005/8/colors/colorful1" csCatId="colorful" phldr="1"/>
      <dgm:spPr/>
    </dgm:pt>
    <dgm:pt modelId="{12F24246-B4F9-47A8-99E3-354C7E105CF0}">
      <dgm:prSet phldrT="[Texto]"/>
      <dgm:spPr>
        <a:solidFill>
          <a:schemeClr val="accent4"/>
        </a:solidFill>
      </dgm:spPr>
      <dgm:t>
        <a:bodyPr/>
        <a:lstStyle/>
        <a:p>
          <a:r>
            <a:rPr lang="es-CL" dirty="0">
              <a:solidFill>
                <a:schemeClr val="bg1"/>
              </a:solidFill>
            </a:rPr>
            <a:t>Apreciaciones</a:t>
          </a:r>
        </a:p>
      </dgm:t>
    </dgm:pt>
    <dgm:pt modelId="{88E4B5B9-6247-4DF9-ACC0-62079C8D6B25}" type="parTrans" cxnId="{240A25DE-3C35-4795-91DE-325DCA058F6A}">
      <dgm:prSet/>
      <dgm:spPr/>
      <dgm:t>
        <a:bodyPr/>
        <a:lstStyle/>
        <a:p>
          <a:endParaRPr lang="es-CL"/>
        </a:p>
      </dgm:t>
    </dgm:pt>
    <dgm:pt modelId="{DC459655-76A3-4197-83F2-01E018116C29}" type="sibTrans" cxnId="{240A25DE-3C35-4795-91DE-325DCA058F6A}">
      <dgm:prSet/>
      <dgm:spPr/>
      <dgm:t>
        <a:bodyPr/>
        <a:lstStyle/>
        <a:p>
          <a:endParaRPr lang="es-CL"/>
        </a:p>
      </dgm:t>
    </dgm:pt>
    <dgm:pt modelId="{CDD4B759-98B9-4C67-933A-D553C4CE1617}">
      <dgm:prSet phldrT="[Texto]"/>
      <dgm:spPr>
        <a:solidFill>
          <a:schemeClr val="accent5"/>
        </a:solidFill>
      </dgm:spPr>
      <dgm:t>
        <a:bodyPr/>
        <a:lstStyle/>
        <a:p>
          <a:r>
            <a:rPr lang="es-CL" dirty="0">
              <a:solidFill>
                <a:schemeClr val="bg1"/>
              </a:solidFill>
            </a:rPr>
            <a:t>Descripciones</a:t>
          </a:r>
          <a:r>
            <a:rPr lang="es-CL" dirty="0"/>
            <a:t> </a:t>
          </a:r>
        </a:p>
      </dgm:t>
    </dgm:pt>
    <dgm:pt modelId="{2BC12D0C-CB23-4980-9C13-9670D8781DE8}" type="parTrans" cxnId="{D8EAE1AB-50EF-40B9-BE70-017AACA683BF}">
      <dgm:prSet/>
      <dgm:spPr/>
      <dgm:t>
        <a:bodyPr/>
        <a:lstStyle/>
        <a:p>
          <a:endParaRPr lang="es-CL"/>
        </a:p>
      </dgm:t>
    </dgm:pt>
    <dgm:pt modelId="{129C9640-F931-442D-9AFD-E2E68D8F5619}" type="sibTrans" cxnId="{D8EAE1AB-50EF-40B9-BE70-017AACA683BF}">
      <dgm:prSet/>
      <dgm:spPr/>
      <dgm:t>
        <a:bodyPr/>
        <a:lstStyle/>
        <a:p>
          <a:endParaRPr lang="es-CL"/>
        </a:p>
      </dgm:t>
    </dgm:pt>
    <dgm:pt modelId="{765CD424-3722-4CA0-97DD-AE9905455EB3}" type="pres">
      <dgm:prSet presAssocID="{CF284524-5997-45F0-988F-5F1BA7F25F77}" presName="Name0" presStyleCnt="0">
        <dgm:presLayoutVars>
          <dgm:dir/>
          <dgm:animLvl val="lvl"/>
          <dgm:resizeHandles val="exact"/>
        </dgm:presLayoutVars>
      </dgm:prSet>
      <dgm:spPr/>
    </dgm:pt>
    <dgm:pt modelId="{AF154D02-AE88-4073-910D-24FD6FA239A4}" type="pres">
      <dgm:prSet presAssocID="{12F24246-B4F9-47A8-99E3-354C7E105CF0}" presName="parTxOnly" presStyleLbl="node1" presStyleIdx="0" presStyleCnt="2">
        <dgm:presLayoutVars>
          <dgm:chMax val="0"/>
          <dgm:chPref val="0"/>
          <dgm:bulletEnabled val="1"/>
        </dgm:presLayoutVars>
      </dgm:prSet>
      <dgm:spPr/>
    </dgm:pt>
    <dgm:pt modelId="{3CE81D71-963F-404B-9318-577B9BDBF864}" type="pres">
      <dgm:prSet presAssocID="{DC459655-76A3-4197-83F2-01E018116C29}" presName="parTxOnlySpace" presStyleCnt="0"/>
      <dgm:spPr/>
    </dgm:pt>
    <dgm:pt modelId="{5CDC98E3-A332-41EA-8E12-5C625452A473}" type="pres">
      <dgm:prSet presAssocID="{CDD4B759-98B9-4C67-933A-D553C4CE1617}" presName="parTxOnly" presStyleLbl="node1" presStyleIdx="1" presStyleCnt="2">
        <dgm:presLayoutVars>
          <dgm:chMax val="0"/>
          <dgm:chPref val="0"/>
          <dgm:bulletEnabled val="1"/>
        </dgm:presLayoutVars>
      </dgm:prSet>
      <dgm:spPr/>
    </dgm:pt>
  </dgm:ptLst>
  <dgm:cxnLst>
    <dgm:cxn modelId="{F6EBCE02-E89C-4A23-8DB8-6D6C96D7DECD}" type="presOf" srcId="{CF284524-5997-45F0-988F-5F1BA7F25F77}" destId="{765CD424-3722-4CA0-97DD-AE9905455EB3}" srcOrd="0" destOrd="0" presId="urn:microsoft.com/office/officeart/2005/8/layout/chevron1"/>
    <dgm:cxn modelId="{6848AC73-D637-4053-9AAD-C950986A565B}" type="presOf" srcId="{12F24246-B4F9-47A8-99E3-354C7E105CF0}" destId="{AF154D02-AE88-4073-910D-24FD6FA239A4}" srcOrd="0" destOrd="0" presId="urn:microsoft.com/office/officeart/2005/8/layout/chevron1"/>
    <dgm:cxn modelId="{D8EAE1AB-50EF-40B9-BE70-017AACA683BF}" srcId="{CF284524-5997-45F0-988F-5F1BA7F25F77}" destId="{CDD4B759-98B9-4C67-933A-D553C4CE1617}" srcOrd="1" destOrd="0" parTransId="{2BC12D0C-CB23-4980-9C13-9670D8781DE8}" sibTransId="{129C9640-F931-442D-9AFD-E2E68D8F5619}"/>
    <dgm:cxn modelId="{5912DABB-8EFB-44B0-937A-BB5793E98483}" type="presOf" srcId="{CDD4B759-98B9-4C67-933A-D553C4CE1617}" destId="{5CDC98E3-A332-41EA-8E12-5C625452A473}" srcOrd="0" destOrd="0" presId="urn:microsoft.com/office/officeart/2005/8/layout/chevron1"/>
    <dgm:cxn modelId="{240A25DE-3C35-4795-91DE-325DCA058F6A}" srcId="{CF284524-5997-45F0-988F-5F1BA7F25F77}" destId="{12F24246-B4F9-47A8-99E3-354C7E105CF0}" srcOrd="0" destOrd="0" parTransId="{88E4B5B9-6247-4DF9-ACC0-62079C8D6B25}" sibTransId="{DC459655-76A3-4197-83F2-01E018116C29}"/>
    <dgm:cxn modelId="{F519818D-4B5F-458C-8BD0-2CF0D03899B1}" type="presParOf" srcId="{765CD424-3722-4CA0-97DD-AE9905455EB3}" destId="{AF154D02-AE88-4073-910D-24FD6FA239A4}" srcOrd="0" destOrd="0" presId="urn:microsoft.com/office/officeart/2005/8/layout/chevron1"/>
    <dgm:cxn modelId="{256AEFEE-229D-465F-B59B-4C5E91388136}" type="presParOf" srcId="{765CD424-3722-4CA0-97DD-AE9905455EB3}" destId="{3CE81D71-963F-404B-9318-577B9BDBF864}" srcOrd="1" destOrd="0" presId="urn:microsoft.com/office/officeart/2005/8/layout/chevron1"/>
    <dgm:cxn modelId="{44B8B862-807B-4764-99DD-D795C2551ECD}" type="presParOf" srcId="{765CD424-3722-4CA0-97DD-AE9905455EB3}" destId="{5CDC98E3-A332-41EA-8E12-5C625452A473}"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F4B4F0-39A8-446F-BA04-C0848F29D305}" type="doc">
      <dgm:prSet loTypeId="urn:microsoft.com/office/officeart/2005/8/layout/hProcess9" loCatId="process" qsTypeId="urn:microsoft.com/office/officeart/2005/8/quickstyle/simple1" qsCatId="simple" csTypeId="urn:microsoft.com/office/officeart/2005/8/colors/colorful1" csCatId="colorful" phldr="1"/>
      <dgm:spPr/>
    </dgm:pt>
    <dgm:pt modelId="{2E8CD550-AF05-4F94-A9A4-3382F47A9126}">
      <dgm:prSet phldrT="[Texto]"/>
      <dgm:spPr/>
      <dgm:t>
        <a:bodyPr/>
        <a:lstStyle/>
        <a:p>
          <a:r>
            <a:rPr lang="es-CL" dirty="0">
              <a:solidFill>
                <a:schemeClr val="bg1"/>
              </a:solidFill>
            </a:rPr>
            <a:t>Instancia inicial</a:t>
          </a:r>
        </a:p>
      </dgm:t>
    </dgm:pt>
    <dgm:pt modelId="{90958AA4-1295-4677-825C-A7270704A4B5}" type="parTrans" cxnId="{A952F757-DC5E-4EB5-91AD-67172E98E603}">
      <dgm:prSet/>
      <dgm:spPr/>
      <dgm:t>
        <a:bodyPr/>
        <a:lstStyle/>
        <a:p>
          <a:endParaRPr lang="es-CL"/>
        </a:p>
      </dgm:t>
    </dgm:pt>
    <dgm:pt modelId="{FB704096-B37D-43C9-A90A-214630F7820A}" type="sibTrans" cxnId="{A952F757-DC5E-4EB5-91AD-67172E98E603}">
      <dgm:prSet/>
      <dgm:spPr/>
      <dgm:t>
        <a:bodyPr/>
        <a:lstStyle/>
        <a:p>
          <a:endParaRPr lang="es-CL"/>
        </a:p>
      </dgm:t>
    </dgm:pt>
    <dgm:pt modelId="{DF829DEF-11B8-4D64-BB11-A67D84A366AB}">
      <dgm:prSet phldrT="[Texto]"/>
      <dgm:spPr/>
      <dgm:t>
        <a:bodyPr/>
        <a:lstStyle/>
        <a:p>
          <a:r>
            <a:rPr lang="es-CL" dirty="0">
              <a:solidFill>
                <a:schemeClr val="bg1"/>
              </a:solidFill>
            </a:rPr>
            <a:t>Ingreso al campo</a:t>
          </a:r>
        </a:p>
      </dgm:t>
    </dgm:pt>
    <dgm:pt modelId="{64E3ECE5-2D65-424B-8BEC-167FCC68E4C6}" type="parTrans" cxnId="{89C3DBFF-F1B8-43E3-9E69-76CB79245D9F}">
      <dgm:prSet/>
      <dgm:spPr/>
      <dgm:t>
        <a:bodyPr/>
        <a:lstStyle/>
        <a:p>
          <a:endParaRPr lang="es-CL"/>
        </a:p>
      </dgm:t>
    </dgm:pt>
    <dgm:pt modelId="{AE7E1578-660D-4D3D-B09E-CED93B92DDA5}" type="sibTrans" cxnId="{89C3DBFF-F1B8-43E3-9E69-76CB79245D9F}">
      <dgm:prSet/>
      <dgm:spPr/>
      <dgm:t>
        <a:bodyPr/>
        <a:lstStyle/>
        <a:p>
          <a:endParaRPr lang="es-CL"/>
        </a:p>
      </dgm:t>
    </dgm:pt>
    <dgm:pt modelId="{444CD834-0FED-4B68-A5F3-F7E4CC3DBE48}">
      <dgm:prSet phldrT="[Texto]"/>
      <dgm:spPr/>
      <dgm:t>
        <a:bodyPr/>
        <a:lstStyle/>
        <a:p>
          <a:r>
            <a:rPr lang="es-CL" dirty="0">
              <a:solidFill>
                <a:schemeClr val="bg1"/>
              </a:solidFill>
            </a:rPr>
            <a:t>Salida del campo</a:t>
          </a:r>
        </a:p>
      </dgm:t>
    </dgm:pt>
    <dgm:pt modelId="{3DFC2BE7-916E-4157-B3CC-7E69D44D54A6}" type="parTrans" cxnId="{ED33397B-C2E0-4EE6-9FE6-86AEE24C259D}">
      <dgm:prSet/>
      <dgm:spPr/>
      <dgm:t>
        <a:bodyPr/>
        <a:lstStyle/>
        <a:p>
          <a:endParaRPr lang="es-CL"/>
        </a:p>
      </dgm:t>
    </dgm:pt>
    <dgm:pt modelId="{040AAB55-DA49-4066-96E4-6B1E750457FE}" type="sibTrans" cxnId="{ED33397B-C2E0-4EE6-9FE6-86AEE24C259D}">
      <dgm:prSet/>
      <dgm:spPr/>
      <dgm:t>
        <a:bodyPr/>
        <a:lstStyle/>
        <a:p>
          <a:endParaRPr lang="es-CL"/>
        </a:p>
      </dgm:t>
    </dgm:pt>
    <dgm:pt modelId="{AD8CF2E6-4A54-4BE6-AE72-1E9ACBEBE5B2}" type="pres">
      <dgm:prSet presAssocID="{CEF4B4F0-39A8-446F-BA04-C0848F29D305}" presName="CompostProcess" presStyleCnt="0">
        <dgm:presLayoutVars>
          <dgm:dir/>
          <dgm:resizeHandles val="exact"/>
        </dgm:presLayoutVars>
      </dgm:prSet>
      <dgm:spPr/>
    </dgm:pt>
    <dgm:pt modelId="{321E52F7-6422-4799-9163-172F5FE1215D}" type="pres">
      <dgm:prSet presAssocID="{CEF4B4F0-39A8-446F-BA04-C0848F29D305}" presName="arrow" presStyleLbl="bgShp" presStyleIdx="0" presStyleCnt="1" custLinFactNeighborX="3207"/>
      <dgm:spPr/>
    </dgm:pt>
    <dgm:pt modelId="{8ECA2991-4900-4C62-B4F2-7229B9067E07}" type="pres">
      <dgm:prSet presAssocID="{CEF4B4F0-39A8-446F-BA04-C0848F29D305}" presName="linearProcess" presStyleCnt="0"/>
      <dgm:spPr/>
    </dgm:pt>
    <dgm:pt modelId="{65B0DF57-F87F-4FBB-9ACC-63DFE46D8A71}" type="pres">
      <dgm:prSet presAssocID="{2E8CD550-AF05-4F94-A9A4-3382F47A9126}" presName="textNode" presStyleLbl="node1" presStyleIdx="0" presStyleCnt="3">
        <dgm:presLayoutVars>
          <dgm:bulletEnabled val="1"/>
        </dgm:presLayoutVars>
      </dgm:prSet>
      <dgm:spPr/>
    </dgm:pt>
    <dgm:pt modelId="{D6DC4B7C-C8E1-498E-8089-6BB8F71F53A2}" type="pres">
      <dgm:prSet presAssocID="{FB704096-B37D-43C9-A90A-214630F7820A}" presName="sibTrans" presStyleCnt="0"/>
      <dgm:spPr/>
    </dgm:pt>
    <dgm:pt modelId="{7B416A4B-BAE2-4811-A355-E45656A0FF8C}" type="pres">
      <dgm:prSet presAssocID="{DF829DEF-11B8-4D64-BB11-A67D84A366AB}" presName="textNode" presStyleLbl="node1" presStyleIdx="1" presStyleCnt="3">
        <dgm:presLayoutVars>
          <dgm:bulletEnabled val="1"/>
        </dgm:presLayoutVars>
      </dgm:prSet>
      <dgm:spPr/>
    </dgm:pt>
    <dgm:pt modelId="{6D1D3CBE-4595-47CF-A961-512D729B5401}" type="pres">
      <dgm:prSet presAssocID="{AE7E1578-660D-4D3D-B09E-CED93B92DDA5}" presName="sibTrans" presStyleCnt="0"/>
      <dgm:spPr/>
    </dgm:pt>
    <dgm:pt modelId="{C6B956E0-4027-460A-9BBA-E50372728F3B}" type="pres">
      <dgm:prSet presAssocID="{444CD834-0FED-4B68-A5F3-F7E4CC3DBE48}" presName="textNode" presStyleLbl="node1" presStyleIdx="2" presStyleCnt="3">
        <dgm:presLayoutVars>
          <dgm:bulletEnabled val="1"/>
        </dgm:presLayoutVars>
      </dgm:prSet>
      <dgm:spPr/>
    </dgm:pt>
  </dgm:ptLst>
  <dgm:cxnLst>
    <dgm:cxn modelId="{425CB228-3FBD-493C-888C-0712D06D9BAB}" type="presOf" srcId="{CEF4B4F0-39A8-446F-BA04-C0848F29D305}" destId="{AD8CF2E6-4A54-4BE6-AE72-1E9ACBEBE5B2}" srcOrd="0" destOrd="0" presId="urn:microsoft.com/office/officeart/2005/8/layout/hProcess9"/>
    <dgm:cxn modelId="{7086A950-04C3-45A6-B5B9-4F4598340988}" type="presOf" srcId="{DF829DEF-11B8-4D64-BB11-A67D84A366AB}" destId="{7B416A4B-BAE2-4811-A355-E45656A0FF8C}" srcOrd="0" destOrd="0" presId="urn:microsoft.com/office/officeart/2005/8/layout/hProcess9"/>
    <dgm:cxn modelId="{A952F757-DC5E-4EB5-91AD-67172E98E603}" srcId="{CEF4B4F0-39A8-446F-BA04-C0848F29D305}" destId="{2E8CD550-AF05-4F94-A9A4-3382F47A9126}" srcOrd="0" destOrd="0" parTransId="{90958AA4-1295-4677-825C-A7270704A4B5}" sibTransId="{FB704096-B37D-43C9-A90A-214630F7820A}"/>
    <dgm:cxn modelId="{ED33397B-C2E0-4EE6-9FE6-86AEE24C259D}" srcId="{CEF4B4F0-39A8-446F-BA04-C0848F29D305}" destId="{444CD834-0FED-4B68-A5F3-F7E4CC3DBE48}" srcOrd="2" destOrd="0" parTransId="{3DFC2BE7-916E-4157-B3CC-7E69D44D54A6}" sibTransId="{040AAB55-DA49-4066-96E4-6B1E750457FE}"/>
    <dgm:cxn modelId="{FBD13FCD-D014-420C-9E31-48BBDFD75BA2}" type="presOf" srcId="{2E8CD550-AF05-4F94-A9A4-3382F47A9126}" destId="{65B0DF57-F87F-4FBB-9ACC-63DFE46D8A71}" srcOrd="0" destOrd="0" presId="urn:microsoft.com/office/officeart/2005/8/layout/hProcess9"/>
    <dgm:cxn modelId="{5FC9FBD4-4F31-4371-8A81-8A84B2664FA0}" type="presOf" srcId="{444CD834-0FED-4B68-A5F3-F7E4CC3DBE48}" destId="{C6B956E0-4027-460A-9BBA-E50372728F3B}" srcOrd="0" destOrd="0" presId="urn:microsoft.com/office/officeart/2005/8/layout/hProcess9"/>
    <dgm:cxn modelId="{89C3DBFF-F1B8-43E3-9E69-76CB79245D9F}" srcId="{CEF4B4F0-39A8-446F-BA04-C0848F29D305}" destId="{DF829DEF-11B8-4D64-BB11-A67D84A366AB}" srcOrd="1" destOrd="0" parTransId="{64E3ECE5-2D65-424B-8BEC-167FCC68E4C6}" sibTransId="{AE7E1578-660D-4D3D-B09E-CED93B92DDA5}"/>
    <dgm:cxn modelId="{656F1E5C-29B1-4612-9AE9-4D5BEAD32A65}" type="presParOf" srcId="{AD8CF2E6-4A54-4BE6-AE72-1E9ACBEBE5B2}" destId="{321E52F7-6422-4799-9163-172F5FE1215D}" srcOrd="0" destOrd="0" presId="urn:microsoft.com/office/officeart/2005/8/layout/hProcess9"/>
    <dgm:cxn modelId="{8B7C733B-68DB-485D-BEE5-E4157071D1C7}" type="presParOf" srcId="{AD8CF2E6-4A54-4BE6-AE72-1E9ACBEBE5B2}" destId="{8ECA2991-4900-4C62-B4F2-7229B9067E07}" srcOrd="1" destOrd="0" presId="urn:microsoft.com/office/officeart/2005/8/layout/hProcess9"/>
    <dgm:cxn modelId="{C79A1470-D6C2-4AEF-A8BA-056132FF386E}" type="presParOf" srcId="{8ECA2991-4900-4C62-B4F2-7229B9067E07}" destId="{65B0DF57-F87F-4FBB-9ACC-63DFE46D8A71}" srcOrd="0" destOrd="0" presId="urn:microsoft.com/office/officeart/2005/8/layout/hProcess9"/>
    <dgm:cxn modelId="{49EEC6C5-B5C8-4A2B-9409-FB27382E5534}" type="presParOf" srcId="{8ECA2991-4900-4C62-B4F2-7229B9067E07}" destId="{D6DC4B7C-C8E1-498E-8089-6BB8F71F53A2}" srcOrd="1" destOrd="0" presId="urn:microsoft.com/office/officeart/2005/8/layout/hProcess9"/>
    <dgm:cxn modelId="{A241B862-26CA-4226-84FC-56B5FD3C89FB}" type="presParOf" srcId="{8ECA2991-4900-4C62-B4F2-7229B9067E07}" destId="{7B416A4B-BAE2-4811-A355-E45656A0FF8C}" srcOrd="2" destOrd="0" presId="urn:microsoft.com/office/officeart/2005/8/layout/hProcess9"/>
    <dgm:cxn modelId="{E5114913-2980-49C8-80A7-6523A6EC2F68}" type="presParOf" srcId="{8ECA2991-4900-4C62-B4F2-7229B9067E07}" destId="{6D1D3CBE-4595-47CF-A961-512D729B5401}" srcOrd="3" destOrd="0" presId="urn:microsoft.com/office/officeart/2005/8/layout/hProcess9"/>
    <dgm:cxn modelId="{46B4DBD3-1DD8-4E85-9C82-5C757DE79993}" type="presParOf" srcId="{8ECA2991-4900-4C62-B4F2-7229B9067E07}" destId="{C6B956E0-4027-460A-9BBA-E50372728F3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65AE3-8441-46F7-BA70-09F2873EDAB5}">
      <dsp:nvSpPr>
        <dsp:cNvPr id="0" name=""/>
        <dsp:cNvSpPr/>
      </dsp:nvSpPr>
      <dsp:spPr>
        <a:xfrm>
          <a:off x="2715732" y="1911812"/>
          <a:ext cx="2336659" cy="2336659"/>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kern="1200" dirty="0">
              <a:solidFill>
                <a:schemeClr val="bg1"/>
              </a:solidFill>
            </a:rPr>
            <a:t>Develar un enigma</a:t>
          </a:r>
        </a:p>
      </dsp:txBody>
      <dsp:txXfrm>
        <a:off x="3185504" y="2459163"/>
        <a:ext cx="1397115" cy="1201091"/>
      </dsp:txXfrm>
    </dsp:sp>
    <dsp:sp modelId="{B42BBC37-D63B-4BB3-9604-7CBD616F6F6C}">
      <dsp:nvSpPr>
        <dsp:cNvPr id="0" name=""/>
        <dsp:cNvSpPr/>
      </dsp:nvSpPr>
      <dsp:spPr>
        <a:xfrm>
          <a:off x="1152124" y="1250053"/>
          <a:ext cx="2107581" cy="1918304"/>
        </a:xfrm>
        <a:prstGeom prst="gear6">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L" sz="1400" kern="1200" dirty="0">
              <a:solidFill>
                <a:schemeClr val="bg1"/>
              </a:solidFill>
            </a:rPr>
            <a:t>Construir un entramado de datos relacionados</a:t>
          </a:r>
        </a:p>
      </dsp:txBody>
      <dsp:txXfrm>
        <a:off x="1662576" y="1735911"/>
        <a:ext cx="1086677" cy="946588"/>
      </dsp:txXfrm>
    </dsp:sp>
    <dsp:sp modelId="{6459EB08-A207-4B4A-828B-C5EA27264CC9}">
      <dsp:nvSpPr>
        <dsp:cNvPr id="0" name=""/>
        <dsp:cNvSpPr/>
      </dsp:nvSpPr>
      <dsp:spPr>
        <a:xfrm rot="20700000">
          <a:off x="2331402" y="187106"/>
          <a:ext cx="1665054" cy="1665054"/>
        </a:xfrm>
        <a:prstGeom prst="gear6">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kern="1200" dirty="0">
              <a:solidFill>
                <a:schemeClr val="bg1"/>
              </a:solidFill>
            </a:rPr>
            <a:t>Concluir la investigación</a:t>
          </a:r>
        </a:p>
      </dsp:txBody>
      <dsp:txXfrm rot="-20700000">
        <a:off x="2696597" y="552301"/>
        <a:ext cx="934663" cy="934663"/>
      </dsp:txXfrm>
    </dsp:sp>
    <dsp:sp modelId="{6BF4B0D8-9753-425D-B117-53C8482875E6}">
      <dsp:nvSpPr>
        <dsp:cNvPr id="0" name=""/>
        <dsp:cNvSpPr/>
      </dsp:nvSpPr>
      <dsp:spPr>
        <a:xfrm>
          <a:off x="2536652" y="1558877"/>
          <a:ext cx="2990924" cy="2990924"/>
        </a:xfrm>
        <a:prstGeom prst="circularArrow">
          <a:avLst>
            <a:gd name="adj1" fmla="val 4688"/>
            <a:gd name="adj2" fmla="val 299029"/>
            <a:gd name="adj3" fmla="val 2517510"/>
            <a:gd name="adj4" fmla="val 1585838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2976A7-5ED9-47B8-BBDF-AE55A6D7BDBA}">
      <dsp:nvSpPr>
        <dsp:cNvPr id="0" name=""/>
        <dsp:cNvSpPr/>
      </dsp:nvSpPr>
      <dsp:spPr>
        <a:xfrm>
          <a:off x="1055262" y="983268"/>
          <a:ext cx="2173093" cy="2173093"/>
        </a:xfrm>
        <a:prstGeom prst="leftCircularArrow">
          <a:avLst>
            <a:gd name="adj1" fmla="val 6452"/>
            <a:gd name="adj2" fmla="val 429999"/>
            <a:gd name="adj3" fmla="val 10489124"/>
            <a:gd name="adj4" fmla="val 14837806"/>
            <a:gd name="adj5" fmla="val 7527"/>
          </a:avLst>
        </a:prstGeom>
        <a:solidFill>
          <a:schemeClr val="accent4">
            <a:hueOff val="-1759972"/>
            <a:satOff val="-18065"/>
            <a:lumOff val="75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A37DAE-3031-4A76-93DE-C911911B596E}">
      <dsp:nvSpPr>
        <dsp:cNvPr id="0" name=""/>
        <dsp:cNvSpPr/>
      </dsp:nvSpPr>
      <dsp:spPr>
        <a:xfrm>
          <a:off x="1922908" y="-177835"/>
          <a:ext cx="2343032" cy="2343032"/>
        </a:xfrm>
        <a:prstGeom prst="circularArrow">
          <a:avLst>
            <a:gd name="adj1" fmla="val 5984"/>
            <a:gd name="adj2" fmla="val 394124"/>
            <a:gd name="adj3" fmla="val 13313824"/>
            <a:gd name="adj4" fmla="val 10508221"/>
            <a:gd name="adj5" fmla="val 6981"/>
          </a:avLst>
        </a:prstGeom>
        <a:solidFill>
          <a:schemeClr val="accent4">
            <a:hueOff val="-3519944"/>
            <a:satOff val="-36129"/>
            <a:lumOff val="1509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54D02-AE88-4073-910D-24FD6FA239A4}">
      <dsp:nvSpPr>
        <dsp:cNvPr id="0" name=""/>
        <dsp:cNvSpPr/>
      </dsp:nvSpPr>
      <dsp:spPr>
        <a:xfrm>
          <a:off x="5357" y="1391443"/>
          <a:ext cx="3202781" cy="1281112"/>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CL" sz="2400" kern="1200" dirty="0">
              <a:solidFill>
                <a:schemeClr val="bg1"/>
              </a:solidFill>
            </a:rPr>
            <a:t>Apreciaciones</a:t>
          </a:r>
        </a:p>
      </dsp:txBody>
      <dsp:txXfrm>
        <a:off x="645913" y="1391443"/>
        <a:ext cx="1921669" cy="1281112"/>
      </dsp:txXfrm>
    </dsp:sp>
    <dsp:sp modelId="{5CDC98E3-A332-41EA-8E12-5C625452A473}">
      <dsp:nvSpPr>
        <dsp:cNvPr id="0" name=""/>
        <dsp:cNvSpPr/>
      </dsp:nvSpPr>
      <dsp:spPr>
        <a:xfrm>
          <a:off x="2887860" y="1391443"/>
          <a:ext cx="3202781" cy="1281112"/>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CL" sz="2400" kern="1200" dirty="0">
              <a:solidFill>
                <a:schemeClr val="bg1"/>
              </a:solidFill>
            </a:rPr>
            <a:t>Descripciones</a:t>
          </a:r>
          <a:r>
            <a:rPr lang="es-CL" sz="2400" kern="1200" dirty="0"/>
            <a:t> </a:t>
          </a:r>
        </a:p>
      </dsp:txBody>
      <dsp:txXfrm>
        <a:off x="3528416" y="1391443"/>
        <a:ext cx="1921669" cy="1281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E52F7-6422-4799-9163-172F5FE1215D}">
      <dsp:nvSpPr>
        <dsp:cNvPr id="0" name=""/>
        <dsp:cNvSpPr/>
      </dsp:nvSpPr>
      <dsp:spPr>
        <a:xfrm>
          <a:off x="623373" y="0"/>
          <a:ext cx="518160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B0DF57-F87F-4FBB-9ACC-63DFE46D8A71}">
      <dsp:nvSpPr>
        <dsp:cNvPr id="0" name=""/>
        <dsp:cNvSpPr/>
      </dsp:nvSpPr>
      <dsp:spPr>
        <a:xfrm>
          <a:off x="6548" y="1219199"/>
          <a:ext cx="1962150"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L" sz="3100" kern="1200" dirty="0">
              <a:solidFill>
                <a:schemeClr val="bg1"/>
              </a:solidFill>
            </a:rPr>
            <a:t>Instancia inicial</a:t>
          </a:r>
        </a:p>
      </dsp:txBody>
      <dsp:txXfrm>
        <a:off x="85903" y="1298554"/>
        <a:ext cx="1803440" cy="1466890"/>
      </dsp:txXfrm>
    </dsp:sp>
    <dsp:sp modelId="{7B416A4B-BAE2-4811-A355-E45656A0FF8C}">
      <dsp:nvSpPr>
        <dsp:cNvPr id="0" name=""/>
        <dsp:cNvSpPr/>
      </dsp:nvSpPr>
      <dsp:spPr>
        <a:xfrm>
          <a:off x="2066925" y="1219199"/>
          <a:ext cx="1962150"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L" sz="3100" kern="1200" dirty="0">
              <a:solidFill>
                <a:schemeClr val="bg1"/>
              </a:solidFill>
            </a:rPr>
            <a:t>Ingreso al campo</a:t>
          </a:r>
        </a:p>
      </dsp:txBody>
      <dsp:txXfrm>
        <a:off x="2146280" y="1298554"/>
        <a:ext cx="1803440" cy="1466890"/>
      </dsp:txXfrm>
    </dsp:sp>
    <dsp:sp modelId="{C6B956E0-4027-460A-9BBA-E50372728F3B}">
      <dsp:nvSpPr>
        <dsp:cNvPr id="0" name=""/>
        <dsp:cNvSpPr/>
      </dsp:nvSpPr>
      <dsp:spPr>
        <a:xfrm>
          <a:off x="4127301" y="1219199"/>
          <a:ext cx="1962150"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L" sz="3100" kern="1200" dirty="0">
              <a:solidFill>
                <a:schemeClr val="bg1"/>
              </a:solidFill>
            </a:rPr>
            <a:t>Salida del campo</a:t>
          </a:r>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25/03/2019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25/03/2019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25/03/2019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25/03/2019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25/03/2019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t>25/03/2019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t>25/03/2019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t>25/03/2019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25/03/2019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25/03/2019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25/03/2019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25/03/2019</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hyperlink" Target="mailto:LBAHAMON@UAHURTADO.C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284750" y="5085184"/>
            <a:ext cx="2952328" cy="369332"/>
          </a:xfrm>
          <a:prstGeom prst="rect">
            <a:avLst/>
          </a:prstGeom>
          <a:noFill/>
        </p:spPr>
        <p:txBody>
          <a:bodyPr wrap="square" rtlCol="0">
            <a:spAutoFit/>
          </a:bodyPr>
          <a:lstStyle/>
          <a:p>
            <a:r>
              <a:rPr lang="es-CL" b="1" dirty="0"/>
              <a:t>*Prof. Luis Bahamondes G</a:t>
            </a:r>
          </a:p>
        </p:txBody>
      </p:sp>
      <p:sp>
        <p:nvSpPr>
          <p:cNvPr id="5" name="4 CuadroTexto"/>
          <p:cNvSpPr txBox="1"/>
          <p:nvPr/>
        </p:nvSpPr>
        <p:spPr>
          <a:xfrm>
            <a:off x="2927648" y="404665"/>
            <a:ext cx="6408712" cy="830997"/>
          </a:xfrm>
          <a:prstGeom prst="rect">
            <a:avLst/>
          </a:prstGeom>
          <a:noFill/>
        </p:spPr>
        <p:txBody>
          <a:bodyPr wrap="square" rtlCol="0">
            <a:spAutoFit/>
          </a:bodyPr>
          <a:lstStyle/>
          <a:p>
            <a:pPr algn="ctr"/>
            <a:r>
              <a:rPr lang="es-CL" sz="1600" b="1" dirty="0"/>
              <a:t>Seminario: </a:t>
            </a:r>
          </a:p>
          <a:p>
            <a:pPr algn="ctr"/>
            <a:r>
              <a:rPr lang="es-CL" sz="1600" b="1" dirty="0"/>
              <a:t>Métodos y técnicas para el diseño de la Investigación sociocultural</a:t>
            </a:r>
          </a:p>
          <a:p>
            <a:pPr algn="ctr"/>
            <a:r>
              <a:rPr lang="es-CL" sz="1600" b="1" dirty="0"/>
              <a:t>Universidad de Chile</a:t>
            </a:r>
          </a:p>
        </p:txBody>
      </p:sp>
      <p:sp>
        <p:nvSpPr>
          <p:cNvPr id="6" name="5 CuadroTexto"/>
          <p:cNvSpPr txBox="1"/>
          <p:nvPr/>
        </p:nvSpPr>
        <p:spPr>
          <a:xfrm>
            <a:off x="1775520" y="2979520"/>
            <a:ext cx="8712968" cy="523220"/>
          </a:xfrm>
          <a:prstGeom prst="rect">
            <a:avLst/>
          </a:prstGeom>
          <a:noFill/>
        </p:spPr>
        <p:txBody>
          <a:bodyPr wrap="square" rtlCol="0">
            <a:spAutoFit/>
          </a:bodyPr>
          <a:lstStyle/>
          <a:p>
            <a:pPr algn="ctr"/>
            <a:r>
              <a:rPr lang="es-CL" sz="2800" b="1" i="1" dirty="0">
                <a:solidFill>
                  <a:schemeClr val="bg1"/>
                </a:solidFill>
              </a:rPr>
              <a:t>“Lógicas de investigación  y reflexividad”</a:t>
            </a:r>
          </a:p>
        </p:txBody>
      </p:sp>
      <p:sp>
        <p:nvSpPr>
          <p:cNvPr id="2" name="1 CuadroTexto"/>
          <p:cNvSpPr txBox="1"/>
          <p:nvPr/>
        </p:nvSpPr>
        <p:spPr>
          <a:xfrm>
            <a:off x="263352" y="6021288"/>
            <a:ext cx="8712968" cy="646331"/>
          </a:xfrm>
          <a:prstGeom prst="rect">
            <a:avLst/>
          </a:prstGeom>
          <a:noFill/>
        </p:spPr>
        <p:txBody>
          <a:bodyPr wrap="square" rtlCol="0">
            <a:spAutoFit/>
          </a:bodyPr>
          <a:lstStyle/>
          <a:p>
            <a:r>
              <a:rPr lang="es-CL" sz="1200" dirty="0"/>
              <a:t>______________</a:t>
            </a:r>
          </a:p>
          <a:p>
            <a:r>
              <a:rPr lang="es-CL" sz="1200" dirty="0"/>
              <a:t>* Doctor en Ciencias de las Religiones. D.E.A. en Antropología Social. Universidad  Complutense de Madrid. Mg. en Ciencias Sociales, mención sociología de la modernización, U. de Chile. Lic. en Historia, U. de Chile.</a:t>
            </a:r>
          </a:p>
        </p:txBody>
      </p:sp>
    </p:spTree>
    <p:extLst>
      <p:ext uri="{BB962C8B-B14F-4D97-AF65-F5344CB8AC3E}">
        <p14:creationId xmlns:p14="http://schemas.microsoft.com/office/powerpoint/2010/main" val="302727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3353" y="4077072"/>
            <a:ext cx="11665291" cy="172819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i="1" dirty="0">
                <a:solidFill>
                  <a:schemeClr val="bg1"/>
                </a:solidFill>
              </a:rPr>
              <a:t>“En los estudios etnográficos, el proceso de investigación es flexible y no existe un esquema rígido. En términos generales, el investigador planea su investigación sobre el objeto de estudio (lo que va a investigar), y se plantea interrogantes acerca de la cultura del grupo objeto de estudio, con la certeza de que tendrá sucesivas oportunidades de precisar, redefinir y hasta orientar el estudio” </a:t>
            </a:r>
            <a:r>
              <a:rPr lang="es-CL" sz="1600" dirty="0">
                <a:solidFill>
                  <a:schemeClr val="bg1"/>
                </a:solidFill>
              </a:rPr>
              <a:t>(Bernal, p.63)</a:t>
            </a:r>
          </a:p>
        </p:txBody>
      </p:sp>
      <p:sp>
        <p:nvSpPr>
          <p:cNvPr id="5" name="4 CuadroTexto"/>
          <p:cNvSpPr txBox="1"/>
          <p:nvPr/>
        </p:nvSpPr>
        <p:spPr>
          <a:xfrm>
            <a:off x="263353" y="6381328"/>
            <a:ext cx="8892480" cy="261610"/>
          </a:xfrm>
          <a:prstGeom prst="rect">
            <a:avLst/>
          </a:prstGeom>
          <a:noFill/>
        </p:spPr>
        <p:txBody>
          <a:bodyPr wrap="square" rtlCol="0">
            <a:spAutoFit/>
          </a:bodyPr>
          <a:lstStyle/>
          <a:p>
            <a:r>
              <a:rPr lang="es-CL" sz="1100" dirty="0"/>
              <a:t>BERNAL, C. (2006).  </a:t>
            </a:r>
            <a:r>
              <a:rPr lang="es-CL" sz="1100" i="1" dirty="0"/>
              <a:t>Metodología de la investigación. </a:t>
            </a:r>
            <a:r>
              <a:rPr lang="es-CL" sz="1100" dirty="0"/>
              <a:t>México, Pearson Educación.</a:t>
            </a:r>
          </a:p>
        </p:txBody>
      </p:sp>
      <p:sp>
        <p:nvSpPr>
          <p:cNvPr id="6" name="5 Rectángulo"/>
          <p:cNvSpPr/>
          <p:nvPr/>
        </p:nvSpPr>
        <p:spPr>
          <a:xfrm>
            <a:off x="2423592" y="476672"/>
            <a:ext cx="2448272" cy="9361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rPr>
              <a:t>Etnografía </a:t>
            </a:r>
          </a:p>
        </p:txBody>
      </p:sp>
      <p:cxnSp>
        <p:nvCxnSpPr>
          <p:cNvPr id="8" name="7 Conector recto de flecha"/>
          <p:cNvCxnSpPr/>
          <p:nvPr/>
        </p:nvCxnSpPr>
        <p:spPr>
          <a:xfrm>
            <a:off x="3647728" y="1556792"/>
            <a:ext cx="0" cy="2304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3647728" y="2636912"/>
            <a:ext cx="9361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Rectángulo redondeado"/>
          <p:cNvSpPr/>
          <p:nvPr/>
        </p:nvSpPr>
        <p:spPr>
          <a:xfrm>
            <a:off x="4871864" y="2132856"/>
            <a:ext cx="4104456" cy="93610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i="1" dirty="0">
                <a:solidFill>
                  <a:schemeClr val="bg1"/>
                </a:solidFill>
              </a:rPr>
              <a:t>«carácter multifacético de la etnografía» </a:t>
            </a:r>
            <a:r>
              <a:rPr lang="es-CL" dirty="0">
                <a:solidFill>
                  <a:schemeClr val="bg1"/>
                </a:solidFill>
              </a:rPr>
              <a:t>(</a:t>
            </a:r>
            <a:r>
              <a:rPr lang="es-CL" dirty="0" err="1">
                <a:solidFill>
                  <a:schemeClr val="bg1"/>
                </a:solidFill>
              </a:rPr>
              <a:t>Hammersley</a:t>
            </a:r>
            <a:r>
              <a:rPr lang="es-CL" dirty="0">
                <a:solidFill>
                  <a:schemeClr val="bg1"/>
                </a:solidFill>
              </a:rPr>
              <a:t> y </a:t>
            </a:r>
            <a:r>
              <a:rPr lang="es-CL" dirty="0" err="1">
                <a:solidFill>
                  <a:schemeClr val="bg1"/>
                </a:solidFill>
              </a:rPr>
              <a:t>Atkinson</a:t>
            </a:r>
            <a:r>
              <a:rPr lang="es-CL" dirty="0">
                <a:solidFill>
                  <a:schemeClr val="bg1"/>
                </a:solidFill>
              </a:rPr>
              <a:t>) </a:t>
            </a:r>
          </a:p>
        </p:txBody>
      </p:sp>
    </p:spTree>
    <p:extLst>
      <p:ext uri="{BB962C8B-B14F-4D97-AF65-F5344CB8AC3E}">
        <p14:creationId xmlns:p14="http://schemas.microsoft.com/office/powerpoint/2010/main" val="225780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207568" y="4509120"/>
            <a:ext cx="7776864" cy="144016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i="1" dirty="0">
                <a:solidFill>
                  <a:schemeClr val="bg1"/>
                </a:solidFill>
              </a:rPr>
              <a:t>“Hay toda una serie de fenómenos de gran importancia que no pueden recogerse mediante interrogatorios ni con el análisis de documentos, sino que tienen que ser observados en su plena realidad. Llamémosles los imponderables de la vida real.” </a:t>
            </a:r>
            <a:r>
              <a:rPr lang="es-CL" sz="1600" dirty="0">
                <a:solidFill>
                  <a:schemeClr val="bg1"/>
                </a:solidFill>
              </a:rPr>
              <a:t>(</a:t>
            </a:r>
            <a:r>
              <a:rPr lang="es-CL" sz="1600" dirty="0" err="1">
                <a:solidFill>
                  <a:schemeClr val="bg1"/>
                </a:solidFill>
              </a:rPr>
              <a:t>Malinowski</a:t>
            </a:r>
            <a:r>
              <a:rPr lang="es-CL" sz="1600" dirty="0">
                <a:solidFill>
                  <a:schemeClr val="bg1"/>
                </a:solidFill>
              </a:rPr>
              <a:t>,  p.36)</a:t>
            </a:r>
            <a:endParaRPr lang="es-CL" dirty="0"/>
          </a:p>
        </p:txBody>
      </p:sp>
      <p:sp>
        <p:nvSpPr>
          <p:cNvPr id="3" name="2 CuadroTexto"/>
          <p:cNvSpPr txBox="1"/>
          <p:nvPr/>
        </p:nvSpPr>
        <p:spPr>
          <a:xfrm>
            <a:off x="1919536" y="6309320"/>
            <a:ext cx="8280920" cy="369332"/>
          </a:xfrm>
          <a:prstGeom prst="rect">
            <a:avLst/>
          </a:prstGeom>
          <a:noFill/>
        </p:spPr>
        <p:txBody>
          <a:bodyPr wrap="square" rtlCol="0">
            <a:spAutoFit/>
          </a:bodyPr>
          <a:lstStyle/>
          <a:p>
            <a:r>
              <a:rPr lang="es-CL" sz="1100" dirty="0" err="1"/>
              <a:t>Malinowski</a:t>
            </a:r>
            <a:r>
              <a:rPr lang="es-CL" sz="1100" dirty="0"/>
              <a:t>, B. (1975). </a:t>
            </a:r>
            <a:r>
              <a:rPr lang="es-CL" sz="1100" i="1" dirty="0"/>
              <a:t>Los Argonautas del Pacifico Occidental. </a:t>
            </a:r>
            <a:r>
              <a:rPr lang="es-CL" sz="1100" dirty="0"/>
              <a:t>Barcelona: Península</a:t>
            </a:r>
            <a:r>
              <a:rPr lang="es-CL" dirty="0"/>
              <a:t>.</a:t>
            </a:r>
          </a:p>
        </p:txBody>
      </p:sp>
      <p:sp>
        <p:nvSpPr>
          <p:cNvPr id="4" name="3 Rectángulo redondeado"/>
          <p:cNvSpPr/>
          <p:nvPr/>
        </p:nvSpPr>
        <p:spPr>
          <a:xfrm>
            <a:off x="2351584" y="764704"/>
            <a:ext cx="2304256" cy="79208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rPr>
              <a:t>Etnografía</a:t>
            </a:r>
          </a:p>
        </p:txBody>
      </p:sp>
      <p:cxnSp>
        <p:nvCxnSpPr>
          <p:cNvPr id="6" name="5 Conector recto de flecha"/>
          <p:cNvCxnSpPr/>
          <p:nvPr/>
        </p:nvCxnSpPr>
        <p:spPr>
          <a:xfrm>
            <a:off x="3503712" y="1628800"/>
            <a:ext cx="0"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2351584" y="2492896"/>
            <a:ext cx="2448272" cy="7920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Comprensión de los otros</a:t>
            </a:r>
          </a:p>
        </p:txBody>
      </p:sp>
      <p:cxnSp>
        <p:nvCxnSpPr>
          <p:cNvPr id="9" name="8 Conector recto de flecha"/>
          <p:cNvCxnSpPr/>
          <p:nvPr/>
        </p:nvCxnSpPr>
        <p:spPr>
          <a:xfrm flipV="1">
            <a:off x="3575720" y="3501008"/>
            <a:ext cx="0"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4943872" y="2888940"/>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5807968" y="2384884"/>
            <a:ext cx="2664296" cy="1008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i="1" dirty="0">
                <a:solidFill>
                  <a:schemeClr val="bg1"/>
                </a:solidFill>
              </a:rPr>
              <a:t>«Conocimiento de una diversidad cultural» </a:t>
            </a:r>
            <a:r>
              <a:rPr lang="es-CL" dirty="0">
                <a:solidFill>
                  <a:schemeClr val="bg1"/>
                </a:solidFill>
              </a:rPr>
              <a:t>(</a:t>
            </a:r>
            <a:r>
              <a:rPr lang="es-CL" dirty="0" err="1">
                <a:solidFill>
                  <a:schemeClr val="bg1"/>
                </a:solidFill>
              </a:rPr>
              <a:t>Ameigeiras</a:t>
            </a:r>
            <a:r>
              <a:rPr lang="es-CL" dirty="0">
                <a:solidFill>
                  <a:schemeClr val="bg1"/>
                </a:solidFill>
              </a:rPr>
              <a:t>)</a:t>
            </a:r>
          </a:p>
        </p:txBody>
      </p:sp>
    </p:spTree>
    <p:extLst>
      <p:ext uri="{BB962C8B-B14F-4D97-AF65-F5344CB8AC3E}">
        <p14:creationId xmlns:p14="http://schemas.microsoft.com/office/powerpoint/2010/main" val="126067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279576" y="692696"/>
            <a:ext cx="3744416" cy="86409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«descripción densa» (</a:t>
            </a:r>
            <a:r>
              <a:rPr lang="es-CL" dirty="0" err="1">
                <a:solidFill>
                  <a:schemeClr val="bg1"/>
                </a:solidFill>
              </a:rPr>
              <a:t>Geertz</a:t>
            </a:r>
            <a:r>
              <a:rPr lang="es-CL" dirty="0">
                <a:solidFill>
                  <a:schemeClr val="bg1"/>
                </a:solidFill>
              </a:rPr>
              <a:t>)</a:t>
            </a:r>
          </a:p>
        </p:txBody>
      </p:sp>
      <p:cxnSp>
        <p:nvCxnSpPr>
          <p:cNvPr id="4" name="3 Conector recto de flecha"/>
          <p:cNvCxnSpPr/>
          <p:nvPr/>
        </p:nvCxnSpPr>
        <p:spPr>
          <a:xfrm>
            <a:off x="4151784" y="1700808"/>
            <a:ext cx="0"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567608" y="2852936"/>
            <a:ext cx="3384376" cy="7920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«lo  interpretativo»</a:t>
            </a:r>
          </a:p>
        </p:txBody>
      </p:sp>
      <p:cxnSp>
        <p:nvCxnSpPr>
          <p:cNvPr id="7" name="6 Conector recto de flecha"/>
          <p:cNvCxnSpPr/>
          <p:nvPr/>
        </p:nvCxnSpPr>
        <p:spPr>
          <a:xfrm>
            <a:off x="4151784" y="3861048"/>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7 Diagrama"/>
          <p:cNvGraphicFramePr/>
          <p:nvPr>
            <p:extLst>
              <p:ext uri="{D42A27DB-BD31-4B8C-83A1-F6EECF244321}">
                <p14:modId xmlns:p14="http://schemas.microsoft.com/office/powerpoint/2010/main" val="637756298"/>
              </p:ext>
            </p:extLst>
          </p:nvPr>
        </p:nvGraphicFramePr>
        <p:xfrm>
          <a:off x="2711624" y="3429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61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880910963"/>
              </p:ext>
            </p:extLst>
          </p:nvPr>
        </p:nvGraphicFramePr>
        <p:xfrm>
          <a:off x="4246105" y="8209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07368" y="6165304"/>
            <a:ext cx="8352928" cy="261610"/>
          </a:xfrm>
          <a:prstGeom prst="rect">
            <a:avLst/>
          </a:prstGeom>
          <a:noFill/>
        </p:spPr>
        <p:txBody>
          <a:bodyPr wrap="square" rtlCol="0">
            <a:spAutoFit/>
          </a:bodyPr>
          <a:lstStyle/>
          <a:p>
            <a:pPr algn="just"/>
            <a:r>
              <a:rPr lang="es-CL" sz="1100" dirty="0"/>
              <a:t>*Esquemas diseñados  en base al texto  de A. </a:t>
            </a:r>
            <a:r>
              <a:rPr lang="es-CL" sz="1100" dirty="0" err="1"/>
              <a:t>Ameigeiras</a:t>
            </a:r>
            <a:r>
              <a:rPr lang="es-CL" sz="1100" dirty="0"/>
              <a:t>. «El abordaje etnográfico en la investigación social»</a:t>
            </a:r>
          </a:p>
        </p:txBody>
      </p:sp>
      <p:sp>
        <p:nvSpPr>
          <p:cNvPr id="4" name="3 Rectángulo redondeado"/>
          <p:cNvSpPr/>
          <p:nvPr/>
        </p:nvSpPr>
        <p:spPr>
          <a:xfrm>
            <a:off x="1830151" y="980728"/>
            <a:ext cx="2232248" cy="7200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Aprendizaje de la mirada</a:t>
            </a:r>
          </a:p>
        </p:txBody>
      </p:sp>
      <p:sp>
        <p:nvSpPr>
          <p:cNvPr id="5" name="4 Rectángulo redondeado"/>
          <p:cNvSpPr/>
          <p:nvPr/>
        </p:nvSpPr>
        <p:spPr>
          <a:xfrm>
            <a:off x="1847528" y="2132856"/>
            <a:ext cx="2232248" cy="7200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Aprendizaje del diálogo</a:t>
            </a:r>
          </a:p>
        </p:txBody>
      </p:sp>
      <p:sp>
        <p:nvSpPr>
          <p:cNvPr id="6" name="5 Rectángulo redondeado"/>
          <p:cNvSpPr/>
          <p:nvPr/>
        </p:nvSpPr>
        <p:spPr>
          <a:xfrm>
            <a:off x="1847528" y="3284984"/>
            <a:ext cx="2232248" cy="79208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Aprendizaje del registro</a:t>
            </a:r>
          </a:p>
        </p:txBody>
      </p:sp>
    </p:spTree>
    <p:extLst>
      <p:ext uri="{BB962C8B-B14F-4D97-AF65-F5344CB8AC3E}">
        <p14:creationId xmlns:p14="http://schemas.microsoft.com/office/powerpoint/2010/main" val="54666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151784" y="3068961"/>
            <a:ext cx="4032448" cy="461665"/>
          </a:xfrm>
          <a:prstGeom prst="rect">
            <a:avLst/>
          </a:prstGeom>
          <a:noFill/>
        </p:spPr>
        <p:txBody>
          <a:bodyPr wrap="square" rtlCol="0">
            <a:spAutoFit/>
          </a:bodyPr>
          <a:lstStyle/>
          <a:p>
            <a:pPr algn="ctr"/>
            <a:r>
              <a:rPr lang="es-CL" sz="2400" dirty="0">
                <a:hlinkClick r:id="rId2"/>
              </a:rPr>
              <a:t>LUBAHAMO@U.UCHILE.CL</a:t>
            </a:r>
            <a:r>
              <a:rPr lang="es-CL" dirty="0"/>
              <a:t> </a:t>
            </a:r>
          </a:p>
        </p:txBody>
      </p:sp>
    </p:spTree>
    <p:extLst>
      <p:ext uri="{BB962C8B-B14F-4D97-AF65-F5344CB8AC3E}">
        <p14:creationId xmlns:p14="http://schemas.microsoft.com/office/powerpoint/2010/main" val="328199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637103937"/>
              </p:ext>
            </p:extLst>
          </p:nvPr>
        </p:nvGraphicFramePr>
        <p:xfrm>
          <a:off x="5447928" y="728700"/>
          <a:ext cx="585631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032623" y="476672"/>
            <a:ext cx="3703337" cy="400110"/>
          </a:xfrm>
          <a:prstGeom prst="rect">
            <a:avLst/>
          </a:prstGeom>
          <a:noFill/>
        </p:spPr>
        <p:txBody>
          <a:bodyPr wrap="square" rtlCol="0">
            <a:spAutoFit/>
          </a:bodyPr>
          <a:lstStyle/>
          <a:p>
            <a:r>
              <a:rPr lang="es-CL" sz="2000" b="1" dirty="0"/>
              <a:t>Lógicas de la investigación*:</a:t>
            </a:r>
          </a:p>
        </p:txBody>
      </p:sp>
      <p:sp>
        <p:nvSpPr>
          <p:cNvPr id="6" name="5 CuadroTexto"/>
          <p:cNvSpPr txBox="1"/>
          <p:nvPr/>
        </p:nvSpPr>
        <p:spPr>
          <a:xfrm>
            <a:off x="281370" y="6165884"/>
            <a:ext cx="7992888" cy="430887"/>
          </a:xfrm>
          <a:prstGeom prst="rect">
            <a:avLst/>
          </a:prstGeom>
          <a:noFill/>
        </p:spPr>
        <p:txBody>
          <a:bodyPr wrap="square" rtlCol="0">
            <a:spAutoFit/>
          </a:bodyPr>
          <a:lstStyle/>
          <a:p>
            <a:r>
              <a:rPr lang="es-CL" sz="1100" dirty="0"/>
              <a:t>_______</a:t>
            </a:r>
          </a:p>
          <a:p>
            <a:r>
              <a:rPr lang="es-CL" sz="1100" dirty="0"/>
              <a:t>Ver propuesta de J. Durand. “Coordenadas metodológicas . De como armar el rompecabezas”.  </a:t>
            </a:r>
          </a:p>
        </p:txBody>
      </p:sp>
      <p:cxnSp>
        <p:nvCxnSpPr>
          <p:cNvPr id="8" name="7 Conector recto de flecha"/>
          <p:cNvCxnSpPr/>
          <p:nvPr/>
        </p:nvCxnSpPr>
        <p:spPr>
          <a:xfrm>
            <a:off x="3366592" y="1052736"/>
            <a:ext cx="0" cy="2880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263353" y="4365104"/>
            <a:ext cx="6840759" cy="12241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i="1" dirty="0">
                <a:solidFill>
                  <a:schemeClr val="bg1"/>
                </a:solidFill>
              </a:rPr>
              <a:t>“Hay diferentes maneras de armar un rompecabezas, pero también existen principios básicos que se suelen respetar y que conducen a buen término, que ahorran tiempo y esfuerzo” </a:t>
            </a:r>
            <a:r>
              <a:rPr lang="es-CL" sz="1600" dirty="0">
                <a:solidFill>
                  <a:schemeClr val="bg1"/>
                </a:solidFill>
              </a:rPr>
              <a:t>(Durand, p. 261)</a:t>
            </a:r>
          </a:p>
        </p:txBody>
      </p:sp>
    </p:spTree>
    <p:extLst>
      <p:ext uri="{BB962C8B-B14F-4D97-AF65-F5344CB8AC3E}">
        <p14:creationId xmlns:p14="http://schemas.microsoft.com/office/powerpoint/2010/main" val="385911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919538" y="476672"/>
            <a:ext cx="2539216" cy="93610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1"/>
                </a:solidFill>
              </a:rPr>
              <a:t>Develar el “enigma” requiere:  </a:t>
            </a:r>
          </a:p>
        </p:txBody>
      </p:sp>
      <p:sp>
        <p:nvSpPr>
          <p:cNvPr id="3" name="2 Flecha derecha"/>
          <p:cNvSpPr/>
          <p:nvPr/>
        </p:nvSpPr>
        <p:spPr>
          <a:xfrm>
            <a:off x="4712311" y="525617"/>
            <a:ext cx="792088" cy="86409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Rectángulo redondeado"/>
          <p:cNvSpPr/>
          <p:nvPr/>
        </p:nvSpPr>
        <p:spPr>
          <a:xfrm>
            <a:off x="5924937" y="476672"/>
            <a:ext cx="3411421" cy="10081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Tener una idea clara de los que se busca y que se pretende </a:t>
            </a:r>
          </a:p>
        </p:txBody>
      </p:sp>
      <p:cxnSp>
        <p:nvCxnSpPr>
          <p:cNvPr id="6" name="5 Conector recto de flecha"/>
          <p:cNvCxnSpPr/>
          <p:nvPr/>
        </p:nvCxnSpPr>
        <p:spPr>
          <a:xfrm>
            <a:off x="7752184" y="1556792"/>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6 Rectángulo redondeado"/>
          <p:cNvSpPr/>
          <p:nvPr/>
        </p:nvSpPr>
        <p:spPr>
          <a:xfrm>
            <a:off x="5108356" y="2420888"/>
            <a:ext cx="5452140" cy="136815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solidFill>
                  <a:schemeClr val="bg1"/>
                </a:solidFill>
              </a:rPr>
              <a:t>Son estas ideas iniciales y sus respuestas tentativas a la problemática las que darán origen a la Hipótesis.</a:t>
            </a:r>
          </a:p>
        </p:txBody>
      </p:sp>
      <p:cxnSp>
        <p:nvCxnSpPr>
          <p:cNvPr id="9" name="8 Conector recto de flecha"/>
          <p:cNvCxnSpPr/>
          <p:nvPr/>
        </p:nvCxnSpPr>
        <p:spPr>
          <a:xfrm>
            <a:off x="3306626" y="1484784"/>
            <a:ext cx="0" cy="3168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551383" y="5013176"/>
            <a:ext cx="10873207" cy="13681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dirty="0">
                <a:solidFill>
                  <a:schemeClr val="bg1"/>
                </a:solidFill>
              </a:rPr>
              <a:t>“… </a:t>
            </a:r>
            <a:r>
              <a:rPr lang="es-CL" sz="1600" i="1" dirty="0">
                <a:solidFill>
                  <a:schemeClr val="bg1"/>
                </a:solidFill>
              </a:rPr>
              <a:t>la imaginación … es un don, una cualidad intelectual que va de la mano de </a:t>
            </a:r>
            <a:r>
              <a:rPr lang="es-CL" sz="1600" b="1" i="1" dirty="0">
                <a:solidFill>
                  <a:schemeClr val="bg1"/>
                </a:solidFill>
              </a:rPr>
              <a:t>la reflexión </a:t>
            </a:r>
            <a:r>
              <a:rPr lang="es-CL" sz="1600" i="1" dirty="0">
                <a:solidFill>
                  <a:schemeClr val="bg1"/>
                </a:solidFill>
              </a:rPr>
              <a:t>y la abstracción, pero se mueve en el campo de lo amorfo y literario de la abducción, de la conjetura, de la sospecha maliciosa y creativa… si no hay imaginación… difícilmente se pueden encontrar caminos nuevos, soluciones diferentes, enfoques originales”  </a:t>
            </a:r>
            <a:r>
              <a:rPr lang="es-CL" sz="1600" dirty="0">
                <a:solidFill>
                  <a:schemeClr val="bg1"/>
                </a:solidFill>
              </a:rPr>
              <a:t>(Durand, p. 263)</a:t>
            </a:r>
            <a:endParaRPr lang="es-CL" sz="1600" b="1" dirty="0">
              <a:solidFill>
                <a:schemeClr val="bg1"/>
              </a:solidFill>
            </a:endParaRPr>
          </a:p>
        </p:txBody>
      </p:sp>
    </p:spTree>
    <p:extLst>
      <p:ext uri="{BB962C8B-B14F-4D97-AF65-F5344CB8AC3E}">
        <p14:creationId xmlns:p14="http://schemas.microsoft.com/office/powerpoint/2010/main" val="269498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Conector recto"/>
          <p:cNvCxnSpPr/>
          <p:nvPr/>
        </p:nvCxnSpPr>
        <p:spPr>
          <a:xfrm>
            <a:off x="4871864" y="1700808"/>
            <a:ext cx="0" cy="2304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6960096" y="1700808"/>
            <a:ext cx="0" cy="2304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223792" y="2132856"/>
            <a:ext cx="31683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4367808" y="3717032"/>
            <a:ext cx="30243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3359696" y="2780928"/>
            <a:ext cx="1224136" cy="369332"/>
          </a:xfrm>
          <a:prstGeom prst="rect">
            <a:avLst/>
          </a:prstGeom>
          <a:noFill/>
        </p:spPr>
        <p:txBody>
          <a:bodyPr wrap="square" rtlCol="0">
            <a:spAutoFit/>
          </a:bodyPr>
          <a:lstStyle/>
          <a:p>
            <a:r>
              <a:rPr lang="es-CL" dirty="0"/>
              <a:t>Temporal</a:t>
            </a:r>
          </a:p>
        </p:txBody>
      </p:sp>
      <p:sp>
        <p:nvSpPr>
          <p:cNvPr id="11" name="10 CuadroTexto"/>
          <p:cNvSpPr txBox="1"/>
          <p:nvPr/>
        </p:nvSpPr>
        <p:spPr>
          <a:xfrm>
            <a:off x="5303912" y="1556792"/>
            <a:ext cx="1296144" cy="369332"/>
          </a:xfrm>
          <a:prstGeom prst="rect">
            <a:avLst/>
          </a:prstGeom>
          <a:noFill/>
        </p:spPr>
        <p:txBody>
          <a:bodyPr wrap="square" rtlCol="0">
            <a:spAutoFit/>
          </a:bodyPr>
          <a:lstStyle/>
          <a:p>
            <a:pPr algn="ctr"/>
            <a:r>
              <a:rPr lang="es-CL" dirty="0"/>
              <a:t>Teórica</a:t>
            </a:r>
          </a:p>
        </p:txBody>
      </p:sp>
      <p:sp>
        <p:nvSpPr>
          <p:cNvPr id="12" name="11 CuadroTexto"/>
          <p:cNvSpPr txBox="1"/>
          <p:nvPr/>
        </p:nvSpPr>
        <p:spPr>
          <a:xfrm>
            <a:off x="7104112" y="2852936"/>
            <a:ext cx="1296144" cy="369332"/>
          </a:xfrm>
          <a:prstGeom prst="rect">
            <a:avLst/>
          </a:prstGeom>
          <a:noFill/>
        </p:spPr>
        <p:txBody>
          <a:bodyPr wrap="square" rtlCol="0">
            <a:spAutoFit/>
          </a:bodyPr>
          <a:lstStyle/>
          <a:p>
            <a:r>
              <a:rPr lang="es-CL" dirty="0"/>
              <a:t>Territorial</a:t>
            </a:r>
          </a:p>
        </p:txBody>
      </p:sp>
      <p:sp>
        <p:nvSpPr>
          <p:cNvPr id="13" name="12 CuadroTexto"/>
          <p:cNvSpPr txBox="1"/>
          <p:nvPr/>
        </p:nvSpPr>
        <p:spPr>
          <a:xfrm>
            <a:off x="5303912" y="4005064"/>
            <a:ext cx="1368152" cy="369332"/>
          </a:xfrm>
          <a:prstGeom prst="rect">
            <a:avLst/>
          </a:prstGeom>
          <a:noFill/>
        </p:spPr>
        <p:txBody>
          <a:bodyPr wrap="square" rtlCol="0">
            <a:spAutoFit/>
          </a:bodyPr>
          <a:lstStyle/>
          <a:p>
            <a:pPr algn="ctr"/>
            <a:r>
              <a:rPr lang="es-CL" dirty="0"/>
              <a:t>Temática</a:t>
            </a:r>
          </a:p>
        </p:txBody>
      </p:sp>
      <p:sp>
        <p:nvSpPr>
          <p:cNvPr id="14" name="13 CuadroTexto"/>
          <p:cNvSpPr txBox="1"/>
          <p:nvPr/>
        </p:nvSpPr>
        <p:spPr>
          <a:xfrm>
            <a:off x="2423592" y="404665"/>
            <a:ext cx="3672408" cy="646331"/>
          </a:xfrm>
          <a:prstGeom prst="rect">
            <a:avLst/>
          </a:prstGeom>
          <a:noFill/>
        </p:spPr>
        <p:txBody>
          <a:bodyPr wrap="square" rtlCol="0">
            <a:spAutoFit/>
          </a:bodyPr>
          <a:lstStyle/>
          <a:p>
            <a:r>
              <a:rPr lang="es-CL" b="1" dirty="0"/>
              <a:t>Coordenadas metodológicas (Propuesta de J. Durand): </a:t>
            </a:r>
          </a:p>
        </p:txBody>
      </p:sp>
      <p:cxnSp>
        <p:nvCxnSpPr>
          <p:cNvPr id="16" name="15 Conector recto de flecha"/>
          <p:cNvCxnSpPr/>
          <p:nvPr/>
        </p:nvCxnSpPr>
        <p:spPr>
          <a:xfrm flipV="1">
            <a:off x="6312024" y="1174304"/>
            <a:ext cx="129614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16 Rectángulo redondeado"/>
          <p:cNvSpPr/>
          <p:nvPr/>
        </p:nvSpPr>
        <p:spPr>
          <a:xfrm>
            <a:off x="7845151" y="692696"/>
            <a:ext cx="2376264" cy="6480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Marco de interpretación </a:t>
            </a:r>
          </a:p>
        </p:txBody>
      </p:sp>
      <p:cxnSp>
        <p:nvCxnSpPr>
          <p:cNvPr id="20" name="19 Conector recto de flecha"/>
          <p:cNvCxnSpPr/>
          <p:nvPr/>
        </p:nvCxnSpPr>
        <p:spPr>
          <a:xfrm>
            <a:off x="9120336" y="1484784"/>
            <a:ext cx="0" cy="35283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695401" y="5085184"/>
            <a:ext cx="11017223" cy="136815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i="1" dirty="0">
                <a:solidFill>
                  <a:schemeClr val="bg1"/>
                </a:solidFill>
              </a:rPr>
              <a:t>“… en este campo hay opiniones divididas, algunos piensan que no se puede hacer investigación sin tener claro el “marco teórico”, para otros hay que ir a la realidad, salir al campo, para que a partir de los datos se pueda construir ese marco” </a:t>
            </a:r>
            <a:r>
              <a:rPr lang="es-CL" sz="1600" dirty="0">
                <a:solidFill>
                  <a:schemeClr val="bg1"/>
                </a:solidFill>
              </a:rPr>
              <a:t>(Durand, p. 270)</a:t>
            </a:r>
          </a:p>
        </p:txBody>
      </p:sp>
      <p:sp>
        <p:nvSpPr>
          <p:cNvPr id="22" name="21 Elipse"/>
          <p:cNvSpPr/>
          <p:nvPr/>
        </p:nvSpPr>
        <p:spPr>
          <a:xfrm>
            <a:off x="5735961" y="2708920"/>
            <a:ext cx="268003" cy="25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4877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bahamon\Downloads\FullSizeRende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23EA5163-DA67-453C-89C1-8FB9C2BAF2F8}"/>
              </a:ext>
            </a:extLst>
          </p:cNvPr>
          <p:cNvPicPr>
            <a:picLocks noChangeAspect="1"/>
          </p:cNvPicPr>
          <p:nvPr/>
        </p:nvPicPr>
        <p:blipFill>
          <a:blip r:embed="rId3"/>
          <a:stretch>
            <a:fillRect/>
          </a:stretch>
        </p:blipFill>
        <p:spPr>
          <a:xfrm>
            <a:off x="407368" y="260648"/>
            <a:ext cx="2645893" cy="768163"/>
          </a:xfrm>
          <a:prstGeom prst="rect">
            <a:avLst/>
          </a:prstGeom>
        </p:spPr>
      </p:pic>
    </p:spTree>
    <p:extLst>
      <p:ext uri="{BB962C8B-B14F-4D97-AF65-F5344CB8AC3E}">
        <p14:creationId xmlns:p14="http://schemas.microsoft.com/office/powerpoint/2010/main" val="41191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3255242"/>
            <a:ext cx="4399480" cy="360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45968" y="413796"/>
            <a:ext cx="3654347" cy="646331"/>
          </a:xfrm>
          <a:prstGeom prst="rect">
            <a:avLst/>
          </a:prstGeom>
          <a:noFill/>
        </p:spPr>
        <p:txBody>
          <a:bodyPr wrap="square" rtlCol="0">
            <a:spAutoFit/>
          </a:bodyPr>
          <a:lstStyle/>
          <a:p>
            <a:r>
              <a:rPr lang="es-CL" dirty="0"/>
              <a:t>Ejercicio:</a:t>
            </a:r>
          </a:p>
          <a:p>
            <a:r>
              <a:rPr lang="es-CL" dirty="0"/>
              <a:t>Tema condiciones laborales ….  </a:t>
            </a:r>
          </a:p>
        </p:txBody>
      </p:sp>
      <p:pic>
        <p:nvPicPr>
          <p:cNvPr id="1028" name="Picture 4" descr="Resultado de imagen para mujer  tempor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9" y="0"/>
            <a:ext cx="3816423" cy="40770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trabajo pirquine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45376" y="3645023"/>
            <a:ext cx="4815120" cy="321297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1631504" y="1764465"/>
            <a:ext cx="4032448" cy="72843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¿Qué define la elección de los sujetos de estudio?</a:t>
            </a:r>
          </a:p>
        </p:txBody>
      </p:sp>
    </p:spTree>
    <p:extLst>
      <p:ext uri="{BB962C8B-B14F-4D97-AF65-F5344CB8AC3E}">
        <p14:creationId xmlns:p14="http://schemas.microsoft.com/office/powerpoint/2010/main" val="20479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ltivo-co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412" y="908720"/>
            <a:ext cx="10585176"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63352" y="87015"/>
            <a:ext cx="3456384" cy="923330"/>
          </a:xfrm>
          <a:prstGeom prst="rect">
            <a:avLst/>
          </a:prstGeom>
        </p:spPr>
        <p:txBody>
          <a:bodyPr wrap="square">
            <a:spAutoFit/>
          </a:bodyPr>
          <a:lstStyle/>
          <a:p>
            <a:r>
              <a:rPr lang="es-CL" dirty="0"/>
              <a:t>Ejercicio:</a:t>
            </a:r>
          </a:p>
          <a:p>
            <a:r>
              <a:rPr lang="es-CL" dirty="0"/>
              <a:t>“Cocaleros en Bolivia”</a:t>
            </a:r>
          </a:p>
          <a:p>
            <a:endParaRPr lang="es-CL" dirty="0"/>
          </a:p>
        </p:txBody>
      </p:sp>
      <p:sp>
        <p:nvSpPr>
          <p:cNvPr id="4" name="3 Rectángulo"/>
          <p:cNvSpPr/>
          <p:nvPr/>
        </p:nvSpPr>
        <p:spPr>
          <a:xfrm>
            <a:off x="4811604" y="6453336"/>
            <a:ext cx="1848711" cy="307777"/>
          </a:xfrm>
          <a:prstGeom prst="rect">
            <a:avLst/>
          </a:prstGeom>
        </p:spPr>
        <p:txBody>
          <a:bodyPr wrap="none">
            <a:spAutoFit/>
          </a:bodyPr>
          <a:lstStyle/>
          <a:p>
            <a:r>
              <a:rPr lang="es-CL" sz="1400" dirty="0"/>
              <a:t>(Imagen: telesurtv.net)</a:t>
            </a:r>
          </a:p>
        </p:txBody>
      </p:sp>
    </p:spTree>
    <p:extLst>
      <p:ext uri="{BB962C8B-B14F-4D97-AF65-F5344CB8AC3E}">
        <p14:creationId xmlns:p14="http://schemas.microsoft.com/office/powerpoint/2010/main" val="257887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9376" y="6344754"/>
            <a:ext cx="8136904" cy="276999"/>
          </a:xfrm>
          <a:prstGeom prst="rect">
            <a:avLst/>
          </a:prstGeom>
          <a:noFill/>
        </p:spPr>
        <p:txBody>
          <a:bodyPr wrap="square" rtlCol="0">
            <a:spAutoFit/>
          </a:bodyPr>
          <a:lstStyle/>
          <a:p>
            <a:r>
              <a:rPr lang="es-CL" sz="1200" dirty="0"/>
              <a:t>*</a:t>
            </a:r>
            <a:r>
              <a:rPr lang="es-CL" sz="1200" dirty="0" err="1"/>
              <a:t>Grimson</a:t>
            </a:r>
            <a:r>
              <a:rPr lang="es-CL" sz="1200" dirty="0"/>
              <a:t>, A. (2003). Algunas consideraciones reflexivas sobre la reflexividad en antropología. </a:t>
            </a:r>
            <a:r>
              <a:rPr lang="es-CL" sz="1200" i="1" dirty="0"/>
              <a:t>Oficios Terrestres, (14): </a:t>
            </a:r>
            <a:r>
              <a:rPr lang="es-CL" sz="1200" dirty="0"/>
              <a:t> 56-72.</a:t>
            </a:r>
          </a:p>
        </p:txBody>
      </p:sp>
      <p:sp>
        <p:nvSpPr>
          <p:cNvPr id="3" name="2 Rectángulo redondeado"/>
          <p:cNvSpPr/>
          <p:nvPr/>
        </p:nvSpPr>
        <p:spPr>
          <a:xfrm>
            <a:off x="2063552" y="1052736"/>
            <a:ext cx="1872208" cy="72008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1"/>
                </a:solidFill>
              </a:rPr>
              <a:t>Para </a:t>
            </a:r>
            <a:r>
              <a:rPr lang="es-CL" b="1" dirty="0" err="1">
                <a:solidFill>
                  <a:schemeClr val="bg1"/>
                </a:solidFill>
              </a:rPr>
              <a:t>Grimson</a:t>
            </a:r>
            <a:r>
              <a:rPr lang="es-CL" b="1" dirty="0">
                <a:solidFill>
                  <a:schemeClr val="bg1"/>
                </a:solidFill>
              </a:rPr>
              <a:t>*:</a:t>
            </a:r>
          </a:p>
        </p:txBody>
      </p:sp>
      <p:sp>
        <p:nvSpPr>
          <p:cNvPr id="4" name="3 Abrir llave"/>
          <p:cNvSpPr/>
          <p:nvPr/>
        </p:nvSpPr>
        <p:spPr>
          <a:xfrm>
            <a:off x="4079776" y="620688"/>
            <a:ext cx="648072" cy="15121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5" name="4 Rectángulo"/>
          <p:cNvSpPr/>
          <p:nvPr/>
        </p:nvSpPr>
        <p:spPr>
          <a:xfrm>
            <a:off x="4871864" y="260648"/>
            <a:ext cx="3168352"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Propuesta de comprensión de la vida social</a:t>
            </a:r>
          </a:p>
        </p:txBody>
      </p:sp>
      <p:sp>
        <p:nvSpPr>
          <p:cNvPr id="6" name="5 Rectángulo"/>
          <p:cNvSpPr/>
          <p:nvPr/>
        </p:nvSpPr>
        <p:spPr>
          <a:xfrm>
            <a:off x="4871864" y="1628800"/>
            <a:ext cx="3168352" cy="7920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Propuesta de comprensión del proceso de investigación </a:t>
            </a:r>
          </a:p>
        </p:txBody>
      </p:sp>
      <p:cxnSp>
        <p:nvCxnSpPr>
          <p:cNvPr id="8" name="7 Conector recto de flecha"/>
          <p:cNvCxnSpPr/>
          <p:nvPr/>
        </p:nvCxnSpPr>
        <p:spPr>
          <a:xfrm>
            <a:off x="2999656" y="2019807"/>
            <a:ext cx="0" cy="18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redondeado"/>
          <p:cNvSpPr/>
          <p:nvPr/>
        </p:nvSpPr>
        <p:spPr>
          <a:xfrm>
            <a:off x="479376" y="4077072"/>
            <a:ext cx="11233245" cy="15121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i="1" dirty="0">
                <a:solidFill>
                  <a:schemeClr val="bg1"/>
                </a:solidFill>
              </a:rPr>
              <a:t>«…la reflexividad es básicamente una inclusión y una exigencia de inclusión: de los discursos sobre las prácticas como parte de esas mismas prácticas, del investigador que se aproxima a un objeto como parte de ese mismo objeto, de los discursos analíticos sobre objetos como parte de los discursos teóricos de un campo, etc.» </a:t>
            </a:r>
            <a:r>
              <a:rPr lang="es-CL" sz="1600" dirty="0">
                <a:solidFill>
                  <a:schemeClr val="bg1"/>
                </a:solidFill>
              </a:rPr>
              <a:t>( </a:t>
            </a:r>
            <a:r>
              <a:rPr lang="es-CL" sz="1600" dirty="0" err="1">
                <a:solidFill>
                  <a:schemeClr val="bg1"/>
                </a:solidFill>
              </a:rPr>
              <a:t>Grimson</a:t>
            </a:r>
            <a:r>
              <a:rPr lang="es-CL" sz="1600" dirty="0">
                <a:solidFill>
                  <a:schemeClr val="bg1"/>
                </a:solidFill>
              </a:rPr>
              <a:t>, p. 66-67)</a:t>
            </a:r>
          </a:p>
        </p:txBody>
      </p:sp>
    </p:spTree>
    <p:extLst>
      <p:ext uri="{BB962C8B-B14F-4D97-AF65-F5344CB8AC3E}">
        <p14:creationId xmlns:p14="http://schemas.microsoft.com/office/powerpoint/2010/main" val="397487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551391" y="4437112"/>
            <a:ext cx="11089224" cy="136815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i="1" dirty="0">
                <a:solidFill>
                  <a:schemeClr val="bg1"/>
                </a:solidFill>
              </a:rPr>
              <a:t>«El uso de la reflexividad plantea la imposibilidad de describir un mundo como si fuera absolutamente exterior al investigador mismo» </a:t>
            </a:r>
            <a:r>
              <a:rPr lang="es-CL" sz="1600" dirty="0">
                <a:solidFill>
                  <a:schemeClr val="bg1"/>
                </a:solidFill>
              </a:rPr>
              <a:t>(</a:t>
            </a:r>
            <a:r>
              <a:rPr lang="es-CL" sz="1600" dirty="0" err="1">
                <a:solidFill>
                  <a:schemeClr val="bg1"/>
                </a:solidFill>
              </a:rPr>
              <a:t>Grimson</a:t>
            </a:r>
            <a:r>
              <a:rPr lang="es-CL" sz="1600" dirty="0">
                <a:solidFill>
                  <a:schemeClr val="bg1"/>
                </a:solidFill>
              </a:rPr>
              <a:t>, p. 69)</a:t>
            </a:r>
          </a:p>
        </p:txBody>
      </p:sp>
      <p:sp>
        <p:nvSpPr>
          <p:cNvPr id="4" name="3 Rectángulo redondeado"/>
          <p:cNvSpPr/>
          <p:nvPr/>
        </p:nvSpPr>
        <p:spPr>
          <a:xfrm>
            <a:off x="2207568" y="980728"/>
            <a:ext cx="2520280" cy="86409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1"/>
                </a:solidFill>
              </a:rPr>
              <a:t>REFLEXIVIDAD</a:t>
            </a:r>
          </a:p>
        </p:txBody>
      </p:sp>
      <p:cxnSp>
        <p:nvCxnSpPr>
          <p:cNvPr id="6" name="5 Conector recto de flecha"/>
          <p:cNvCxnSpPr/>
          <p:nvPr/>
        </p:nvCxnSpPr>
        <p:spPr>
          <a:xfrm>
            <a:off x="3467708" y="1988840"/>
            <a:ext cx="0"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3467708" y="2924944"/>
            <a:ext cx="10441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4655840" y="2492896"/>
            <a:ext cx="1728192"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Objetivación</a:t>
            </a:r>
            <a:r>
              <a:rPr lang="es-CL" dirty="0"/>
              <a:t> </a:t>
            </a:r>
          </a:p>
        </p:txBody>
      </p:sp>
      <p:sp>
        <p:nvSpPr>
          <p:cNvPr id="10" name="9 Flecha derecha"/>
          <p:cNvSpPr/>
          <p:nvPr/>
        </p:nvSpPr>
        <p:spPr>
          <a:xfrm>
            <a:off x="6600056" y="2168860"/>
            <a:ext cx="648072" cy="151216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10 Rectángulo"/>
          <p:cNvSpPr/>
          <p:nvPr/>
        </p:nvSpPr>
        <p:spPr>
          <a:xfrm>
            <a:off x="7464152" y="2492896"/>
            <a:ext cx="1944216"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subjetividad</a:t>
            </a:r>
          </a:p>
        </p:txBody>
      </p:sp>
    </p:spTree>
    <p:extLst>
      <p:ext uri="{BB962C8B-B14F-4D97-AF65-F5344CB8AC3E}">
        <p14:creationId xmlns:p14="http://schemas.microsoft.com/office/powerpoint/2010/main" val="4261105537"/>
      </p:ext>
    </p:extLst>
  </p:cSld>
  <p:clrMapOvr>
    <a:masterClrMapping/>
  </p:clrMapOvr>
</p:sld>
</file>

<file path=ppt/theme/theme1.xml><?xml version="1.0" encoding="utf-8"?>
<a:theme xmlns:a="http://schemas.openxmlformats.org/drawingml/2006/main" name="Tema de Office">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754</Words>
  <Application>Microsoft Office PowerPoint</Application>
  <PresentationFormat>Panorámica</PresentationFormat>
  <Paragraphs>61</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BAHAMONDES GONZALEZ</dc:creator>
  <cp:lastModifiedBy>uah</cp:lastModifiedBy>
  <cp:revision>52</cp:revision>
  <dcterms:created xsi:type="dcterms:W3CDTF">2017-03-21T17:05:15Z</dcterms:created>
  <dcterms:modified xsi:type="dcterms:W3CDTF">2019-03-25T03:20:18Z</dcterms:modified>
</cp:coreProperties>
</file>