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63" r:id="rId4"/>
    <p:sldId id="265" r:id="rId5"/>
    <p:sldId id="257" r:id="rId6"/>
    <p:sldId id="264" r:id="rId7"/>
    <p:sldId id="268" r:id="rId8"/>
    <p:sldId id="269" r:id="rId9"/>
    <p:sldId id="259" r:id="rId10"/>
    <p:sldId id="260" r:id="rId11"/>
    <p:sldId id="261" r:id="rId12"/>
    <p:sldId id="262" r:id="rId13"/>
    <p:sldId id="266" r:id="rId14"/>
    <p:sldId id="258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8FD9B-41D3-45BD-84F8-7EA8FA2DB2BF}" type="doc">
      <dgm:prSet loTypeId="urn:microsoft.com/office/officeart/2005/8/layout/gear1" loCatId="cycle" qsTypeId="urn:microsoft.com/office/officeart/2005/8/quickstyle/simple1" qsCatId="simple" csTypeId="urn:microsoft.com/office/officeart/2005/8/colors/colorful2" csCatId="colorful" phldr="1"/>
      <dgm:spPr/>
    </dgm:pt>
    <dgm:pt modelId="{C1DC6F1E-BD9C-48BC-9B3C-8B05E323F70B}">
      <dgm:prSet phldrT="[Texto]" custT="1"/>
      <dgm:spPr/>
      <dgm:t>
        <a:bodyPr/>
        <a:lstStyle/>
        <a:p>
          <a:r>
            <a:rPr lang="es-ES" sz="2000" b="1" dirty="0">
              <a:solidFill>
                <a:schemeClr val="bg1"/>
              </a:solidFill>
            </a:rPr>
            <a:t>Secularización</a:t>
          </a:r>
        </a:p>
      </dgm:t>
    </dgm:pt>
    <dgm:pt modelId="{1A00A49F-2D2E-4529-9271-CC35E4C27208}" type="parTrans" cxnId="{99841FC0-D614-4EB3-9AD8-628724C124E5}">
      <dgm:prSet/>
      <dgm:spPr/>
      <dgm:t>
        <a:bodyPr/>
        <a:lstStyle/>
        <a:p>
          <a:endParaRPr lang="es-ES"/>
        </a:p>
      </dgm:t>
    </dgm:pt>
    <dgm:pt modelId="{56F423B4-8962-45C6-84AF-35127DB2813C}" type="sibTrans" cxnId="{99841FC0-D614-4EB3-9AD8-628724C124E5}">
      <dgm:prSet/>
      <dgm:spPr/>
      <dgm:t>
        <a:bodyPr/>
        <a:lstStyle/>
        <a:p>
          <a:endParaRPr lang="es-ES"/>
        </a:p>
      </dgm:t>
    </dgm:pt>
    <dgm:pt modelId="{CAE36A99-CEE1-4E19-9DB8-38BF8809486E}">
      <dgm:prSet phldrT="[Texto]" custT="1"/>
      <dgm:spPr/>
      <dgm:t>
        <a:bodyPr/>
        <a:lstStyle/>
        <a:p>
          <a:r>
            <a:rPr lang="es-ES" sz="1600" b="1" dirty="0">
              <a:solidFill>
                <a:schemeClr val="bg1"/>
              </a:solidFill>
            </a:rPr>
            <a:t>Pluralismo</a:t>
          </a:r>
          <a:r>
            <a:rPr lang="es-ES" sz="1200" dirty="0"/>
            <a:t> </a:t>
          </a:r>
        </a:p>
      </dgm:t>
    </dgm:pt>
    <dgm:pt modelId="{7ADBD10E-F8E7-4E93-84E4-DDFB3481BF7F}" type="parTrans" cxnId="{F2507F47-9BCA-469B-851C-21AEE186A274}">
      <dgm:prSet/>
      <dgm:spPr/>
      <dgm:t>
        <a:bodyPr/>
        <a:lstStyle/>
        <a:p>
          <a:endParaRPr lang="es-ES"/>
        </a:p>
      </dgm:t>
    </dgm:pt>
    <dgm:pt modelId="{8ADD033F-5004-4516-908E-1E7CD442A825}" type="sibTrans" cxnId="{F2507F47-9BCA-469B-851C-21AEE186A274}">
      <dgm:prSet/>
      <dgm:spPr/>
      <dgm:t>
        <a:bodyPr/>
        <a:lstStyle/>
        <a:p>
          <a:endParaRPr lang="es-ES"/>
        </a:p>
      </dgm:t>
    </dgm:pt>
    <dgm:pt modelId="{D33C3291-4527-4376-B361-8399ACB6D80B}">
      <dgm:prSet phldrT="[Texto]"/>
      <dgm:spPr/>
      <dgm:t>
        <a:bodyPr/>
        <a:lstStyle/>
        <a:p>
          <a:r>
            <a:rPr lang="es-ES" b="1" dirty="0">
              <a:solidFill>
                <a:schemeClr val="bg1"/>
              </a:solidFill>
            </a:rPr>
            <a:t>Racionalización de lo religioso</a:t>
          </a:r>
        </a:p>
      </dgm:t>
    </dgm:pt>
    <dgm:pt modelId="{4EC173A6-E483-423E-8FD2-3D961C644DAC}" type="parTrans" cxnId="{17A09BB3-FEA5-438E-B92A-A6645711459B}">
      <dgm:prSet/>
      <dgm:spPr/>
      <dgm:t>
        <a:bodyPr/>
        <a:lstStyle/>
        <a:p>
          <a:endParaRPr lang="es-ES"/>
        </a:p>
      </dgm:t>
    </dgm:pt>
    <dgm:pt modelId="{AD53019F-EAA6-4A92-BA41-C5273C378423}" type="sibTrans" cxnId="{17A09BB3-FEA5-438E-B92A-A6645711459B}">
      <dgm:prSet/>
      <dgm:spPr/>
      <dgm:t>
        <a:bodyPr/>
        <a:lstStyle/>
        <a:p>
          <a:endParaRPr lang="es-ES"/>
        </a:p>
      </dgm:t>
    </dgm:pt>
    <dgm:pt modelId="{B78EF2C4-6A98-4389-833B-075840DCA1E2}" type="pres">
      <dgm:prSet presAssocID="{9798FD9B-41D3-45BD-84F8-7EA8FA2DB2B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E3EBDE7-9DC2-428C-8DDA-421DBBA41654}" type="pres">
      <dgm:prSet presAssocID="{C1DC6F1E-BD9C-48BC-9B3C-8B05E323F70B}" presName="gear1" presStyleLbl="node1" presStyleIdx="0" presStyleCnt="3">
        <dgm:presLayoutVars>
          <dgm:chMax val="1"/>
          <dgm:bulletEnabled val="1"/>
        </dgm:presLayoutVars>
      </dgm:prSet>
      <dgm:spPr/>
    </dgm:pt>
    <dgm:pt modelId="{8C69C272-0A8D-44D9-889C-7239AA2512B8}" type="pres">
      <dgm:prSet presAssocID="{C1DC6F1E-BD9C-48BC-9B3C-8B05E323F70B}" presName="gear1srcNode" presStyleLbl="node1" presStyleIdx="0" presStyleCnt="3"/>
      <dgm:spPr/>
    </dgm:pt>
    <dgm:pt modelId="{5344CB04-19E5-46F9-949C-C90C43D4FF4B}" type="pres">
      <dgm:prSet presAssocID="{C1DC6F1E-BD9C-48BC-9B3C-8B05E323F70B}" presName="gear1dstNode" presStyleLbl="node1" presStyleIdx="0" presStyleCnt="3"/>
      <dgm:spPr/>
    </dgm:pt>
    <dgm:pt modelId="{F38621BF-CB1C-4D2D-B44F-DC1EFC77D477}" type="pres">
      <dgm:prSet presAssocID="{CAE36A99-CEE1-4E19-9DB8-38BF8809486E}" presName="gear2" presStyleLbl="node1" presStyleIdx="1" presStyleCnt="3">
        <dgm:presLayoutVars>
          <dgm:chMax val="1"/>
          <dgm:bulletEnabled val="1"/>
        </dgm:presLayoutVars>
      </dgm:prSet>
      <dgm:spPr/>
    </dgm:pt>
    <dgm:pt modelId="{4FAC9E5F-C624-4263-9669-8ED092CEBB1B}" type="pres">
      <dgm:prSet presAssocID="{CAE36A99-CEE1-4E19-9DB8-38BF8809486E}" presName="gear2srcNode" presStyleLbl="node1" presStyleIdx="1" presStyleCnt="3"/>
      <dgm:spPr/>
    </dgm:pt>
    <dgm:pt modelId="{256E756B-F6D2-4787-8599-9CB9DCCD1E24}" type="pres">
      <dgm:prSet presAssocID="{CAE36A99-CEE1-4E19-9DB8-38BF8809486E}" presName="gear2dstNode" presStyleLbl="node1" presStyleIdx="1" presStyleCnt="3"/>
      <dgm:spPr/>
    </dgm:pt>
    <dgm:pt modelId="{17872EBA-2AEA-489C-BEBE-BD7BF5455E92}" type="pres">
      <dgm:prSet presAssocID="{D33C3291-4527-4376-B361-8399ACB6D80B}" presName="gear3" presStyleLbl="node1" presStyleIdx="2" presStyleCnt="3"/>
      <dgm:spPr/>
    </dgm:pt>
    <dgm:pt modelId="{3EEF5BB7-B4A4-4310-993B-9F9CC2AD7D7F}" type="pres">
      <dgm:prSet presAssocID="{D33C3291-4527-4376-B361-8399ACB6D80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F240BA6-A7AE-42EC-8208-E087087CD4F3}" type="pres">
      <dgm:prSet presAssocID="{D33C3291-4527-4376-B361-8399ACB6D80B}" presName="gear3srcNode" presStyleLbl="node1" presStyleIdx="2" presStyleCnt="3"/>
      <dgm:spPr/>
    </dgm:pt>
    <dgm:pt modelId="{39F6D191-63CE-4F77-A28F-D8D35E7E288E}" type="pres">
      <dgm:prSet presAssocID="{D33C3291-4527-4376-B361-8399ACB6D80B}" presName="gear3dstNode" presStyleLbl="node1" presStyleIdx="2" presStyleCnt="3"/>
      <dgm:spPr/>
    </dgm:pt>
    <dgm:pt modelId="{C27FFDD8-4E79-41C0-8CF4-50D145E5C632}" type="pres">
      <dgm:prSet presAssocID="{56F423B4-8962-45C6-84AF-35127DB2813C}" presName="connector1" presStyleLbl="sibTrans2D1" presStyleIdx="0" presStyleCnt="3"/>
      <dgm:spPr/>
    </dgm:pt>
    <dgm:pt modelId="{D7169C3A-A834-46DC-B502-328F413089D3}" type="pres">
      <dgm:prSet presAssocID="{8ADD033F-5004-4516-908E-1E7CD442A825}" presName="connector2" presStyleLbl="sibTrans2D1" presStyleIdx="1" presStyleCnt="3"/>
      <dgm:spPr/>
    </dgm:pt>
    <dgm:pt modelId="{CA83471E-92BA-4094-BC12-A5855F02C43E}" type="pres">
      <dgm:prSet presAssocID="{AD53019F-EAA6-4A92-BA41-C5273C378423}" presName="connector3" presStyleLbl="sibTrans2D1" presStyleIdx="2" presStyleCnt="3"/>
      <dgm:spPr/>
    </dgm:pt>
  </dgm:ptLst>
  <dgm:cxnLst>
    <dgm:cxn modelId="{4FC30912-1FD5-4776-97C9-5BD422827525}" type="presOf" srcId="{9798FD9B-41D3-45BD-84F8-7EA8FA2DB2BF}" destId="{B78EF2C4-6A98-4389-833B-075840DCA1E2}" srcOrd="0" destOrd="0" presId="urn:microsoft.com/office/officeart/2005/8/layout/gear1"/>
    <dgm:cxn modelId="{037E7017-DD32-4D25-BB00-C01177DEAC63}" type="presOf" srcId="{8ADD033F-5004-4516-908E-1E7CD442A825}" destId="{D7169C3A-A834-46DC-B502-328F413089D3}" srcOrd="0" destOrd="0" presId="urn:microsoft.com/office/officeart/2005/8/layout/gear1"/>
    <dgm:cxn modelId="{9968D020-5331-4F5A-BC87-9D2E32BE801B}" type="presOf" srcId="{CAE36A99-CEE1-4E19-9DB8-38BF8809486E}" destId="{4FAC9E5F-C624-4263-9669-8ED092CEBB1B}" srcOrd="1" destOrd="0" presId="urn:microsoft.com/office/officeart/2005/8/layout/gear1"/>
    <dgm:cxn modelId="{A68E8662-0870-4AE6-89B9-BF10EB76CFDB}" type="presOf" srcId="{C1DC6F1E-BD9C-48BC-9B3C-8B05E323F70B}" destId="{AE3EBDE7-9DC2-428C-8DDA-421DBBA41654}" srcOrd="0" destOrd="0" presId="urn:microsoft.com/office/officeart/2005/8/layout/gear1"/>
    <dgm:cxn modelId="{1F849E45-3EA3-4469-9175-34F621CFE994}" type="presOf" srcId="{56F423B4-8962-45C6-84AF-35127DB2813C}" destId="{C27FFDD8-4E79-41C0-8CF4-50D145E5C632}" srcOrd="0" destOrd="0" presId="urn:microsoft.com/office/officeart/2005/8/layout/gear1"/>
    <dgm:cxn modelId="{2C317C46-C49F-4C2D-843A-D7EB4DCBE24F}" type="presOf" srcId="{AD53019F-EAA6-4A92-BA41-C5273C378423}" destId="{CA83471E-92BA-4094-BC12-A5855F02C43E}" srcOrd="0" destOrd="0" presId="urn:microsoft.com/office/officeart/2005/8/layout/gear1"/>
    <dgm:cxn modelId="{F2507F47-9BCA-469B-851C-21AEE186A274}" srcId="{9798FD9B-41D3-45BD-84F8-7EA8FA2DB2BF}" destId="{CAE36A99-CEE1-4E19-9DB8-38BF8809486E}" srcOrd="1" destOrd="0" parTransId="{7ADBD10E-F8E7-4E93-84E4-DDFB3481BF7F}" sibTransId="{8ADD033F-5004-4516-908E-1E7CD442A825}"/>
    <dgm:cxn modelId="{12104B71-73D0-4FCE-8E4C-41253D87F111}" type="presOf" srcId="{D33C3291-4527-4376-B361-8399ACB6D80B}" destId="{4F240BA6-A7AE-42EC-8208-E087087CD4F3}" srcOrd="2" destOrd="0" presId="urn:microsoft.com/office/officeart/2005/8/layout/gear1"/>
    <dgm:cxn modelId="{62392F9A-A423-4527-8DB9-F7D06FB92F2D}" type="presOf" srcId="{D33C3291-4527-4376-B361-8399ACB6D80B}" destId="{17872EBA-2AEA-489C-BEBE-BD7BF5455E92}" srcOrd="0" destOrd="0" presId="urn:microsoft.com/office/officeart/2005/8/layout/gear1"/>
    <dgm:cxn modelId="{761C39A6-6AFD-42C8-9F15-F605077CC1C3}" type="presOf" srcId="{CAE36A99-CEE1-4E19-9DB8-38BF8809486E}" destId="{256E756B-F6D2-4787-8599-9CB9DCCD1E24}" srcOrd="2" destOrd="0" presId="urn:microsoft.com/office/officeart/2005/8/layout/gear1"/>
    <dgm:cxn modelId="{7ED501B3-0339-4456-B5F3-2D7E52138274}" type="presOf" srcId="{C1DC6F1E-BD9C-48BC-9B3C-8B05E323F70B}" destId="{8C69C272-0A8D-44D9-889C-7239AA2512B8}" srcOrd="1" destOrd="0" presId="urn:microsoft.com/office/officeart/2005/8/layout/gear1"/>
    <dgm:cxn modelId="{17A09BB3-FEA5-438E-B92A-A6645711459B}" srcId="{9798FD9B-41D3-45BD-84F8-7EA8FA2DB2BF}" destId="{D33C3291-4527-4376-B361-8399ACB6D80B}" srcOrd="2" destOrd="0" parTransId="{4EC173A6-E483-423E-8FD2-3D961C644DAC}" sibTransId="{AD53019F-EAA6-4A92-BA41-C5273C378423}"/>
    <dgm:cxn modelId="{99841FC0-D614-4EB3-9AD8-628724C124E5}" srcId="{9798FD9B-41D3-45BD-84F8-7EA8FA2DB2BF}" destId="{C1DC6F1E-BD9C-48BC-9B3C-8B05E323F70B}" srcOrd="0" destOrd="0" parTransId="{1A00A49F-2D2E-4529-9271-CC35E4C27208}" sibTransId="{56F423B4-8962-45C6-84AF-35127DB2813C}"/>
    <dgm:cxn modelId="{BA45D7C8-5C7F-4652-9CB1-1ECD090EDFFF}" type="presOf" srcId="{C1DC6F1E-BD9C-48BC-9B3C-8B05E323F70B}" destId="{5344CB04-19E5-46F9-949C-C90C43D4FF4B}" srcOrd="2" destOrd="0" presId="urn:microsoft.com/office/officeart/2005/8/layout/gear1"/>
    <dgm:cxn modelId="{FDFB77D4-0B1F-400F-9000-12ABF6804D79}" type="presOf" srcId="{D33C3291-4527-4376-B361-8399ACB6D80B}" destId="{39F6D191-63CE-4F77-A28F-D8D35E7E288E}" srcOrd="3" destOrd="0" presId="urn:microsoft.com/office/officeart/2005/8/layout/gear1"/>
    <dgm:cxn modelId="{DBF488D5-2018-4A7A-8B97-F491E277DFEE}" type="presOf" srcId="{CAE36A99-CEE1-4E19-9DB8-38BF8809486E}" destId="{F38621BF-CB1C-4D2D-B44F-DC1EFC77D477}" srcOrd="0" destOrd="0" presId="urn:microsoft.com/office/officeart/2005/8/layout/gear1"/>
    <dgm:cxn modelId="{8EC0C7DD-F85F-4C5C-9E7A-DCB2B025AF8A}" type="presOf" srcId="{D33C3291-4527-4376-B361-8399ACB6D80B}" destId="{3EEF5BB7-B4A4-4310-993B-9F9CC2AD7D7F}" srcOrd="1" destOrd="0" presId="urn:microsoft.com/office/officeart/2005/8/layout/gear1"/>
    <dgm:cxn modelId="{CD6EAF4C-F8C0-4DBF-9083-C4939B6607C9}" type="presParOf" srcId="{B78EF2C4-6A98-4389-833B-075840DCA1E2}" destId="{AE3EBDE7-9DC2-428C-8DDA-421DBBA41654}" srcOrd="0" destOrd="0" presId="urn:microsoft.com/office/officeart/2005/8/layout/gear1"/>
    <dgm:cxn modelId="{F0F96F5E-35AC-41DB-83F4-1E3379FA8A35}" type="presParOf" srcId="{B78EF2C4-6A98-4389-833B-075840DCA1E2}" destId="{8C69C272-0A8D-44D9-889C-7239AA2512B8}" srcOrd="1" destOrd="0" presId="urn:microsoft.com/office/officeart/2005/8/layout/gear1"/>
    <dgm:cxn modelId="{254192E7-B1D3-48FC-ABB9-41497D2C52C6}" type="presParOf" srcId="{B78EF2C4-6A98-4389-833B-075840DCA1E2}" destId="{5344CB04-19E5-46F9-949C-C90C43D4FF4B}" srcOrd="2" destOrd="0" presId="urn:microsoft.com/office/officeart/2005/8/layout/gear1"/>
    <dgm:cxn modelId="{8B925344-2670-4294-8DA0-EB335B2A1928}" type="presParOf" srcId="{B78EF2C4-6A98-4389-833B-075840DCA1E2}" destId="{F38621BF-CB1C-4D2D-B44F-DC1EFC77D477}" srcOrd="3" destOrd="0" presId="urn:microsoft.com/office/officeart/2005/8/layout/gear1"/>
    <dgm:cxn modelId="{8F586366-D442-470E-9692-B26A5FF9E1F6}" type="presParOf" srcId="{B78EF2C4-6A98-4389-833B-075840DCA1E2}" destId="{4FAC9E5F-C624-4263-9669-8ED092CEBB1B}" srcOrd="4" destOrd="0" presId="urn:microsoft.com/office/officeart/2005/8/layout/gear1"/>
    <dgm:cxn modelId="{6CEA1E76-217F-471C-B3F4-04F77903FE64}" type="presParOf" srcId="{B78EF2C4-6A98-4389-833B-075840DCA1E2}" destId="{256E756B-F6D2-4787-8599-9CB9DCCD1E24}" srcOrd="5" destOrd="0" presId="urn:microsoft.com/office/officeart/2005/8/layout/gear1"/>
    <dgm:cxn modelId="{AB73E451-F0C0-46A2-9959-9822080B57CC}" type="presParOf" srcId="{B78EF2C4-6A98-4389-833B-075840DCA1E2}" destId="{17872EBA-2AEA-489C-BEBE-BD7BF5455E92}" srcOrd="6" destOrd="0" presId="urn:microsoft.com/office/officeart/2005/8/layout/gear1"/>
    <dgm:cxn modelId="{C6727520-A118-40FF-985D-4DB6D201DEF4}" type="presParOf" srcId="{B78EF2C4-6A98-4389-833B-075840DCA1E2}" destId="{3EEF5BB7-B4A4-4310-993B-9F9CC2AD7D7F}" srcOrd="7" destOrd="0" presId="urn:microsoft.com/office/officeart/2005/8/layout/gear1"/>
    <dgm:cxn modelId="{7D50EE6F-E0E2-4BF2-8104-61AB28BE0E99}" type="presParOf" srcId="{B78EF2C4-6A98-4389-833B-075840DCA1E2}" destId="{4F240BA6-A7AE-42EC-8208-E087087CD4F3}" srcOrd="8" destOrd="0" presId="urn:microsoft.com/office/officeart/2005/8/layout/gear1"/>
    <dgm:cxn modelId="{7707D6DB-5DCF-409E-969F-03BEF5E172BB}" type="presParOf" srcId="{B78EF2C4-6A98-4389-833B-075840DCA1E2}" destId="{39F6D191-63CE-4F77-A28F-D8D35E7E288E}" srcOrd="9" destOrd="0" presId="urn:microsoft.com/office/officeart/2005/8/layout/gear1"/>
    <dgm:cxn modelId="{D867A8C3-248D-4DAB-8F85-33D1AAE2943B}" type="presParOf" srcId="{B78EF2C4-6A98-4389-833B-075840DCA1E2}" destId="{C27FFDD8-4E79-41C0-8CF4-50D145E5C632}" srcOrd="10" destOrd="0" presId="urn:microsoft.com/office/officeart/2005/8/layout/gear1"/>
    <dgm:cxn modelId="{76DC4C7B-AE23-454C-80BA-253E876E0A7C}" type="presParOf" srcId="{B78EF2C4-6A98-4389-833B-075840DCA1E2}" destId="{D7169C3A-A834-46DC-B502-328F413089D3}" srcOrd="11" destOrd="0" presId="urn:microsoft.com/office/officeart/2005/8/layout/gear1"/>
    <dgm:cxn modelId="{A20E1C70-C261-4602-80B1-430C193A769C}" type="presParOf" srcId="{B78EF2C4-6A98-4389-833B-075840DCA1E2}" destId="{CA83471E-92BA-4094-BC12-A5855F02C43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EBDE7-9DC2-428C-8DDA-421DBBA41654}">
      <dsp:nvSpPr>
        <dsp:cNvPr id="0" name=""/>
        <dsp:cNvSpPr/>
      </dsp:nvSpPr>
      <dsp:spPr>
        <a:xfrm>
          <a:off x="3138759" y="2210544"/>
          <a:ext cx="2701776" cy="270177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solidFill>
                <a:schemeClr val="bg1"/>
              </a:solidFill>
            </a:rPr>
            <a:t>Secularización</a:t>
          </a:r>
        </a:p>
      </dsp:txBody>
      <dsp:txXfrm>
        <a:off x="3681936" y="2843422"/>
        <a:ext cx="1615422" cy="1388769"/>
      </dsp:txXfrm>
    </dsp:sp>
    <dsp:sp modelId="{F38621BF-CB1C-4D2D-B44F-DC1EFC77D477}">
      <dsp:nvSpPr>
        <dsp:cNvPr id="0" name=""/>
        <dsp:cNvSpPr/>
      </dsp:nvSpPr>
      <dsp:spPr>
        <a:xfrm>
          <a:off x="1566817" y="1571942"/>
          <a:ext cx="1964928" cy="1964928"/>
        </a:xfrm>
        <a:prstGeom prst="gear6">
          <a:avLst/>
        </a:prstGeom>
        <a:solidFill>
          <a:schemeClr val="accent2">
            <a:hueOff val="597799"/>
            <a:satOff val="368"/>
            <a:lumOff val="4804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bg1"/>
              </a:solidFill>
            </a:rPr>
            <a:t>Pluralismo</a:t>
          </a:r>
          <a:r>
            <a:rPr lang="es-ES" sz="1200" kern="1200" dirty="0"/>
            <a:t> </a:t>
          </a:r>
        </a:p>
      </dsp:txBody>
      <dsp:txXfrm>
        <a:off x="2061494" y="2069608"/>
        <a:ext cx="975574" cy="969596"/>
      </dsp:txXfrm>
    </dsp:sp>
    <dsp:sp modelId="{17872EBA-2AEA-489C-BEBE-BD7BF5455E92}">
      <dsp:nvSpPr>
        <dsp:cNvPr id="0" name=""/>
        <dsp:cNvSpPr/>
      </dsp:nvSpPr>
      <dsp:spPr>
        <a:xfrm rot="20700000">
          <a:off x="2667377" y="216342"/>
          <a:ext cx="1925228" cy="1925228"/>
        </a:xfrm>
        <a:prstGeom prst="gear6">
          <a:avLst/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bg1"/>
              </a:solidFill>
            </a:rPr>
            <a:t>Racionalización de lo religioso</a:t>
          </a:r>
        </a:p>
      </dsp:txBody>
      <dsp:txXfrm rot="-20700000">
        <a:off x="3089636" y="638601"/>
        <a:ext cx="1080710" cy="1080710"/>
      </dsp:txXfrm>
    </dsp:sp>
    <dsp:sp modelId="{C27FFDD8-4E79-41C0-8CF4-50D145E5C632}">
      <dsp:nvSpPr>
        <dsp:cNvPr id="0" name=""/>
        <dsp:cNvSpPr/>
      </dsp:nvSpPr>
      <dsp:spPr>
        <a:xfrm>
          <a:off x="2938973" y="1798307"/>
          <a:ext cx="3458273" cy="3458273"/>
        </a:xfrm>
        <a:prstGeom prst="circularArrow">
          <a:avLst>
            <a:gd name="adj1" fmla="val 4687"/>
            <a:gd name="adj2" fmla="val 299029"/>
            <a:gd name="adj3" fmla="val 2531000"/>
            <a:gd name="adj4" fmla="val 1582968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69C3A-A834-46DC-B502-328F413089D3}">
      <dsp:nvSpPr>
        <dsp:cNvPr id="0" name=""/>
        <dsp:cNvSpPr/>
      </dsp:nvSpPr>
      <dsp:spPr>
        <a:xfrm>
          <a:off x="1218832" y="1134096"/>
          <a:ext cx="2512651" cy="251265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597799"/>
            <a:satOff val="368"/>
            <a:lumOff val="4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3471E-92BA-4094-BC12-A5855F02C43E}">
      <dsp:nvSpPr>
        <dsp:cNvPr id="0" name=""/>
        <dsp:cNvSpPr/>
      </dsp:nvSpPr>
      <dsp:spPr>
        <a:xfrm>
          <a:off x="2222052" y="-208436"/>
          <a:ext cx="2709144" cy="270914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404C9-5EB5-4FB5-8773-D58E309E1CDB}" type="datetimeFigureOut">
              <a:rPr lang="es-CL" smtClean="0"/>
              <a:pPr/>
              <a:t>22-03-2021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73F0F-7F2C-4338-B7B5-948DA6EBB77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05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401" y="1406021"/>
            <a:ext cx="82295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3905864"/>
            <a:ext cx="82296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A448-9FC6-45AD-A5A3-7D45AD52D003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05867" y="1554480"/>
            <a:ext cx="5629744" cy="388620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482-74A2-4EAD-962C-7A3A22B02354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26464" y="1554480"/>
            <a:ext cx="2767584" cy="3886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08576" y="1554480"/>
            <a:ext cx="5632704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A390-350D-4C80-8B82-AACA860E3361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08576" y="1545336"/>
            <a:ext cx="5632704" cy="3886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DC4DDB-D1DB-4907-8293-CDF9CA0F85E9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464" y="1472184"/>
            <a:ext cx="82296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6464" y="3886200"/>
            <a:ext cx="82296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9628-4568-4208-A347-E10AD8C77296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9" y="609600"/>
            <a:ext cx="4821767" cy="1066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82664" y="1915859"/>
            <a:ext cx="4862621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339" y="1915881"/>
            <a:ext cx="4852415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6810-AB01-4F90-B7F4-FF59AF517931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58368" y="6356351"/>
            <a:ext cx="6803136" cy="365125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609601"/>
            <a:ext cx="4820979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1" y="1916113"/>
            <a:ext cx="485140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0" y="2860677"/>
            <a:ext cx="485140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168" y="1916113"/>
            <a:ext cx="4881033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168" y="2860676"/>
            <a:ext cx="4868333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510B-11CF-4DAA-A6D8-B83E7182991B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58368" y="6356351"/>
            <a:ext cx="6803136" cy="365125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550400" y="1551544"/>
            <a:ext cx="2438400" cy="365125"/>
          </a:xfrm>
        </p:spPr>
        <p:txBody>
          <a:bodyPr/>
          <a:lstStyle/>
          <a:p>
            <a:fld id="{5BB7F423-43E5-4539-8E86-896AEBCB42FC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254-67C2-4301-8A1B-234C83017282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5934" y="1920877"/>
            <a:ext cx="4872567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9" y="606425"/>
            <a:ext cx="4838700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1" y="1920876"/>
            <a:ext cx="4838700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8026-AFE5-410A-BBF3-F50D19EA9BA4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658368" y="6356351"/>
            <a:ext cx="6803136" cy="365125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600075"/>
            <a:ext cx="2766483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1817" y="1651000"/>
            <a:ext cx="7503583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1816" y="614364"/>
            <a:ext cx="4988984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170-313E-4859-96EF-1349ED0EF52F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658368" y="6356351"/>
            <a:ext cx="6803136" cy="365125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6464" y="1554480"/>
            <a:ext cx="2764464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5867" y="1547036"/>
            <a:ext cx="5629744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50400" y="189469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19B9B-BA83-4A5B-94DC-7403E120EBE4}" type="datetime1">
              <a:rPr lang="es-CL" smtClean="0"/>
              <a:pPr/>
              <a:t>22-03-2021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6464" y="6356351"/>
            <a:ext cx="68031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46336" y="6356351"/>
            <a:ext cx="151691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B6B00-29EC-4B9F-A4B4-827B873CDD8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LUBAHAMO@U.UCHILE.C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207568" y="2862171"/>
            <a:ext cx="81369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i="1" dirty="0">
                <a:solidFill>
                  <a:schemeClr val="bg1"/>
                </a:solidFill>
              </a:rPr>
              <a:t>Entre la crisis de sentido y la secularización</a:t>
            </a:r>
          </a:p>
          <a:p>
            <a:pPr algn="ctr"/>
            <a:r>
              <a:rPr lang="es-CL" sz="2400" b="1" dirty="0">
                <a:solidFill>
                  <a:schemeClr val="bg1"/>
                </a:solidFill>
              </a:rPr>
              <a:t>P. Berger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648608" y="50131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 * Prof. Luis Bahamondes G.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35360" y="6310953"/>
            <a:ext cx="9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000" dirty="0"/>
              <a:t>____________________</a:t>
            </a:r>
          </a:p>
          <a:p>
            <a:r>
              <a:rPr lang="es-CL" sz="1000" b="1" dirty="0"/>
              <a:t>*</a:t>
            </a:r>
            <a:r>
              <a:rPr lang="es-CL" sz="1000" dirty="0"/>
              <a:t> Doctor en Ciencias de las Religiones. D. E .A en Antropología Social. Magíster en Ciencias Sociales, mención Sociología de la Modernización. Licenciado en Historia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6B00-29EC-4B9F-A4B4-827B873CDD81}" type="slidenum">
              <a:rPr lang="es-CL" smtClean="0"/>
              <a:pPr/>
              <a:t>1</a:t>
            </a:fld>
            <a:endParaRPr lang="es-CL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D75057A-8BCB-41A7-ADCD-CB63D766C111}"/>
              </a:ext>
            </a:extLst>
          </p:cNvPr>
          <p:cNvSpPr txBox="1"/>
          <p:nvPr/>
        </p:nvSpPr>
        <p:spPr>
          <a:xfrm>
            <a:off x="1631504" y="275163"/>
            <a:ext cx="84249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Universidad de Chile</a:t>
            </a:r>
            <a:endParaRPr lang="es-CL" sz="1800" b="1" dirty="0">
              <a:solidFill>
                <a:schemeClr val="bg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s-E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Seminario de Grado: Entre los cambios socioculturales y las crisis: efectos en la religiosidad de los sujetos en Chile (1990-2020)</a:t>
            </a:r>
          </a:p>
        </p:txBody>
      </p:sp>
    </p:spTree>
    <p:extLst>
      <p:ext uri="{BB962C8B-B14F-4D97-AF65-F5344CB8AC3E}">
        <p14:creationId xmlns:p14="http://schemas.microsoft.com/office/powerpoint/2010/main" val="2349691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423592" y="764704"/>
            <a:ext cx="2304256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Proceso de individualización 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351584" y="2204864"/>
            <a:ext cx="2952328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Privatización de la religión 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575720" y="1628800"/>
            <a:ext cx="0" cy="4320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5447928" y="2564904"/>
            <a:ext cx="432048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6096000" y="2204864"/>
            <a:ext cx="288032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bg1"/>
                </a:solidFill>
              </a:rPr>
              <a:t>Limitaciones de la religión / pérdida de la centralidad del mundo 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7536160" y="3068960"/>
            <a:ext cx="0" cy="9361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3192517" y="4365104"/>
            <a:ext cx="6912768" cy="115212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600" i="1" dirty="0">
                <a:solidFill>
                  <a:schemeClr val="bg1"/>
                </a:solidFill>
              </a:rPr>
              <a:t>“La potencia constructora de mundos de la religión queda así reducida a la construcción de submundos, de universos fragmentarios de significados, cuya estructura de plausibilidad, en algunos casos, puede no ser mayor que el núcleo familiar” </a:t>
            </a:r>
            <a:r>
              <a:rPr lang="es-CL" sz="1600" dirty="0">
                <a:solidFill>
                  <a:schemeClr val="bg1"/>
                </a:solidFill>
              </a:rPr>
              <a:t>(Berger,</a:t>
            </a:r>
            <a:r>
              <a:rPr lang="es-CL" sz="1600" i="1" dirty="0">
                <a:solidFill>
                  <a:schemeClr val="bg1"/>
                </a:solidFill>
              </a:rPr>
              <a:t> El dosel sagrado, </a:t>
            </a:r>
            <a:r>
              <a:rPr lang="es-CL" sz="1600" dirty="0">
                <a:solidFill>
                  <a:schemeClr val="bg1"/>
                </a:solidFill>
              </a:rPr>
              <a:t>p. 165)</a:t>
            </a:r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5447928" y="1340768"/>
            <a:ext cx="864096" cy="122413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6030838" y="476672"/>
            <a:ext cx="2304256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i="1" dirty="0">
                <a:solidFill>
                  <a:schemeClr val="bg1"/>
                </a:solidFill>
              </a:rPr>
              <a:t>“La religión se manifiesta como retórica pública y virtud privada” (P. Berger)</a:t>
            </a:r>
          </a:p>
        </p:txBody>
      </p:sp>
      <p:sp>
        <p:nvSpPr>
          <p:cNvPr id="17" name="1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8640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919536" y="692696"/>
            <a:ext cx="2520280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Instituciones religiosas</a:t>
            </a:r>
          </a:p>
          <a:p>
            <a:pPr algn="ctr"/>
            <a:r>
              <a:rPr lang="es-CL" dirty="0"/>
              <a:t>monopólicas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4682886" y="1016732"/>
            <a:ext cx="1008112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 redondeado"/>
          <p:cNvSpPr/>
          <p:nvPr/>
        </p:nvSpPr>
        <p:spPr>
          <a:xfrm>
            <a:off x="5951984" y="620688"/>
            <a:ext cx="3024336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Organismos reguladores de la vida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179676" y="1484784"/>
            <a:ext cx="0" cy="57606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1919536" y="2204864"/>
            <a:ext cx="2448272" cy="100811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La secularización quiebra el modelo a través del pluralismo</a:t>
            </a: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3179676" y="3356992"/>
            <a:ext cx="0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 redondeado"/>
          <p:cNvSpPr/>
          <p:nvPr/>
        </p:nvSpPr>
        <p:spPr>
          <a:xfrm>
            <a:off x="623393" y="4653136"/>
            <a:ext cx="10945213" cy="115212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600" i="1" dirty="0">
                <a:solidFill>
                  <a:schemeClr val="bg1"/>
                </a:solidFill>
              </a:rPr>
              <a:t>“Como resultado de esto, la tradición religiosa, que antes podía ser impuesta de manera autoritaria, ahora debe ser puesta en el mercado. Debe der &lt;&lt;vendida&gt;&gt; a una clientela que ya no está obligada a &lt;&lt;comprarla&gt;&gt;”. </a:t>
            </a:r>
            <a:r>
              <a:rPr lang="es-CL" sz="1600" dirty="0">
                <a:solidFill>
                  <a:schemeClr val="bg1"/>
                </a:solidFill>
              </a:rPr>
              <a:t>( Berger, </a:t>
            </a:r>
            <a:r>
              <a:rPr lang="es-CL" sz="1600" i="1" dirty="0">
                <a:solidFill>
                  <a:schemeClr val="bg1"/>
                </a:solidFill>
              </a:rPr>
              <a:t>El dosel sagrado</a:t>
            </a:r>
            <a:r>
              <a:rPr lang="es-CL" sz="1600" dirty="0">
                <a:solidFill>
                  <a:schemeClr val="bg1"/>
                </a:solidFill>
              </a:rPr>
              <a:t>, p. 169)</a:t>
            </a: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11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0048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12</a:t>
            </a:fld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2279576" y="548680"/>
            <a:ext cx="2592288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schemeClr val="bg1"/>
                </a:solidFill>
              </a:rPr>
              <a:t>Burocratización de las instituciones religiosas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503712" y="1340768"/>
            <a:ext cx="0" cy="7920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2279576" y="2348880"/>
            <a:ext cx="2664296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Provee las bases de la </a:t>
            </a:r>
            <a:r>
              <a:rPr lang="es-CL" sz="1600" i="1" dirty="0"/>
              <a:t>“ecumenicidad”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5159896" y="872716"/>
            <a:ext cx="108012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528048" y="620688"/>
            <a:ext cx="2736304" cy="7200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Racionalización de lo religioso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7896200" y="1412776"/>
            <a:ext cx="0" cy="7920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 redondeado"/>
          <p:cNvSpPr/>
          <p:nvPr/>
        </p:nvSpPr>
        <p:spPr>
          <a:xfrm>
            <a:off x="6023992" y="2348880"/>
            <a:ext cx="3888432" cy="79208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err="1">
                <a:solidFill>
                  <a:schemeClr val="bg1"/>
                </a:solidFill>
              </a:rPr>
              <a:t>Ej</a:t>
            </a:r>
            <a:r>
              <a:rPr lang="es-CL" sz="1600" dirty="0">
                <a:solidFill>
                  <a:schemeClr val="bg1"/>
                </a:solidFill>
              </a:rPr>
              <a:t>: distribución geográfica misionera.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5447928" y="872716"/>
            <a:ext cx="0" cy="36364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911425" y="4725144"/>
            <a:ext cx="10151818" cy="93610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i="1" dirty="0">
                <a:solidFill>
                  <a:schemeClr val="bg1"/>
                </a:solidFill>
              </a:rPr>
              <a:t>“… las instituciones religiosas se han acomodado a las &lt;&lt;necesidades&gt;&gt; morales y terapéuticas del individuo en su vida privada</a:t>
            </a:r>
            <a:r>
              <a:rPr lang="es-ES" sz="1400" dirty="0">
                <a:solidFill>
                  <a:schemeClr val="bg1"/>
                </a:solidFill>
              </a:rPr>
              <a:t>” (Berger, </a:t>
            </a:r>
            <a:r>
              <a:rPr lang="es-ES" sz="1400" i="1" dirty="0">
                <a:solidFill>
                  <a:schemeClr val="bg1"/>
                </a:solidFill>
              </a:rPr>
              <a:t>El dosel sagrado</a:t>
            </a:r>
            <a:r>
              <a:rPr lang="es-ES" sz="1400" dirty="0">
                <a:solidFill>
                  <a:schemeClr val="bg1"/>
                </a:solidFill>
              </a:rPr>
              <a:t>, p.179)</a:t>
            </a:r>
          </a:p>
        </p:txBody>
      </p:sp>
    </p:spTree>
    <p:extLst>
      <p:ext uri="{BB962C8B-B14F-4D97-AF65-F5344CB8AC3E}">
        <p14:creationId xmlns:p14="http://schemas.microsoft.com/office/powerpoint/2010/main" val="1491755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13</a:t>
            </a:fld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551385" y="836712"/>
            <a:ext cx="10945212" cy="158417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600" i="1" dirty="0">
                <a:solidFill>
                  <a:schemeClr val="tx1"/>
                </a:solidFill>
              </a:rPr>
              <a:t>“El pluralismo moderno conduce a la relativización total del sistema de valores y esquemas de interpretación. Dicho de otro modo: los antiguos sistemas de valores y esquemas de interpretación son </a:t>
            </a:r>
            <a:r>
              <a:rPr lang="es-ES" sz="1600" i="1" dirty="0" err="1">
                <a:solidFill>
                  <a:schemeClr val="tx1"/>
                </a:solidFill>
              </a:rPr>
              <a:t>descanonizados</a:t>
            </a:r>
            <a:r>
              <a:rPr lang="es-ES" sz="1600" i="1" dirty="0">
                <a:solidFill>
                  <a:schemeClr val="tx1"/>
                </a:solidFill>
              </a:rPr>
              <a:t>. La consiguiente desorientación del individuo y de grupos enteros ha sido durante años el principal objeto de la crítica social” (Berger y </a:t>
            </a:r>
            <a:r>
              <a:rPr lang="es-ES" sz="1600" i="1" dirty="0" err="1">
                <a:solidFill>
                  <a:schemeClr val="tx1"/>
                </a:solidFill>
              </a:rPr>
              <a:t>Luckmann</a:t>
            </a:r>
            <a:r>
              <a:rPr lang="es-ES" sz="1600" i="1" dirty="0">
                <a:solidFill>
                  <a:schemeClr val="tx1"/>
                </a:solidFill>
              </a:rPr>
              <a:t>, Modernidad, pluralismo y crisis de sentido, p. 76)</a:t>
            </a:r>
          </a:p>
          <a:p>
            <a:pPr algn="just"/>
            <a:endParaRPr lang="es-ES" sz="1600" i="1" dirty="0">
              <a:solidFill>
                <a:schemeClr val="tx1"/>
              </a:solidFill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143672" y="2708920"/>
            <a:ext cx="0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1915536" y="3789040"/>
            <a:ext cx="2304256" cy="1152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Importancia de las </a:t>
            </a: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instituciones </a:t>
            </a:r>
            <a:r>
              <a:rPr lang="es-ES" b="1" dirty="0" err="1">
                <a:solidFill>
                  <a:schemeClr val="bg1"/>
                </a:solidFill>
              </a:rPr>
              <a:t>intermediarias</a:t>
            </a:r>
            <a:r>
              <a:rPr lang="es-ES" b="1" dirty="0" err="1"/>
              <a:t>e</a:t>
            </a:r>
            <a:endParaRPr lang="es-ES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5666548" y="3212977"/>
            <a:ext cx="5825215" cy="24482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600" i="1" dirty="0">
              <a:solidFill>
                <a:schemeClr val="bg1"/>
              </a:solidFill>
            </a:endParaRPr>
          </a:p>
          <a:p>
            <a:pPr algn="just"/>
            <a:endParaRPr lang="es-ES" sz="1600" i="1" dirty="0">
              <a:solidFill>
                <a:schemeClr val="bg1"/>
              </a:solidFill>
            </a:endParaRPr>
          </a:p>
          <a:p>
            <a:pPr algn="just"/>
            <a:r>
              <a:rPr lang="es-ES" sz="1600" i="1" dirty="0">
                <a:solidFill>
                  <a:schemeClr val="bg1"/>
                </a:solidFill>
              </a:rPr>
              <a:t>“Una comunidad parroquial local, un grupo de psicoterapia e, incluso, un organismo de Estado benefactor pueden constituir una estructura mediadora válida para sus miembros, integrantes o asociados” </a:t>
            </a:r>
            <a:r>
              <a:rPr lang="es-ES" sz="1600" dirty="0">
                <a:solidFill>
                  <a:schemeClr val="bg1"/>
                </a:solidFill>
              </a:rPr>
              <a:t>(Berger y </a:t>
            </a:r>
            <a:r>
              <a:rPr lang="es-ES" sz="1600" dirty="0" err="1">
                <a:solidFill>
                  <a:schemeClr val="bg1"/>
                </a:solidFill>
              </a:rPr>
              <a:t>Luckmann</a:t>
            </a:r>
            <a:r>
              <a:rPr lang="es-ES" sz="1600" dirty="0">
                <a:solidFill>
                  <a:schemeClr val="bg1"/>
                </a:solidFill>
              </a:rPr>
              <a:t>, </a:t>
            </a:r>
            <a:r>
              <a:rPr lang="es-ES" sz="1600" i="1" dirty="0">
                <a:solidFill>
                  <a:schemeClr val="bg1"/>
                </a:solidFill>
              </a:rPr>
              <a:t>Modernidad, pluralismo y crisis de sentido</a:t>
            </a:r>
            <a:r>
              <a:rPr lang="es-ES" sz="1600" dirty="0">
                <a:solidFill>
                  <a:schemeClr val="bg1"/>
                </a:solidFill>
              </a:rPr>
              <a:t>, p. 102)</a:t>
            </a:r>
          </a:p>
          <a:p>
            <a:pPr algn="just"/>
            <a:endParaRPr lang="es-ES" sz="1600" dirty="0">
              <a:solidFill>
                <a:schemeClr val="bg1"/>
              </a:solidFill>
            </a:endParaRPr>
          </a:p>
          <a:p>
            <a:pPr algn="just"/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4511824" y="4005064"/>
            <a:ext cx="720080" cy="72008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275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719736" y="296869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hlinkClick r:id="rId2"/>
              </a:rPr>
              <a:t>LUBAHAMO@U.UCHILE.C</a:t>
            </a:r>
            <a:r>
              <a:rPr lang="es-CL" sz="2400" dirty="0">
                <a:hlinkClick r:id="rId2"/>
              </a:rPr>
              <a:t>L</a:t>
            </a:r>
            <a:r>
              <a:rPr lang="es-CL" sz="2400" dirty="0"/>
              <a:t>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870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2</a:t>
            </a:fld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1991544" y="62068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PETER BERGER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1991544" y="2332040"/>
            <a:ext cx="352839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Sociólogo y teólogo luterano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2135560" y="1124744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Flecha abajo"/>
          <p:cNvSpPr/>
          <p:nvPr/>
        </p:nvSpPr>
        <p:spPr>
          <a:xfrm>
            <a:off x="2567608" y="1412776"/>
            <a:ext cx="1080120" cy="43204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 redondeado"/>
          <p:cNvSpPr/>
          <p:nvPr/>
        </p:nvSpPr>
        <p:spPr>
          <a:xfrm>
            <a:off x="839416" y="3356992"/>
            <a:ext cx="10513168" cy="15841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ES" sz="1600" dirty="0">
                <a:solidFill>
                  <a:schemeClr val="bg1"/>
                </a:solidFill>
              </a:rPr>
              <a:t>Berger, Peter L.; </a:t>
            </a:r>
            <a:r>
              <a:rPr lang="es-ES" sz="1600" dirty="0" err="1">
                <a:solidFill>
                  <a:schemeClr val="bg1"/>
                </a:solidFill>
              </a:rPr>
              <a:t>Luckmann</a:t>
            </a:r>
            <a:r>
              <a:rPr lang="es-ES" sz="1600" dirty="0">
                <a:solidFill>
                  <a:schemeClr val="bg1"/>
                </a:solidFill>
              </a:rPr>
              <a:t>, Thomas . </a:t>
            </a:r>
            <a:r>
              <a:rPr lang="es-ES" sz="1600" i="1" dirty="0">
                <a:solidFill>
                  <a:schemeClr val="bg1"/>
                </a:solidFill>
              </a:rPr>
              <a:t>La construcción social de la realidad</a:t>
            </a:r>
            <a:r>
              <a:rPr lang="es-ES" sz="1600" dirty="0">
                <a:solidFill>
                  <a:schemeClr val="bg1"/>
                </a:solidFill>
              </a:rPr>
              <a:t>. </a:t>
            </a:r>
            <a:r>
              <a:rPr lang="es-ES" sz="1600" dirty="0" err="1">
                <a:solidFill>
                  <a:schemeClr val="bg1"/>
                </a:solidFill>
              </a:rPr>
              <a:t>Amorrortu</a:t>
            </a:r>
            <a:endParaRPr lang="es-ES" sz="16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1600" dirty="0">
                <a:solidFill>
                  <a:schemeClr val="bg1"/>
                </a:solidFill>
              </a:rPr>
              <a:t>Berger, Peter L.  </a:t>
            </a:r>
            <a:r>
              <a:rPr lang="es-ES" sz="1600" i="1" dirty="0">
                <a:solidFill>
                  <a:schemeClr val="bg1"/>
                </a:solidFill>
              </a:rPr>
              <a:t>El dosel sagrado: para una teoría sociológica de la religión</a:t>
            </a:r>
            <a:r>
              <a:rPr lang="es-ES" sz="1600" dirty="0">
                <a:solidFill>
                  <a:schemeClr val="bg1"/>
                </a:solidFill>
              </a:rPr>
              <a:t>. Editorial </a:t>
            </a:r>
            <a:r>
              <a:rPr lang="es-ES" sz="1600" dirty="0" err="1">
                <a:solidFill>
                  <a:schemeClr val="bg1"/>
                </a:solidFill>
              </a:rPr>
              <a:t>Kairós</a:t>
            </a:r>
            <a:r>
              <a:rPr lang="es-ES" sz="16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" sz="1600" dirty="0">
                <a:solidFill>
                  <a:schemeClr val="bg1"/>
                </a:solidFill>
              </a:rPr>
              <a:t>Berger, Peter L. </a:t>
            </a:r>
            <a:r>
              <a:rPr lang="es-ES" sz="1600" i="1" dirty="0">
                <a:solidFill>
                  <a:schemeClr val="bg1"/>
                </a:solidFill>
              </a:rPr>
              <a:t>Para una teoría sociológica de la religión</a:t>
            </a:r>
            <a:r>
              <a:rPr lang="es-ES" sz="1600" dirty="0">
                <a:solidFill>
                  <a:schemeClr val="bg1"/>
                </a:solidFill>
              </a:rPr>
              <a:t>. Editorial </a:t>
            </a:r>
            <a:r>
              <a:rPr lang="es-ES" sz="1600" dirty="0" err="1">
                <a:solidFill>
                  <a:schemeClr val="bg1"/>
                </a:solidFill>
              </a:rPr>
              <a:t>Kairós</a:t>
            </a:r>
            <a:r>
              <a:rPr lang="es-ES" sz="1600" dirty="0"/>
              <a:t>.</a:t>
            </a:r>
            <a:endParaRPr lang="es-ES" sz="16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s://encrypted-tbn2.gstatic.com/images?q=tbn:ANd9GcT7ML9LgnEssjYN_uQPwFCHxn9Up6m7IfHbwLtiE2Wrzub65GlU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6200" y="332656"/>
            <a:ext cx="2171700" cy="2105026"/>
          </a:xfrm>
          <a:prstGeom prst="rect">
            <a:avLst/>
          </a:prstGeom>
          <a:noFill/>
        </p:spPr>
      </p:pic>
      <p:sp>
        <p:nvSpPr>
          <p:cNvPr id="15" name="14 CuadroTexto"/>
          <p:cNvSpPr txBox="1"/>
          <p:nvPr/>
        </p:nvSpPr>
        <p:spPr>
          <a:xfrm>
            <a:off x="8184232" y="2420889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(1929 - 2017)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3</a:t>
            </a:fld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2063552" y="548680"/>
            <a:ext cx="208823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Peter Berger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295800" y="872716"/>
            <a:ext cx="1008112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5591944" y="548680"/>
            <a:ext cx="244827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“construcción social de la religión”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1412776"/>
            <a:ext cx="2172072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8 Conector recto de flecha"/>
          <p:cNvCxnSpPr/>
          <p:nvPr/>
        </p:nvCxnSpPr>
        <p:spPr>
          <a:xfrm>
            <a:off x="6816080" y="1412776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4439817" y="2240868"/>
            <a:ext cx="5184575" cy="86409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Propone una interpretación  dialéctica para la relación :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5951985" y="3212976"/>
            <a:ext cx="865067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6960096" y="3212976"/>
            <a:ext cx="1224136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3647729" y="4450769"/>
            <a:ext cx="2700946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Ideas religiosas conducen a cambios sociales 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7104112" y="4448139"/>
            <a:ext cx="3168352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Cambios estructurales tienen efectos en las ideas religiosas</a:t>
            </a:r>
          </a:p>
        </p:txBody>
      </p:sp>
    </p:spTree>
    <p:extLst>
      <p:ext uri="{BB962C8B-B14F-4D97-AF65-F5344CB8AC3E}">
        <p14:creationId xmlns:p14="http://schemas.microsoft.com/office/powerpoint/2010/main" val="408207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4</a:t>
            </a:fld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2207568" y="620688"/>
            <a:ext cx="2016224" cy="5760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 Religión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367808" y="908720"/>
            <a:ext cx="936104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5663951" y="619766"/>
            <a:ext cx="4464493" cy="10810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Entrega un patrón global de experiencias y  valores, generadora de sentido 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4835860" y="908720"/>
            <a:ext cx="0" cy="122413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3467708" y="2268084"/>
            <a:ext cx="2736304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Tensión </a:t>
            </a:r>
          </a:p>
          <a:p>
            <a:pPr algn="ctr"/>
            <a:r>
              <a:rPr lang="es-ES" sz="1600" dirty="0"/>
              <a:t>Modernidad /secularización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7392144" y="2605864"/>
            <a:ext cx="2736304" cy="535105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1. Crecimiento demográfico 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7392144" y="3348204"/>
            <a:ext cx="2736304" cy="51284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2. migración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7392144" y="4077072"/>
            <a:ext cx="2736304" cy="50405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3. urbanización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7392144" y="4787222"/>
            <a:ext cx="2736304" cy="50405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4. industrialización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464152" y="5517232"/>
            <a:ext cx="2664296" cy="50405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5. Economía de mercado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835860" y="3212976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 redondeado"/>
          <p:cNvSpPr/>
          <p:nvPr/>
        </p:nvSpPr>
        <p:spPr>
          <a:xfrm>
            <a:off x="3467708" y="4005064"/>
            <a:ext cx="2628292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Pluralismo moderno</a:t>
            </a:r>
          </a:p>
        </p:txBody>
      </p:sp>
      <p:sp>
        <p:nvSpPr>
          <p:cNvPr id="19" name="18 Abrir llave"/>
          <p:cNvSpPr/>
          <p:nvPr/>
        </p:nvSpPr>
        <p:spPr>
          <a:xfrm>
            <a:off x="6600056" y="2873416"/>
            <a:ext cx="576064" cy="2895845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67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23394" y="4495595"/>
            <a:ext cx="11017221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600" i="1" dirty="0">
                <a:solidFill>
                  <a:schemeClr val="tx1"/>
                </a:solidFill>
              </a:rPr>
              <a:t>“Aún en una situación de vasta secularización de la vida cotidiana como la que se vive en el trabajo y en las relaciones que se establecen a su alrededor es posible encontrar símbolos religiosos unidos a las instituciones del Estado y la familia” </a:t>
            </a:r>
            <a:r>
              <a:rPr lang="es-CL" sz="1600" dirty="0">
                <a:solidFill>
                  <a:schemeClr val="tx1"/>
                </a:solidFill>
              </a:rPr>
              <a:t>(Berger, </a:t>
            </a:r>
            <a:r>
              <a:rPr lang="es-CL" sz="1600" i="1" dirty="0">
                <a:solidFill>
                  <a:schemeClr val="tx1"/>
                </a:solidFill>
              </a:rPr>
              <a:t>El dosel sagrado</a:t>
            </a:r>
            <a:r>
              <a:rPr lang="es-CL" sz="1600" dirty="0">
                <a:solidFill>
                  <a:schemeClr val="tx1"/>
                </a:solidFill>
              </a:rPr>
              <a:t>, p. 160)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207568" y="620688"/>
            <a:ext cx="2016224" cy="5760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bg1"/>
                </a:solidFill>
              </a:rPr>
              <a:t>Secularización</a:t>
            </a:r>
            <a:r>
              <a:rPr lang="es-CL" dirty="0"/>
              <a:t> 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215680" y="1268760"/>
            <a:ext cx="0" cy="288032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3215680" y="2682069"/>
            <a:ext cx="93610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4295800" y="908720"/>
            <a:ext cx="72008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4223792" y="2312876"/>
            <a:ext cx="2111782" cy="79208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Relación público/privado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5159896" y="548680"/>
            <a:ext cx="280831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Crisis  de credibilidad en la religión</a:t>
            </a:r>
          </a:p>
        </p:txBody>
      </p:sp>
      <p:cxnSp>
        <p:nvCxnSpPr>
          <p:cNvPr id="14" name="13 Conector angular"/>
          <p:cNvCxnSpPr/>
          <p:nvPr/>
        </p:nvCxnSpPr>
        <p:spPr>
          <a:xfrm rot="16200000" flipH="1">
            <a:off x="7986210" y="998730"/>
            <a:ext cx="756084" cy="504056"/>
          </a:xfrm>
          <a:prstGeom prst="bentConnector3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8040216" y="872716"/>
            <a:ext cx="720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7608168" y="1700808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Efecto “pluralismo”</a:t>
            </a:r>
          </a:p>
        </p:txBody>
      </p:sp>
      <p:sp>
        <p:nvSpPr>
          <p:cNvPr id="21" name="2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7364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6</a:t>
            </a:fld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2135560" y="548680"/>
            <a:ext cx="1944216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Pluralismo 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4511824" y="548680"/>
            <a:ext cx="720080" cy="64807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 redondeado"/>
          <p:cNvSpPr/>
          <p:nvPr/>
        </p:nvSpPr>
        <p:spPr>
          <a:xfrm>
            <a:off x="5711294" y="476672"/>
            <a:ext cx="2184907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Crisis de sentido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6803746" y="1340768"/>
            <a:ext cx="0" cy="7200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5519935" y="2420888"/>
            <a:ext cx="6264693" cy="15841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600" i="1" dirty="0">
                <a:solidFill>
                  <a:schemeClr val="bg1"/>
                </a:solidFill>
              </a:rPr>
              <a:t>“El individuo crece en un mundo en el que no existen valores comunes que determinen la acción en las distintitas esferas de la vida, y en el que tampoco existe una realidad única idéntica para todos” (</a:t>
            </a:r>
            <a:r>
              <a:rPr lang="es-ES" sz="1600" dirty="0">
                <a:solidFill>
                  <a:schemeClr val="bg1"/>
                </a:solidFill>
              </a:rPr>
              <a:t>Berger y </a:t>
            </a:r>
            <a:r>
              <a:rPr lang="es-ES" sz="1600" dirty="0" err="1">
                <a:solidFill>
                  <a:schemeClr val="bg1"/>
                </a:solidFill>
              </a:rPr>
              <a:t>Luckmann</a:t>
            </a:r>
            <a:r>
              <a:rPr lang="es-ES" sz="1600" dirty="0">
                <a:solidFill>
                  <a:schemeClr val="bg1"/>
                </a:solidFill>
              </a:rPr>
              <a:t>, </a:t>
            </a:r>
            <a:r>
              <a:rPr lang="es-ES" sz="1600" i="1" dirty="0">
                <a:solidFill>
                  <a:schemeClr val="bg1"/>
                </a:solidFill>
              </a:rPr>
              <a:t>Modernidad, pluralismo y crisis de sentido, p. 61)</a:t>
            </a:r>
          </a:p>
        </p:txBody>
      </p:sp>
      <p:cxnSp>
        <p:nvCxnSpPr>
          <p:cNvPr id="12" name="11 Conector recto"/>
          <p:cNvCxnSpPr/>
          <p:nvPr/>
        </p:nvCxnSpPr>
        <p:spPr>
          <a:xfrm flipH="1">
            <a:off x="4223792" y="1700808"/>
            <a:ext cx="257995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223792" y="1700808"/>
            <a:ext cx="0" cy="25922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 redondeado"/>
          <p:cNvSpPr/>
          <p:nvPr/>
        </p:nvSpPr>
        <p:spPr>
          <a:xfrm>
            <a:off x="623398" y="4797152"/>
            <a:ext cx="11161234" cy="1368152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i="1" dirty="0">
                <a:solidFill>
                  <a:schemeClr val="bg1"/>
                </a:solidFill>
              </a:rPr>
              <a:t>“</a:t>
            </a:r>
            <a:r>
              <a:rPr lang="es-ES" sz="1600" i="1" dirty="0">
                <a:solidFill>
                  <a:schemeClr val="bg1"/>
                </a:solidFill>
              </a:rPr>
              <a:t>A causa de la modernización ha resultado más difícil, si no absolutamente imposible, imponer de un modo monopólico sistemas localizados de sentido y valores a sociedades completas” (Berger y </a:t>
            </a:r>
            <a:r>
              <a:rPr lang="es-ES" sz="1600" i="1" dirty="0" err="1">
                <a:solidFill>
                  <a:schemeClr val="bg1"/>
                </a:solidFill>
              </a:rPr>
              <a:t>Luckmann</a:t>
            </a:r>
            <a:r>
              <a:rPr lang="es-ES" sz="1600" i="1" dirty="0">
                <a:solidFill>
                  <a:schemeClr val="bg1"/>
                </a:solidFill>
              </a:rPr>
              <a:t>, Modernidad, pluralismo y crisis de sentido, p. 66)</a:t>
            </a:r>
          </a:p>
          <a:p>
            <a:pPr algn="just"/>
            <a:endParaRPr lang="es-ES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05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7</a:t>
            </a:fld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2279576" y="692696"/>
            <a:ext cx="1944216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Crisis de sentido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287688" y="1484784"/>
            <a:ext cx="0" cy="7920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2279576" y="2492896"/>
            <a:ext cx="1944216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Pluralismo</a:t>
            </a:r>
            <a:r>
              <a:rPr lang="es-ES" dirty="0"/>
              <a:t> 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4481130" y="2420888"/>
            <a:ext cx="648072" cy="79208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5710720" y="2430104"/>
            <a:ext cx="3024336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SECULARIZACIÓN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95399" y="4437112"/>
            <a:ext cx="10801199" cy="12961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600" i="1" dirty="0">
                <a:solidFill>
                  <a:schemeClr val="bg1"/>
                </a:solidFill>
              </a:rPr>
              <a:t>“… el proceso por el cual se suprime el dominio de las instituciones y los símbolos religiosos de algunos sectores de la sociedad y de la cultura” </a:t>
            </a:r>
            <a:r>
              <a:rPr lang="es-ES" sz="1600" dirty="0">
                <a:solidFill>
                  <a:schemeClr val="bg1"/>
                </a:solidFill>
              </a:rPr>
              <a:t>(Berger, </a:t>
            </a:r>
            <a:r>
              <a:rPr lang="es-ES" sz="1600" i="1" dirty="0">
                <a:solidFill>
                  <a:schemeClr val="bg1"/>
                </a:solidFill>
              </a:rPr>
              <a:t>El dosel sagrado</a:t>
            </a:r>
            <a:r>
              <a:rPr lang="es-ES" sz="1600" dirty="0">
                <a:solidFill>
                  <a:schemeClr val="bg1"/>
                </a:solidFill>
              </a:rPr>
              <a:t>, p. 134)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7222888" y="3140968"/>
            <a:ext cx="0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36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408368" y="6381329"/>
            <a:ext cx="1137684" cy="365125"/>
          </a:xfrm>
        </p:spPr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8</a:t>
            </a:fld>
            <a:endParaRPr lang="es-CL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151288280"/>
              </p:ext>
            </p:extLst>
          </p:nvPr>
        </p:nvGraphicFramePr>
        <p:xfrm>
          <a:off x="3883086" y="764704"/>
          <a:ext cx="676875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brir llave"/>
          <p:cNvSpPr/>
          <p:nvPr/>
        </p:nvSpPr>
        <p:spPr>
          <a:xfrm>
            <a:off x="4295800" y="1340768"/>
            <a:ext cx="936104" cy="4032448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1703512" y="3003049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</a:rPr>
              <a:t>DESENCANTAMIENTO DEL MUNDO</a:t>
            </a:r>
          </a:p>
        </p:txBody>
      </p:sp>
    </p:spTree>
    <p:extLst>
      <p:ext uri="{BB962C8B-B14F-4D97-AF65-F5344CB8AC3E}">
        <p14:creationId xmlns:p14="http://schemas.microsoft.com/office/powerpoint/2010/main" val="70230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359696" y="823749"/>
            <a:ext cx="1728192" cy="64807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Estado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6744072" y="835162"/>
            <a:ext cx="1872208" cy="66103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Iglesia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5303912" y="1196752"/>
            <a:ext cx="1224136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4223792" y="1628800"/>
            <a:ext cx="0" cy="5040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 redondeado"/>
          <p:cNvSpPr/>
          <p:nvPr/>
        </p:nvSpPr>
        <p:spPr>
          <a:xfrm>
            <a:off x="2567608" y="2348880"/>
            <a:ext cx="2736304" cy="5760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bg1"/>
                </a:solidFill>
              </a:rPr>
              <a:t>Incapacidad para ejercer coerción 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5920884" y="1205980"/>
            <a:ext cx="0" cy="208823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4871864" y="3429000"/>
            <a:ext cx="2448272" cy="5760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CAPITALISMO/ Secularización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479376" y="4941168"/>
            <a:ext cx="11305256" cy="122413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1600" i="1" dirty="0">
                <a:solidFill>
                  <a:schemeClr val="bg1"/>
                </a:solidFill>
              </a:rPr>
              <a:t>“Una sociedad industrial moderna exige la presencia de vastos cuadros de personal científico y tecnológico, cuya preparación y permanente organización social presupone un alto grado de racionalización, no solo en el nivel de la infraestructura, sino también en el de la conciencia” </a:t>
            </a:r>
            <a:r>
              <a:rPr lang="es-CL" sz="1600" dirty="0">
                <a:solidFill>
                  <a:schemeClr val="bg1"/>
                </a:solidFill>
              </a:rPr>
              <a:t>. (Berger, </a:t>
            </a:r>
            <a:r>
              <a:rPr lang="es-CL" sz="1600" i="1" dirty="0">
                <a:solidFill>
                  <a:schemeClr val="bg1"/>
                </a:solidFill>
              </a:rPr>
              <a:t>El dosel sagrado, </a:t>
            </a:r>
            <a:r>
              <a:rPr lang="es-CL" sz="1600" dirty="0">
                <a:solidFill>
                  <a:schemeClr val="bg1"/>
                </a:solidFill>
              </a:rPr>
              <a:t>p. 162)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5609946" y="4218029"/>
            <a:ext cx="918102" cy="57912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E0B6B00-29EC-4B9F-A4B4-827B873CDD81}" type="slidenum">
              <a:rPr lang="es-CL" smtClean="0"/>
              <a:pPr algn="r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54278188"/>
      </p:ext>
    </p:extLst>
  </p:cSld>
  <p:clrMapOvr>
    <a:masterClrMapping/>
  </p:clrMapOvr>
</p:sld>
</file>

<file path=ppt/theme/theme1.xml><?xml version="1.0" encoding="utf-8"?>
<a:theme xmlns:a="http://schemas.openxmlformats.org/drawingml/2006/main" name="feria comercial">
  <a:themeElements>
    <a:clrScheme name="feria comercial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eria comer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ria comercial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TC101859861[[fn=Feria comercial]]</Template>
  <TotalTime>514</TotalTime>
  <Words>876</Words>
  <Application>Microsoft Office PowerPoint</Application>
  <PresentationFormat>Panorámica</PresentationFormat>
  <Paragraphs>86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Cambria</vt:lpstr>
      <vt:lpstr>Candara</vt:lpstr>
      <vt:lpstr>feria comercial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BAHAMONDES GONZALEZ</dc:creator>
  <cp:lastModifiedBy>LUIS ANDRES BAHAMONDES GONZALEZ</cp:lastModifiedBy>
  <cp:revision>55</cp:revision>
  <dcterms:created xsi:type="dcterms:W3CDTF">2014-08-26T15:41:28Z</dcterms:created>
  <dcterms:modified xsi:type="dcterms:W3CDTF">2021-03-22T15:49:48Z</dcterms:modified>
</cp:coreProperties>
</file>