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5" r:id="rId4"/>
    <p:sldId id="259" r:id="rId5"/>
    <p:sldId id="266" r:id="rId6"/>
    <p:sldId id="267" r:id="rId7"/>
    <p:sldId id="268" r:id="rId8"/>
    <p:sldId id="269" r:id="rId9"/>
    <p:sldId id="271" r:id="rId10"/>
    <p:sldId id="270" r:id="rId11"/>
    <p:sldId id="260" r:id="rId12"/>
    <p:sldId id="272" r:id="rId13"/>
    <p:sldId id="273" r:id="rId14"/>
    <p:sldId id="275" r:id="rId15"/>
    <p:sldId id="261" r:id="rId16"/>
    <p:sldId id="262" r:id="rId17"/>
    <p:sldId id="276" r:id="rId18"/>
    <p:sldId id="279" r:id="rId19"/>
    <p:sldId id="278" r:id="rId20"/>
    <p:sldId id="281" r:id="rId21"/>
    <p:sldId id="263" r:id="rId22"/>
    <p:sldId id="282" r:id="rId23"/>
    <p:sldId id="283" r:id="rId24"/>
    <p:sldId id="284" r:id="rId25"/>
    <p:sldId id="264" r:id="rId26"/>
    <p:sldId id="28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4660"/>
  </p:normalViewPr>
  <p:slideViewPr>
    <p:cSldViewPr snapToGrid="0">
      <p:cViewPr varScale="1">
        <p:scale>
          <a:sx n="50" d="100"/>
          <a:sy n="50" d="100"/>
        </p:scale>
        <p:origin x="754"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MX"/>
              <a:t>Haz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61FC0096-8525-4E9E-92F7-9DB034DEDF06}" type="datetimeFigureOut">
              <a:rPr lang="es-CL" smtClean="0"/>
              <a:t>23-10-2023</a:t>
            </a:fld>
            <a:endParaRPr lang="es-CL"/>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s-CL"/>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6002C6D-1CDD-4618-8D29-B8E53F3F827A}" type="slidenum">
              <a:rPr lang="es-CL" smtClean="0"/>
              <a:t>‹Nº›</a:t>
            </a:fld>
            <a:endParaRPr lang="es-CL"/>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0445068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61FC0096-8525-4E9E-92F7-9DB034DEDF06}" type="datetimeFigureOut">
              <a:rPr lang="es-CL" smtClean="0"/>
              <a:t>23-10-2023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6002C6D-1CDD-4618-8D29-B8E53F3F827A}" type="slidenum">
              <a:rPr lang="es-CL" smtClean="0"/>
              <a:t>‹Nº›</a:t>
            </a:fld>
            <a:endParaRPr lang="es-CL"/>
          </a:p>
        </p:txBody>
      </p:sp>
    </p:spTree>
    <p:extLst>
      <p:ext uri="{BB962C8B-B14F-4D97-AF65-F5344CB8AC3E}">
        <p14:creationId xmlns:p14="http://schemas.microsoft.com/office/powerpoint/2010/main" val="3238730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61FC0096-8525-4E9E-92F7-9DB034DEDF06}" type="datetimeFigureOut">
              <a:rPr lang="es-CL" smtClean="0"/>
              <a:t>23-10-2023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6002C6D-1CDD-4618-8D29-B8E53F3F827A}" type="slidenum">
              <a:rPr lang="es-CL" smtClean="0"/>
              <a:t>‹Nº›</a:t>
            </a:fld>
            <a:endParaRPr lang="es-CL"/>
          </a:p>
        </p:txBody>
      </p:sp>
    </p:spTree>
    <p:extLst>
      <p:ext uri="{BB962C8B-B14F-4D97-AF65-F5344CB8AC3E}">
        <p14:creationId xmlns:p14="http://schemas.microsoft.com/office/powerpoint/2010/main" val="204695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61FC0096-8525-4E9E-92F7-9DB034DEDF06}" type="datetimeFigureOut">
              <a:rPr lang="es-CL" smtClean="0"/>
              <a:t>23-10-2023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6002C6D-1CDD-4618-8D29-B8E53F3F827A}" type="slidenum">
              <a:rPr lang="es-CL" smtClean="0"/>
              <a:t>‹Nº›</a:t>
            </a:fld>
            <a:endParaRPr lang="es-CL"/>
          </a:p>
        </p:txBody>
      </p:sp>
    </p:spTree>
    <p:extLst>
      <p:ext uri="{BB962C8B-B14F-4D97-AF65-F5344CB8AC3E}">
        <p14:creationId xmlns:p14="http://schemas.microsoft.com/office/powerpoint/2010/main" val="3447133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61FC0096-8525-4E9E-92F7-9DB034DEDF06}" type="datetimeFigureOut">
              <a:rPr lang="es-CL" smtClean="0"/>
              <a:t>23-10-2023</a:t>
            </a:fld>
            <a:endParaRPr lang="es-CL"/>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s-CL"/>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6002C6D-1CDD-4618-8D29-B8E53F3F827A}" type="slidenum">
              <a:rPr lang="es-CL" smtClean="0"/>
              <a:t>‹Nº›</a:t>
            </a:fld>
            <a:endParaRPr lang="es-CL"/>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75850098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MX"/>
              <a:t>Haz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61FC0096-8525-4E9E-92F7-9DB034DEDF06}" type="datetimeFigureOut">
              <a:rPr lang="es-CL" smtClean="0"/>
              <a:t>23-10-2023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6002C6D-1CDD-4618-8D29-B8E53F3F827A}" type="slidenum">
              <a:rPr lang="es-CL" smtClean="0"/>
              <a:t>‹Nº›</a:t>
            </a:fld>
            <a:endParaRPr lang="es-CL"/>
          </a:p>
        </p:txBody>
      </p:sp>
    </p:spTree>
    <p:extLst>
      <p:ext uri="{BB962C8B-B14F-4D97-AF65-F5344CB8AC3E}">
        <p14:creationId xmlns:p14="http://schemas.microsoft.com/office/powerpoint/2010/main" val="1034763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61FC0096-8525-4E9E-92F7-9DB034DEDF06}" type="datetimeFigureOut">
              <a:rPr lang="es-CL" smtClean="0"/>
              <a:t>23-10-2023</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C6002C6D-1CDD-4618-8D29-B8E53F3F827A}" type="slidenum">
              <a:rPr lang="es-CL" smtClean="0"/>
              <a:t>‹Nº›</a:t>
            </a:fld>
            <a:endParaRPr lang="es-CL"/>
          </a:p>
        </p:txBody>
      </p:sp>
    </p:spTree>
    <p:extLst>
      <p:ext uri="{BB962C8B-B14F-4D97-AF65-F5344CB8AC3E}">
        <p14:creationId xmlns:p14="http://schemas.microsoft.com/office/powerpoint/2010/main" val="4014029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61FC0096-8525-4E9E-92F7-9DB034DEDF06}" type="datetimeFigureOut">
              <a:rPr lang="es-CL" smtClean="0"/>
              <a:t>23-10-2023</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C6002C6D-1CDD-4618-8D29-B8E53F3F827A}" type="slidenum">
              <a:rPr lang="es-CL" smtClean="0"/>
              <a:t>‹Nº›</a:t>
            </a:fld>
            <a:endParaRPr lang="es-CL"/>
          </a:p>
        </p:txBody>
      </p:sp>
    </p:spTree>
    <p:extLst>
      <p:ext uri="{BB962C8B-B14F-4D97-AF65-F5344CB8AC3E}">
        <p14:creationId xmlns:p14="http://schemas.microsoft.com/office/powerpoint/2010/main" val="685160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C0096-8525-4E9E-92F7-9DB034DEDF06}" type="datetimeFigureOut">
              <a:rPr lang="es-CL" smtClean="0"/>
              <a:t>23-10-2023</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C6002C6D-1CDD-4618-8D29-B8E53F3F827A}" type="slidenum">
              <a:rPr lang="es-CL" smtClean="0"/>
              <a:t>‹Nº›</a:t>
            </a:fld>
            <a:endParaRPr lang="es-CL"/>
          </a:p>
        </p:txBody>
      </p:sp>
    </p:spTree>
    <p:extLst>
      <p:ext uri="{BB962C8B-B14F-4D97-AF65-F5344CB8AC3E}">
        <p14:creationId xmlns:p14="http://schemas.microsoft.com/office/powerpoint/2010/main" val="2008978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MX"/>
              <a:t>Haz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1FC0096-8525-4E9E-92F7-9DB034DEDF06}" type="datetimeFigureOut">
              <a:rPr lang="es-CL" smtClean="0"/>
              <a:t>23-10-2023</a:t>
            </a:fld>
            <a:endParaRPr lang="es-C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CL"/>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6002C6D-1CDD-4618-8D29-B8E53F3F827A}" type="slidenum">
              <a:rPr lang="es-CL" smtClean="0"/>
              <a:t>‹Nº›</a:t>
            </a:fld>
            <a:endParaRPr lang="es-CL"/>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77359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1FC0096-8525-4E9E-92F7-9DB034DEDF06}" type="datetimeFigureOut">
              <a:rPr lang="es-CL" smtClean="0"/>
              <a:t>23-10-2023</a:t>
            </a:fld>
            <a:endParaRPr lang="es-C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CL"/>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6002C6D-1CDD-4618-8D29-B8E53F3F827A}" type="slidenum">
              <a:rPr lang="es-CL" smtClean="0"/>
              <a:t>‹Nº›</a:t>
            </a:fld>
            <a:endParaRPr lang="es-CL"/>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51648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1FC0096-8525-4E9E-92F7-9DB034DEDF06}" type="datetimeFigureOut">
              <a:rPr lang="es-CL" smtClean="0"/>
              <a:t>23-10-2023</a:t>
            </a:fld>
            <a:endParaRPr lang="es-CL"/>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s-CL"/>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6002C6D-1CDD-4618-8D29-B8E53F3F827A}" type="slidenum">
              <a:rPr lang="es-CL" smtClean="0"/>
              <a:t>‹Nº›</a:t>
            </a:fld>
            <a:endParaRPr lang="es-CL"/>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975326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699A05-A672-46C3-E848-CDD9EA0CC49C}"/>
              </a:ext>
            </a:extLst>
          </p:cNvPr>
          <p:cNvSpPr>
            <a:spLocks noGrp="1"/>
          </p:cNvSpPr>
          <p:nvPr>
            <p:ph type="ctrTitle"/>
          </p:nvPr>
        </p:nvSpPr>
        <p:spPr>
          <a:xfrm>
            <a:off x="1370597" y="1695986"/>
            <a:ext cx="9497171" cy="2098226"/>
          </a:xfrm>
        </p:spPr>
        <p:txBody>
          <a:bodyPr/>
          <a:lstStyle/>
          <a:p>
            <a:pPr algn="l"/>
            <a:r>
              <a:rPr lang="es-CL" sz="4400" b="1" dirty="0">
                <a:latin typeface="Amasis MT Pro" panose="02040504050005020304" pitchFamily="18" charset="0"/>
              </a:rPr>
              <a:t>Lenguaje y mente: una aproximación desde teorías contemporáneas de la cognición</a:t>
            </a:r>
          </a:p>
        </p:txBody>
      </p:sp>
      <p:sp>
        <p:nvSpPr>
          <p:cNvPr id="3" name="Subtítulo 2">
            <a:extLst>
              <a:ext uri="{FF2B5EF4-FFF2-40B4-BE49-F238E27FC236}">
                <a16:creationId xmlns:a16="http://schemas.microsoft.com/office/drawing/2014/main" id="{2D75539C-299D-6410-639A-A2813AC1D30D}"/>
              </a:ext>
            </a:extLst>
          </p:cNvPr>
          <p:cNvSpPr>
            <a:spLocks noGrp="1"/>
          </p:cNvSpPr>
          <p:nvPr>
            <p:ph type="subTitle" idx="1"/>
          </p:nvPr>
        </p:nvSpPr>
        <p:spPr>
          <a:xfrm>
            <a:off x="6729573" y="4767209"/>
            <a:ext cx="4138195" cy="809563"/>
          </a:xfrm>
        </p:spPr>
        <p:txBody>
          <a:bodyPr>
            <a:normAutofit lnSpcReduction="10000"/>
          </a:bodyPr>
          <a:lstStyle/>
          <a:p>
            <a:pPr algn="r"/>
            <a:r>
              <a:rPr lang="es-CL" b="1" dirty="0">
                <a:latin typeface="Bell MT" panose="02020503060305020303" pitchFamily="18" charset="0"/>
              </a:rPr>
              <a:t>Nicolás Albornoz</a:t>
            </a:r>
            <a:br>
              <a:rPr lang="es-CL" b="1" dirty="0">
                <a:latin typeface="Bell MT" panose="02020503060305020303" pitchFamily="18" charset="0"/>
              </a:rPr>
            </a:br>
            <a:r>
              <a:rPr lang="es-CL" b="1" dirty="0">
                <a:latin typeface="Bell MT" panose="02020503060305020303" pitchFamily="18" charset="0"/>
              </a:rPr>
              <a:t>n.alborbozmora@gmail.com</a:t>
            </a:r>
          </a:p>
        </p:txBody>
      </p:sp>
    </p:spTree>
    <p:extLst>
      <p:ext uri="{BB962C8B-B14F-4D97-AF65-F5344CB8AC3E}">
        <p14:creationId xmlns:p14="http://schemas.microsoft.com/office/powerpoint/2010/main" val="3714363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0A5BBFD-DCCF-BACC-53A7-3FFE831BBCC1}"/>
              </a:ext>
            </a:extLst>
          </p:cNvPr>
          <p:cNvSpPr/>
          <p:nvPr/>
        </p:nvSpPr>
        <p:spPr>
          <a:xfrm>
            <a:off x="0" y="0"/>
            <a:ext cx="1219199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 name="Content Placeholder 4">
            <a:extLst>
              <a:ext uri="{FF2B5EF4-FFF2-40B4-BE49-F238E27FC236}">
                <a16:creationId xmlns:a16="http://schemas.microsoft.com/office/drawing/2014/main" id="{6DFDD4C9-0DB1-F1E4-895D-9C35E957C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8007" y="2855982"/>
            <a:ext cx="3660139" cy="3660139"/>
          </a:xfrm>
          <a:prstGeom prst="rect">
            <a:avLst/>
          </a:prstGeom>
        </p:spPr>
      </p:pic>
      <p:pic>
        <p:nvPicPr>
          <p:cNvPr id="11" name="Content Placeholder 4">
            <a:extLst>
              <a:ext uri="{FF2B5EF4-FFF2-40B4-BE49-F238E27FC236}">
                <a16:creationId xmlns:a16="http://schemas.microsoft.com/office/drawing/2014/main" id="{B41C4454-C5C6-2338-F9ED-8C6FB5F3B6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854" y="2855982"/>
            <a:ext cx="3660139" cy="3660139"/>
          </a:xfrm>
        </p:spPr>
      </p:pic>
      <p:sp>
        <p:nvSpPr>
          <p:cNvPr id="12" name="Arrow: Down 7">
            <a:extLst>
              <a:ext uri="{FF2B5EF4-FFF2-40B4-BE49-F238E27FC236}">
                <a16:creationId xmlns:a16="http://schemas.microsoft.com/office/drawing/2014/main" id="{2DAFBE18-7169-75DF-80B9-DC630EAFA73A}"/>
              </a:ext>
            </a:extLst>
          </p:cNvPr>
          <p:cNvSpPr/>
          <p:nvPr/>
        </p:nvSpPr>
        <p:spPr>
          <a:xfrm rot="13500000">
            <a:off x="3739885" y="2706592"/>
            <a:ext cx="1463529" cy="2192099"/>
          </a:xfrm>
          <a:prstGeom prst="downArrow">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solidFill>
            </a:endParaRPr>
          </a:p>
        </p:txBody>
      </p:sp>
      <p:sp>
        <p:nvSpPr>
          <p:cNvPr id="13" name="TextBox 11">
            <a:extLst>
              <a:ext uri="{FF2B5EF4-FFF2-40B4-BE49-F238E27FC236}">
                <a16:creationId xmlns:a16="http://schemas.microsoft.com/office/drawing/2014/main" id="{07859C7D-C9D4-C4E9-46BB-1E9A23D78943}"/>
              </a:ext>
            </a:extLst>
          </p:cNvPr>
          <p:cNvSpPr txBox="1"/>
          <p:nvPr/>
        </p:nvSpPr>
        <p:spPr>
          <a:xfrm>
            <a:off x="4098040" y="1478720"/>
            <a:ext cx="4545013" cy="1569660"/>
          </a:xfrm>
          <a:prstGeom prst="rect">
            <a:avLst/>
          </a:prstGeom>
          <a:noFill/>
        </p:spPr>
        <p:txBody>
          <a:bodyPr wrap="square">
            <a:spAutoFit/>
          </a:bodyPr>
          <a:lstStyle/>
          <a:p>
            <a:r>
              <a:rPr lang="es-CL" sz="9600" dirty="0">
                <a:solidFill>
                  <a:schemeClr val="bg1"/>
                </a:solidFill>
                <a:latin typeface="Amasis MT Pro Medium" panose="02040604050005020304" pitchFamily="18" charset="0"/>
              </a:rPr>
              <a:t>mundo</a:t>
            </a:r>
            <a:endParaRPr lang="es-CL" dirty="0">
              <a:solidFill>
                <a:schemeClr val="bg1"/>
              </a:solidFill>
            </a:endParaRPr>
          </a:p>
        </p:txBody>
      </p:sp>
      <p:sp>
        <p:nvSpPr>
          <p:cNvPr id="14" name="TextBox 13">
            <a:extLst>
              <a:ext uri="{FF2B5EF4-FFF2-40B4-BE49-F238E27FC236}">
                <a16:creationId xmlns:a16="http://schemas.microsoft.com/office/drawing/2014/main" id="{F82A3459-3480-FAA2-D375-0B0871CECA48}"/>
              </a:ext>
            </a:extLst>
          </p:cNvPr>
          <p:cNvSpPr txBox="1"/>
          <p:nvPr/>
        </p:nvSpPr>
        <p:spPr>
          <a:xfrm>
            <a:off x="3321690" y="341879"/>
            <a:ext cx="6097712" cy="923330"/>
          </a:xfrm>
          <a:prstGeom prst="rect">
            <a:avLst/>
          </a:prstGeom>
          <a:noFill/>
        </p:spPr>
        <p:txBody>
          <a:bodyPr wrap="square">
            <a:spAutoFit/>
          </a:bodyPr>
          <a:lstStyle/>
          <a:p>
            <a:r>
              <a:rPr lang="es-CL" sz="5400" dirty="0">
                <a:solidFill>
                  <a:schemeClr val="bg1"/>
                </a:solidFill>
                <a:latin typeface="Amasis MT Pro Medium" panose="02040604050005020304" pitchFamily="18" charset="0"/>
                <a:cs typeface="Times New Roman" panose="02020603050405020304" pitchFamily="18" charset="0"/>
              </a:rPr>
              <a:t>Cognición Social</a:t>
            </a:r>
            <a:endParaRPr lang="es-CL" dirty="0">
              <a:solidFill>
                <a:schemeClr val="bg1"/>
              </a:solidFill>
              <a:latin typeface="Amasis MT Pro Medium" panose="02040604050005020304" pitchFamily="18" charset="0"/>
            </a:endParaRPr>
          </a:p>
        </p:txBody>
      </p:sp>
      <p:sp>
        <p:nvSpPr>
          <p:cNvPr id="15" name="Arrow: Left-Right 1">
            <a:extLst>
              <a:ext uri="{FF2B5EF4-FFF2-40B4-BE49-F238E27FC236}">
                <a16:creationId xmlns:a16="http://schemas.microsoft.com/office/drawing/2014/main" id="{6AB16F33-A99D-1F42-A730-0AA2B1D1F365}"/>
              </a:ext>
            </a:extLst>
          </p:cNvPr>
          <p:cNvSpPr/>
          <p:nvPr/>
        </p:nvSpPr>
        <p:spPr>
          <a:xfrm>
            <a:off x="4265930" y="4382761"/>
            <a:ext cx="3660139" cy="1314997"/>
          </a:xfrm>
          <a:prstGeom prst="leftRightArrow">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solidFill>
            </a:endParaRPr>
          </a:p>
        </p:txBody>
      </p:sp>
      <p:sp>
        <p:nvSpPr>
          <p:cNvPr id="16" name="Arrow: Down 3">
            <a:extLst>
              <a:ext uri="{FF2B5EF4-FFF2-40B4-BE49-F238E27FC236}">
                <a16:creationId xmlns:a16="http://schemas.microsoft.com/office/drawing/2014/main" id="{164DB39C-5A3E-4493-4661-EC5DFB0A8C8F}"/>
              </a:ext>
            </a:extLst>
          </p:cNvPr>
          <p:cNvSpPr/>
          <p:nvPr/>
        </p:nvSpPr>
        <p:spPr>
          <a:xfrm rot="8100000">
            <a:off x="7044540" y="2706592"/>
            <a:ext cx="1463529" cy="2192099"/>
          </a:xfrm>
          <a:prstGeom prst="downArrow">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solidFill>
            </a:endParaRPr>
          </a:p>
        </p:txBody>
      </p:sp>
      <p:sp>
        <p:nvSpPr>
          <p:cNvPr id="17" name="Oval 5">
            <a:extLst>
              <a:ext uri="{FF2B5EF4-FFF2-40B4-BE49-F238E27FC236}">
                <a16:creationId xmlns:a16="http://schemas.microsoft.com/office/drawing/2014/main" id="{C237105E-437F-54D0-7E9A-0126DE3D3E57}"/>
              </a:ext>
            </a:extLst>
          </p:cNvPr>
          <p:cNvSpPr/>
          <p:nvPr/>
        </p:nvSpPr>
        <p:spPr>
          <a:xfrm>
            <a:off x="256854" y="1478720"/>
            <a:ext cx="11741292" cy="5589900"/>
          </a:xfrm>
          <a:prstGeom prst="ellipse">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solidFill>
            </a:endParaRPr>
          </a:p>
        </p:txBody>
      </p:sp>
    </p:spTree>
    <p:extLst>
      <p:ext uri="{BB962C8B-B14F-4D97-AF65-F5344CB8AC3E}">
        <p14:creationId xmlns:p14="http://schemas.microsoft.com/office/powerpoint/2010/main" val="360562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2588CB-D44B-25BB-B423-505814637860}"/>
              </a:ext>
            </a:extLst>
          </p:cNvPr>
          <p:cNvSpPr>
            <a:spLocks noGrp="1"/>
          </p:cNvSpPr>
          <p:nvPr>
            <p:ph type="title"/>
          </p:nvPr>
        </p:nvSpPr>
        <p:spPr>
          <a:xfrm>
            <a:off x="1219200" y="309245"/>
            <a:ext cx="9601200" cy="1485900"/>
          </a:xfrm>
        </p:spPr>
        <p:txBody>
          <a:bodyPr/>
          <a:lstStyle/>
          <a:p>
            <a:r>
              <a:rPr lang="es-CL" dirty="0">
                <a:latin typeface="Bodoni MT Black" panose="02070A03080606020203" pitchFamily="18" charset="0"/>
              </a:rPr>
              <a:t>Lenguaje: un punto de vista sensoriomotor</a:t>
            </a:r>
          </a:p>
        </p:txBody>
      </p:sp>
      <p:sp>
        <p:nvSpPr>
          <p:cNvPr id="3" name="Marcador de contenido 2">
            <a:extLst>
              <a:ext uri="{FF2B5EF4-FFF2-40B4-BE49-F238E27FC236}">
                <a16:creationId xmlns:a16="http://schemas.microsoft.com/office/drawing/2014/main" id="{8E16876B-57C3-1231-02E4-6B69AE3D8055}"/>
              </a:ext>
            </a:extLst>
          </p:cNvPr>
          <p:cNvSpPr>
            <a:spLocks noGrp="1"/>
          </p:cNvSpPr>
          <p:nvPr>
            <p:ph idx="1"/>
          </p:nvPr>
        </p:nvSpPr>
        <p:spPr>
          <a:xfrm>
            <a:off x="1219200" y="1707120"/>
            <a:ext cx="9601200" cy="758678"/>
          </a:xfrm>
        </p:spPr>
        <p:txBody>
          <a:bodyPr/>
          <a:lstStyle/>
          <a:p>
            <a:r>
              <a:rPr lang="es-CL" b="1" dirty="0">
                <a:latin typeface="Bell MT" panose="02020503060305020303" pitchFamily="18" charset="0"/>
              </a:rPr>
              <a:t>Todo el lenguaje debería tener como explicación última una interacción sensoriomotora entre dos o más agentes autónomos. </a:t>
            </a:r>
          </a:p>
          <a:p>
            <a:endParaRPr lang="es-CL" dirty="0">
              <a:latin typeface="Amasis MT Pro" panose="02040504050005020304" pitchFamily="18" charset="0"/>
            </a:endParaRPr>
          </a:p>
          <a:p>
            <a:pPr marL="0" indent="0">
              <a:buNone/>
            </a:pPr>
            <a:endParaRPr lang="es-CL" dirty="0">
              <a:latin typeface="Amasis MT Pro" panose="02040504050005020304" pitchFamily="18" charset="0"/>
            </a:endParaRPr>
          </a:p>
        </p:txBody>
      </p:sp>
      <p:sp>
        <p:nvSpPr>
          <p:cNvPr id="4" name="TextBox 4">
            <a:extLst>
              <a:ext uri="{FF2B5EF4-FFF2-40B4-BE49-F238E27FC236}">
                <a16:creationId xmlns:a16="http://schemas.microsoft.com/office/drawing/2014/main" id="{C8203DFC-11F9-5E38-5957-F2BA7B2DD7E4}"/>
              </a:ext>
            </a:extLst>
          </p:cNvPr>
          <p:cNvSpPr txBox="1"/>
          <p:nvPr/>
        </p:nvSpPr>
        <p:spPr>
          <a:xfrm>
            <a:off x="1219201" y="2546689"/>
            <a:ext cx="8428234" cy="646331"/>
          </a:xfrm>
          <a:prstGeom prst="rect">
            <a:avLst/>
          </a:prstGeom>
          <a:noFill/>
        </p:spPr>
        <p:txBody>
          <a:bodyPr wrap="square">
            <a:spAutoFit/>
          </a:bodyPr>
          <a:lstStyle/>
          <a:p>
            <a:r>
              <a:rPr lang="es-CL" sz="3600" dirty="0">
                <a:effectLst/>
                <a:latin typeface="Amasis MT Pro Medium" panose="02040604050005020304" pitchFamily="18" charset="0"/>
                <a:ea typeface="Calibri" panose="020F0502020204030204" pitchFamily="34" charset="0"/>
              </a:rPr>
              <a:t>Criterio de sensibilidad </a:t>
            </a:r>
            <a:r>
              <a:rPr lang="es-CL" dirty="0">
                <a:latin typeface="Amasis MT Pro" panose="02040504050005020304" pitchFamily="18" charset="0"/>
                <a:cs typeface="Times New Roman" panose="02020603050405020304" pitchFamily="18" charset="0"/>
              </a:rPr>
              <a:t>(</a:t>
            </a:r>
            <a:r>
              <a:rPr lang="es-CL" dirty="0" err="1">
                <a:latin typeface="Amasis MT Pro" panose="02040504050005020304" pitchFamily="18" charset="0"/>
                <a:cs typeface="Times New Roman" panose="02020603050405020304" pitchFamily="18" charset="0"/>
              </a:rPr>
              <a:t>Glenberg</a:t>
            </a:r>
            <a:r>
              <a:rPr lang="es-CL" dirty="0">
                <a:latin typeface="Amasis MT Pro" panose="02040504050005020304" pitchFamily="18" charset="0"/>
                <a:cs typeface="Times New Roman" panose="02020603050405020304" pitchFamily="18" charset="0"/>
              </a:rPr>
              <a:t> &amp; Gallese, 2012)</a:t>
            </a:r>
            <a:endParaRPr lang="es-CL" dirty="0">
              <a:latin typeface="Amasis MT Pro" panose="02040504050005020304" pitchFamily="18" charset="0"/>
            </a:endParaRPr>
          </a:p>
        </p:txBody>
      </p:sp>
      <p:sp>
        <p:nvSpPr>
          <p:cNvPr id="5" name="TextBox 6">
            <a:extLst>
              <a:ext uri="{FF2B5EF4-FFF2-40B4-BE49-F238E27FC236}">
                <a16:creationId xmlns:a16="http://schemas.microsoft.com/office/drawing/2014/main" id="{E9FD1579-1854-428C-B6C5-1C3CB9D8367F}"/>
              </a:ext>
            </a:extLst>
          </p:cNvPr>
          <p:cNvSpPr txBox="1"/>
          <p:nvPr/>
        </p:nvSpPr>
        <p:spPr>
          <a:xfrm>
            <a:off x="1354394" y="3564772"/>
            <a:ext cx="10060194" cy="1717906"/>
          </a:xfrm>
          <a:prstGeom prst="rect">
            <a:avLst/>
          </a:prstGeom>
          <a:noFill/>
        </p:spPr>
        <p:txBody>
          <a:bodyPr wrap="square">
            <a:spAutoFit/>
          </a:bodyPr>
          <a:lstStyle/>
          <a:p>
            <a:pPr marL="342900" lvl="0" indent="-342900">
              <a:lnSpc>
                <a:spcPct val="107000"/>
              </a:lnSpc>
              <a:buFont typeface="+mj-lt"/>
              <a:buAutoNum type="romanLcParenBoth"/>
            </a:pPr>
            <a:r>
              <a:rPr lang="es-CL" sz="2000" dirty="0">
                <a:effectLst/>
                <a:latin typeface="Amasis MT Pro Medium" panose="02040604050005020304" pitchFamily="18" charset="0"/>
                <a:ea typeface="Calibri" panose="020F0502020204030204" pitchFamily="34" charset="0"/>
                <a:cs typeface="Arial" panose="020B0604020202020204" pitchFamily="34" charset="0"/>
              </a:rPr>
              <a:t>Debido a que la escalera estaba rota, el granjero se paró sobre su martillo para pintar la muralla. </a:t>
            </a:r>
            <a:r>
              <a:rPr lang="es-CL" sz="2000" dirty="0">
                <a:latin typeface="Amasis MT Pro Medium" panose="02040604050005020304" pitchFamily="18" charset="0"/>
                <a:ea typeface="Calibri" panose="020F0502020204030204" pitchFamily="34" charset="0"/>
                <a:cs typeface="Arial" panose="020B0604020202020204" pitchFamily="34" charset="0"/>
              </a:rPr>
              <a:t/>
            </a:r>
            <a:br>
              <a:rPr lang="es-CL" sz="2000" dirty="0">
                <a:latin typeface="Amasis MT Pro Medium" panose="02040604050005020304" pitchFamily="18" charset="0"/>
                <a:ea typeface="Calibri" panose="020F0502020204030204" pitchFamily="34" charset="0"/>
                <a:cs typeface="Arial" panose="020B0604020202020204" pitchFamily="34" charset="0"/>
              </a:rPr>
            </a:br>
            <a:endParaRPr lang="es-CL" sz="2000" dirty="0">
              <a:effectLst/>
              <a:latin typeface="Amasis MT Pro Medium" panose="02040604050005020304" pitchFamily="18"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romanLcParenBoth"/>
            </a:pPr>
            <a:r>
              <a:rPr lang="es-CL" sz="2000" dirty="0">
                <a:effectLst/>
                <a:latin typeface="Amasis MT Pro Medium" panose="02040604050005020304" pitchFamily="18" charset="0"/>
                <a:ea typeface="Calibri" panose="020F0502020204030204" pitchFamily="34" charset="0"/>
                <a:cs typeface="Arial" panose="020B0604020202020204" pitchFamily="34" charset="0"/>
              </a:rPr>
              <a:t>Debido a que la escalera estaba rota, el granjero se paró sobre su tractor para pintar la muralla. </a:t>
            </a:r>
          </a:p>
        </p:txBody>
      </p:sp>
      <p:sp>
        <p:nvSpPr>
          <p:cNvPr id="6" name="TextBox 8">
            <a:extLst>
              <a:ext uri="{FF2B5EF4-FFF2-40B4-BE49-F238E27FC236}">
                <a16:creationId xmlns:a16="http://schemas.microsoft.com/office/drawing/2014/main" id="{2CC13841-FE8C-430F-D8CD-BE39D52698D8}"/>
              </a:ext>
            </a:extLst>
          </p:cNvPr>
          <p:cNvSpPr txBox="1"/>
          <p:nvPr/>
        </p:nvSpPr>
        <p:spPr>
          <a:xfrm>
            <a:off x="5766473" y="5866898"/>
            <a:ext cx="6146515" cy="748526"/>
          </a:xfrm>
          <a:prstGeom prst="rect">
            <a:avLst/>
          </a:prstGeom>
          <a:noFill/>
        </p:spPr>
        <p:txBody>
          <a:bodyPr wrap="square">
            <a:spAutoFit/>
          </a:bodyPr>
          <a:lstStyle/>
          <a:p>
            <a:pPr algn="just">
              <a:lnSpc>
                <a:spcPct val="107000"/>
              </a:lnSpc>
              <a:spcAft>
                <a:spcPts val="800"/>
              </a:spcAft>
            </a:pPr>
            <a:r>
              <a:rPr lang="es-CL" sz="2000" dirty="0">
                <a:effectLst/>
                <a:latin typeface="Amasis MT Pro Medium" panose="02040604050005020304" pitchFamily="18" charset="0"/>
                <a:ea typeface="Calibri" panose="020F0502020204030204" pitchFamily="34" charset="0"/>
                <a:cs typeface="Arial" panose="020B0604020202020204" pitchFamily="34" charset="0"/>
              </a:rPr>
              <a:t>Las restricciones del significado se corresponden con las limitaciones de la acción. </a:t>
            </a:r>
            <a:endParaRPr lang="es-CL" dirty="0">
              <a:effectLst/>
              <a:latin typeface="Amasis MT Pro Medium" panose="02040604050005020304" pitchFamily="18" charset="0"/>
              <a:ea typeface="Calibri" panose="020F0502020204030204" pitchFamily="34" charset="0"/>
              <a:cs typeface="Arial" panose="020B0604020202020204" pitchFamily="34" charset="0"/>
            </a:endParaRPr>
          </a:p>
        </p:txBody>
      </p:sp>
      <p:sp>
        <p:nvSpPr>
          <p:cNvPr id="7" name="Rectangle 9">
            <a:extLst>
              <a:ext uri="{FF2B5EF4-FFF2-40B4-BE49-F238E27FC236}">
                <a16:creationId xmlns:a16="http://schemas.microsoft.com/office/drawing/2014/main" id="{53F2A7A6-22A0-ED04-F84F-2588929101A6}"/>
              </a:ext>
            </a:extLst>
          </p:cNvPr>
          <p:cNvSpPr/>
          <p:nvPr/>
        </p:nvSpPr>
        <p:spPr>
          <a:xfrm>
            <a:off x="1219200" y="3429000"/>
            <a:ext cx="10647452" cy="2062273"/>
          </a:xfrm>
          <a:prstGeom prst="rect">
            <a:avLst/>
          </a:prstGeom>
          <a:noFill/>
          <a:ln w="76200">
            <a:solidFill>
              <a:srgbClr val="693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Arrow: Down 10">
            <a:extLst>
              <a:ext uri="{FF2B5EF4-FFF2-40B4-BE49-F238E27FC236}">
                <a16:creationId xmlns:a16="http://schemas.microsoft.com/office/drawing/2014/main" id="{33169C07-FEC3-7416-6CCA-CD0D61DBE1F1}"/>
              </a:ext>
            </a:extLst>
          </p:cNvPr>
          <p:cNvSpPr/>
          <p:nvPr/>
        </p:nvSpPr>
        <p:spPr>
          <a:xfrm rot="16200000">
            <a:off x="4137124" y="5477628"/>
            <a:ext cx="868891" cy="1406701"/>
          </a:xfrm>
          <a:prstGeom prst="downArrow">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200340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70445F-8BF2-A2D6-404D-F348367F30B3}"/>
              </a:ext>
            </a:extLst>
          </p:cNvPr>
          <p:cNvSpPr>
            <a:spLocks noGrp="1"/>
          </p:cNvSpPr>
          <p:nvPr>
            <p:ph type="title"/>
          </p:nvPr>
        </p:nvSpPr>
        <p:spPr>
          <a:xfrm>
            <a:off x="1371600" y="428946"/>
            <a:ext cx="9601200" cy="1485900"/>
          </a:xfrm>
        </p:spPr>
        <p:txBody>
          <a:bodyPr>
            <a:normAutofit/>
          </a:bodyPr>
          <a:lstStyle/>
          <a:p>
            <a:r>
              <a:rPr lang="es-CL" sz="5400" i="1" dirty="0">
                <a:latin typeface="Times New Roman" panose="02020603050405020304" pitchFamily="18" charset="0"/>
                <a:ea typeface="Calibri" panose="020F0502020204030204" pitchFamily="34" charset="0"/>
              </a:rPr>
              <a:t>E</a:t>
            </a:r>
            <a:r>
              <a:rPr lang="es-CL" sz="5400" i="1" dirty="0">
                <a:effectLst/>
                <a:latin typeface="Times New Roman" panose="02020603050405020304" pitchFamily="18" charset="0"/>
                <a:ea typeface="Calibri" panose="020F0502020204030204" pitchFamily="34" charset="0"/>
              </a:rPr>
              <a:t>l libro está sobre la mesa.</a:t>
            </a:r>
            <a:endParaRPr lang="es-CL" sz="11500" dirty="0"/>
          </a:p>
        </p:txBody>
      </p:sp>
      <p:sp>
        <p:nvSpPr>
          <p:cNvPr id="3" name="Marcador de contenido 2">
            <a:extLst>
              <a:ext uri="{FF2B5EF4-FFF2-40B4-BE49-F238E27FC236}">
                <a16:creationId xmlns:a16="http://schemas.microsoft.com/office/drawing/2014/main" id="{6F551977-E0E2-E8A5-F35E-7A9A730656BF}"/>
              </a:ext>
            </a:extLst>
          </p:cNvPr>
          <p:cNvSpPr>
            <a:spLocks noGrp="1"/>
          </p:cNvSpPr>
          <p:nvPr>
            <p:ph idx="1"/>
          </p:nvPr>
        </p:nvSpPr>
        <p:spPr>
          <a:xfrm>
            <a:off x="1371600" y="1597631"/>
            <a:ext cx="9601200" cy="4042880"/>
          </a:xfrm>
        </p:spPr>
        <p:txBody>
          <a:bodyPr>
            <a:normAutofit lnSpcReduction="10000"/>
          </a:bodyPr>
          <a:lstStyle/>
          <a:p>
            <a:r>
              <a:rPr lang="es-CL" dirty="0">
                <a:latin typeface="Amasis MT Pro" panose="02040504050005020304" pitchFamily="18" charset="0"/>
              </a:rPr>
              <a:t>(a) Se evoca la existencia de dos objetos en nuestra consciencia (</a:t>
            </a:r>
            <a:r>
              <a:rPr lang="es-CL" dirty="0" err="1">
                <a:latin typeface="Amasis MT Pro" panose="02040504050005020304" pitchFamily="18" charset="0"/>
              </a:rPr>
              <a:t>awareness</a:t>
            </a:r>
            <a:r>
              <a:rPr lang="es-CL" dirty="0">
                <a:latin typeface="Amasis MT Pro" panose="02040504050005020304" pitchFamily="18" charset="0"/>
              </a:rPr>
              <a:t>), que no solo incluye la imaginación visual sino también sus posibilidades de acción (</a:t>
            </a:r>
            <a:r>
              <a:rPr lang="es-CL" dirty="0" err="1">
                <a:latin typeface="Amasis MT Pro" panose="02040504050005020304" pitchFamily="18" charset="0"/>
              </a:rPr>
              <a:t>affordance</a:t>
            </a:r>
            <a:r>
              <a:rPr lang="es-CL" dirty="0">
                <a:latin typeface="Amasis MT Pro" panose="02040504050005020304" pitchFamily="18" charset="0"/>
              </a:rPr>
              <a:t>). Por ejemplo, que el libro </a:t>
            </a:r>
            <a:r>
              <a:rPr lang="es-CL" dirty="0" smtClean="0">
                <a:latin typeface="Amasis MT Pro" panose="02040504050005020304" pitchFamily="18" charset="0"/>
              </a:rPr>
              <a:t>permanece </a:t>
            </a:r>
            <a:r>
              <a:rPr lang="es-CL" dirty="0">
                <a:latin typeface="Amasis MT Pro" panose="02040504050005020304" pitchFamily="18" charset="0"/>
              </a:rPr>
              <a:t>sobre la mesa de manera completa y no de otra forma. </a:t>
            </a:r>
          </a:p>
          <a:p>
            <a:r>
              <a:rPr lang="es-CL" dirty="0">
                <a:latin typeface="Amasis MT Pro" panose="02040504050005020304" pitchFamily="18" charset="0"/>
              </a:rPr>
              <a:t>(b) Una relación espacial. </a:t>
            </a:r>
          </a:p>
          <a:p>
            <a:r>
              <a:rPr lang="es-CL" dirty="0">
                <a:latin typeface="Amasis MT Pro" panose="02040504050005020304" pitchFamily="18" charset="0"/>
              </a:rPr>
              <a:t>(c) Una relación temporal de simultaneidad. </a:t>
            </a:r>
          </a:p>
          <a:p>
            <a:r>
              <a:rPr lang="es-CL" dirty="0">
                <a:latin typeface="Amasis MT Pro" panose="02040504050005020304" pitchFamily="18" charset="0"/>
              </a:rPr>
              <a:t>(d) Una estructura sintáctica que generalmente combina sujeto y predicado. Y que se expresa de manera similar a como nosotros experimentos como realizador de una acción. (El árbol se encuentra en el jardín, la campana suena, etc.). </a:t>
            </a:r>
          </a:p>
          <a:p>
            <a:pPr marL="0" indent="0">
              <a:buNone/>
            </a:pPr>
            <a:r>
              <a:rPr lang="es-CL" i="1" dirty="0">
                <a:latin typeface="Amasis MT Pro" panose="02040504050005020304" pitchFamily="18" charset="0"/>
              </a:rPr>
              <a:t>La-cosa-que-puedo-leer. La cosa-que-puedo-tomar. La-cosa-en-que-puedo-sentarme.</a:t>
            </a:r>
          </a:p>
        </p:txBody>
      </p:sp>
      <p:sp>
        <p:nvSpPr>
          <p:cNvPr id="5" name="CuadroTexto 4">
            <a:extLst>
              <a:ext uri="{FF2B5EF4-FFF2-40B4-BE49-F238E27FC236}">
                <a16:creationId xmlns:a16="http://schemas.microsoft.com/office/drawing/2014/main" id="{8202C06F-E41B-02B7-8407-1755FA8B09CF}"/>
              </a:ext>
            </a:extLst>
          </p:cNvPr>
          <p:cNvSpPr txBox="1"/>
          <p:nvPr/>
        </p:nvSpPr>
        <p:spPr>
          <a:xfrm>
            <a:off x="3726095" y="6041204"/>
            <a:ext cx="8342615" cy="646331"/>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Fuchs, T. (2016). “The embodied development of language” </a:t>
            </a:r>
            <a:r>
              <a:rPr lang="en-US" sz="1800" dirty="0" err="1">
                <a:effectLst/>
                <a:latin typeface="Times New Roman" panose="02020603050405020304" pitchFamily="18" charset="0"/>
                <a:ea typeface="Calibri" panose="020F0502020204030204" pitchFamily="34" charset="0"/>
              </a:rPr>
              <a:t>en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Etzelmüller</a:t>
            </a:r>
            <a:r>
              <a:rPr lang="en-US" sz="1800" dirty="0">
                <a:effectLst/>
                <a:latin typeface="Times New Roman" panose="02020603050405020304" pitchFamily="18" charset="0"/>
                <a:ea typeface="Calibri" panose="020F0502020204030204" pitchFamily="34" charset="0"/>
              </a:rPr>
              <a:t>, G. y </a:t>
            </a:r>
            <a:r>
              <a:rPr lang="en-US" sz="1800" dirty="0" err="1">
                <a:effectLst/>
                <a:latin typeface="Times New Roman" panose="02020603050405020304" pitchFamily="18" charset="0"/>
                <a:ea typeface="Calibri" panose="020F0502020204030204" pitchFamily="34" charset="0"/>
              </a:rPr>
              <a:t>Tewesc</a:t>
            </a:r>
            <a:r>
              <a:rPr lang="en-US" sz="1800" dirty="0">
                <a:effectLst/>
                <a:latin typeface="Times New Roman" panose="02020603050405020304" pitchFamily="18" charset="0"/>
                <a:ea typeface="Calibri" panose="020F0502020204030204" pitchFamily="34" charset="0"/>
              </a:rPr>
              <a:t> C. (Eds.), </a:t>
            </a:r>
            <a:r>
              <a:rPr lang="en-US" sz="1800" i="1" dirty="0">
                <a:effectLst/>
                <a:latin typeface="Times New Roman" panose="02020603050405020304" pitchFamily="18" charset="0"/>
                <a:ea typeface="Calibri" panose="020F0502020204030204" pitchFamily="34" charset="0"/>
              </a:rPr>
              <a:t>Embodiment in Evolution and Culture</a:t>
            </a:r>
            <a:r>
              <a:rPr lang="en-US" sz="1800" dirty="0">
                <a:effectLst/>
                <a:latin typeface="Times New Roman" panose="02020603050405020304" pitchFamily="18" charset="0"/>
                <a:ea typeface="Calibri" panose="020F0502020204030204" pitchFamily="34" charset="0"/>
              </a:rPr>
              <a:t> (pp.107-128). </a:t>
            </a:r>
            <a:r>
              <a:rPr lang="es-CL" sz="1800" dirty="0">
                <a:effectLst/>
                <a:latin typeface="Times New Roman" panose="02020603050405020304" pitchFamily="18" charset="0"/>
                <a:ea typeface="Calibri" panose="020F0502020204030204" pitchFamily="34" charset="0"/>
              </a:rPr>
              <a:t>Mohr </a:t>
            </a:r>
            <a:r>
              <a:rPr lang="es-CL" sz="1800" dirty="0" err="1">
                <a:effectLst/>
                <a:latin typeface="Times New Roman" panose="02020603050405020304" pitchFamily="18" charset="0"/>
                <a:ea typeface="Calibri" panose="020F0502020204030204" pitchFamily="34" charset="0"/>
              </a:rPr>
              <a:t>Siebeck</a:t>
            </a:r>
            <a:r>
              <a:rPr lang="es-CL" sz="1800" dirty="0">
                <a:effectLst/>
                <a:latin typeface="Times New Roman" panose="02020603050405020304" pitchFamily="18" charset="0"/>
                <a:ea typeface="Calibri" panose="020F0502020204030204" pitchFamily="34" charset="0"/>
              </a:rPr>
              <a:t>. </a:t>
            </a:r>
            <a:endParaRPr lang="es-CL" dirty="0"/>
          </a:p>
        </p:txBody>
      </p:sp>
    </p:spTree>
    <p:extLst>
      <p:ext uri="{BB962C8B-B14F-4D97-AF65-F5344CB8AC3E}">
        <p14:creationId xmlns:p14="http://schemas.microsoft.com/office/powerpoint/2010/main" val="1952947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F098B41-2D88-5764-0EAE-7461EB31D383}"/>
              </a:ext>
            </a:extLst>
          </p:cNvPr>
          <p:cNvSpPr txBox="1"/>
          <p:nvPr/>
        </p:nvSpPr>
        <p:spPr>
          <a:xfrm>
            <a:off x="984607" y="552743"/>
            <a:ext cx="10799852" cy="5199372"/>
          </a:xfrm>
          <a:prstGeom prst="rect">
            <a:avLst/>
          </a:prstGeom>
          <a:noFill/>
        </p:spPr>
        <p:txBody>
          <a:bodyPr wrap="square">
            <a:spAutoFit/>
          </a:bodyPr>
          <a:lstStyle/>
          <a:p>
            <a:pPr algn="just">
              <a:lnSpc>
                <a:spcPct val="107000"/>
              </a:lnSpc>
              <a:spcAft>
                <a:spcPts val="800"/>
              </a:spcAft>
            </a:pPr>
            <a:r>
              <a:rPr lang="es-CL" sz="2400" dirty="0">
                <a:effectLst/>
                <a:latin typeface="Broadway" panose="04040905080B02020502" pitchFamily="82" charset="0"/>
                <a:ea typeface="Calibri" panose="020F0502020204030204" pitchFamily="34" charset="0"/>
                <a:cs typeface="Arial" panose="020B0604020202020204" pitchFamily="34" charset="0"/>
              </a:rPr>
              <a:t>→ Intersubjetividad primaria: </a:t>
            </a:r>
          </a:p>
          <a:p>
            <a:pPr marL="449580" algn="just">
              <a:lnSpc>
                <a:spcPct val="107000"/>
              </a:lnSpc>
              <a:spcAft>
                <a:spcPts val="800"/>
              </a:spcAft>
            </a:pPr>
            <a:r>
              <a:rPr lang="es-CL" sz="1800" dirty="0">
                <a:effectLst/>
                <a:latin typeface="Times New Roman" panose="02020603050405020304" pitchFamily="18" charset="0"/>
                <a:ea typeface="Calibri" panose="020F0502020204030204" pitchFamily="34" charset="0"/>
                <a:cs typeface="Arial" panose="020B0604020202020204" pitchFamily="34" charset="0"/>
              </a:rPr>
              <a:t>Proto-conversaciones. Resonancia emocional. Expresión rítmica. Expectaciones interactivas.</a:t>
            </a:r>
            <a:endParaRPr lang="es-CL"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CL" sz="2400" dirty="0">
                <a:effectLst/>
                <a:latin typeface="Broadway" panose="04040905080B02020502" pitchFamily="82" charset="0"/>
                <a:ea typeface="Calibri" panose="020F0502020204030204" pitchFamily="34" charset="0"/>
                <a:cs typeface="Arial" panose="020B0604020202020204" pitchFamily="34" charset="0"/>
              </a:rPr>
              <a:t>→ Intersubjetividad secundaria:</a:t>
            </a:r>
          </a:p>
          <a:p>
            <a:pPr marL="800100" lvl="1" indent="-342900" algn="just">
              <a:lnSpc>
                <a:spcPct val="107000"/>
              </a:lnSpc>
              <a:buFont typeface="+mj-lt"/>
              <a:buAutoNum type="alphaLcParenBoth"/>
            </a:pPr>
            <a:r>
              <a:rPr lang="es-CL" dirty="0">
                <a:effectLst/>
                <a:latin typeface="Times New Roman" panose="02020603050405020304" pitchFamily="18" charset="0"/>
                <a:ea typeface="Calibri" panose="020F0502020204030204" pitchFamily="34" charset="0"/>
                <a:cs typeface="Arial" panose="020B0604020202020204" pitchFamily="34" charset="0"/>
              </a:rPr>
              <a:t>Atención conjunta. Señales gestuales. Situaciones tríadicas (yo – otro – objeto). </a:t>
            </a:r>
            <a:endParaRPr lang="es-CL" sz="16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just">
              <a:lnSpc>
                <a:spcPct val="107000"/>
              </a:lnSpc>
              <a:buFont typeface="+mj-lt"/>
              <a:buAutoNum type="alphaLcParenBoth"/>
            </a:pPr>
            <a:r>
              <a:rPr lang="es-CL" dirty="0">
                <a:effectLst/>
                <a:latin typeface="Times New Roman" panose="02020603050405020304" pitchFamily="18" charset="0"/>
                <a:ea typeface="Calibri" panose="020F0502020204030204" pitchFamily="34" charset="0"/>
                <a:cs typeface="Arial" panose="020B0604020202020204" pitchFamily="34" charset="0"/>
              </a:rPr>
              <a:t>Otros gestos. </a:t>
            </a:r>
            <a:endParaRPr lang="es-CL" sz="16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just">
              <a:lnSpc>
                <a:spcPct val="107000"/>
              </a:lnSpc>
              <a:spcAft>
                <a:spcPts val="800"/>
              </a:spcAft>
              <a:buFont typeface="+mj-lt"/>
              <a:buAutoNum type="alphaLcParenBoth"/>
            </a:pPr>
            <a:r>
              <a:rPr lang="es-CL" dirty="0">
                <a:effectLst/>
                <a:latin typeface="Times New Roman" panose="02020603050405020304" pitchFamily="18" charset="0"/>
                <a:ea typeface="Calibri" panose="020F0502020204030204" pitchFamily="34" charset="0"/>
                <a:cs typeface="Arial" panose="020B0604020202020204" pitchFamily="34" charset="0"/>
              </a:rPr>
              <a:t>Desarrollo lingüístico. </a:t>
            </a:r>
            <a:endParaRPr lang="es-CL"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CL" sz="2000" dirty="0">
                <a:effectLst/>
                <a:latin typeface="Times New Roman" panose="02020603050405020304" pitchFamily="18" charset="0"/>
                <a:ea typeface="Calibri" panose="020F0502020204030204" pitchFamily="34" charset="0"/>
                <a:cs typeface="Arial" panose="020B0604020202020204" pitchFamily="34" charset="0"/>
              </a:rPr>
              <a:t>La capacidad lingüística solo se desarrolla luego de un constante intercambio vocal situado y corporizado. La comprensión metacomunicacional de las intenciones de los otros debe ser, en primera instancia, un fenómeno dependiente de la situación ambiental, el contexto socio-cultural y de intencionalidad representada corporalmente. </a:t>
            </a:r>
            <a:endParaRPr lang="es-CL"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CL" sz="2000" dirty="0">
                <a:effectLst/>
                <a:latin typeface="Times New Roman" panose="02020603050405020304" pitchFamily="18" charset="0"/>
                <a:ea typeface="Calibri" panose="020F0502020204030204" pitchFamily="34" charset="0"/>
                <a:cs typeface="Arial" panose="020B0604020202020204" pitchFamily="34" charset="0"/>
              </a:rPr>
              <a:t>Que los patrones neuronales sean similares a los que la palabra describe como si su significado estuviera siendo ejecutado no es equivalente a decir que el significado está en la cabeza. Sino que la semejanza corpórea entre un acto y su símbolo es simplemente un paso necesario para la comprensión y producción del discurso. </a:t>
            </a:r>
            <a:endParaRPr lang="es-CL"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B79BB257-A653-63A4-771C-5C6C66AD59C8}"/>
              </a:ext>
            </a:extLst>
          </p:cNvPr>
          <p:cNvSpPr txBox="1"/>
          <p:nvPr/>
        </p:nvSpPr>
        <p:spPr>
          <a:xfrm>
            <a:off x="3726095" y="6041204"/>
            <a:ext cx="8342615" cy="646331"/>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Fuchs, T. (2016). “The embodied development of language” </a:t>
            </a:r>
            <a:r>
              <a:rPr lang="en-US" sz="1800" dirty="0" err="1">
                <a:effectLst/>
                <a:latin typeface="Times New Roman" panose="02020603050405020304" pitchFamily="18" charset="0"/>
                <a:ea typeface="Calibri" panose="020F0502020204030204" pitchFamily="34" charset="0"/>
              </a:rPr>
              <a:t>en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Etzelmüller</a:t>
            </a:r>
            <a:r>
              <a:rPr lang="en-US" sz="1800" dirty="0">
                <a:effectLst/>
                <a:latin typeface="Times New Roman" panose="02020603050405020304" pitchFamily="18" charset="0"/>
                <a:ea typeface="Calibri" panose="020F0502020204030204" pitchFamily="34" charset="0"/>
              </a:rPr>
              <a:t>, G. y </a:t>
            </a:r>
            <a:r>
              <a:rPr lang="en-US" sz="1800" dirty="0" err="1">
                <a:effectLst/>
                <a:latin typeface="Times New Roman" panose="02020603050405020304" pitchFamily="18" charset="0"/>
                <a:ea typeface="Calibri" panose="020F0502020204030204" pitchFamily="34" charset="0"/>
              </a:rPr>
              <a:t>Tewesc</a:t>
            </a:r>
            <a:r>
              <a:rPr lang="en-US" sz="1800" dirty="0">
                <a:effectLst/>
                <a:latin typeface="Times New Roman" panose="02020603050405020304" pitchFamily="18" charset="0"/>
                <a:ea typeface="Calibri" panose="020F0502020204030204" pitchFamily="34" charset="0"/>
              </a:rPr>
              <a:t> C. (Eds.), </a:t>
            </a:r>
            <a:r>
              <a:rPr lang="en-US" sz="1800" i="1" dirty="0">
                <a:effectLst/>
                <a:latin typeface="Times New Roman" panose="02020603050405020304" pitchFamily="18" charset="0"/>
                <a:ea typeface="Calibri" panose="020F0502020204030204" pitchFamily="34" charset="0"/>
              </a:rPr>
              <a:t>Embodiment in Evolution and Culture</a:t>
            </a:r>
            <a:r>
              <a:rPr lang="en-US" sz="1800" dirty="0">
                <a:effectLst/>
                <a:latin typeface="Times New Roman" panose="02020603050405020304" pitchFamily="18" charset="0"/>
                <a:ea typeface="Calibri" panose="020F0502020204030204" pitchFamily="34" charset="0"/>
              </a:rPr>
              <a:t> (pp.107-128). </a:t>
            </a:r>
            <a:r>
              <a:rPr lang="es-CL" sz="1800" dirty="0">
                <a:effectLst/>
                <a:latin typeface="Times New Roman" panose="02020603050405020304" pitchFamily="18" charset="0"/>
                <a:ea typeface="Calibri" panose="020F0502020204030204" pitchFamily="34" charset="0"/>
              </a:rPr>
              <a:t>Mohr </a:t>
            </a:r>
            <a:r>
              <a:rPr lang="es-CL" sz="1800" dirty="0" err="1">
                <a:effectLst/>
                <a:latin typeface="Times New Roman" panose="02020603050405020304" pitchFamily="18" charset="0"/>
                <a:ea typeface="Calibri" panose="020F0502020204030204" pitchFamily="34" charset="0"/>
              </a:rPr>
              <a:t>Siebeck</a:t>
            </a:r>
            <a:r>
              <a:rPr lang="es-CL" sz="1800" dirty="0">
                <a:effectLst/>
                <a:latin typeface="Times New Roman" panose="02020603050405020304" pitchFamily="18" charset="0"/>
                <a:ea typeface="Calibri" panose="020F0502020204030204" pitchFamily="34" charset="0"/>
              </a:rPr>
              <a:t>. </a:t>
            </a:r>
            <a:endParaRPr lang="es-CL" dirty="0"/>
          </a:p>
        </p:txBody>
      </p:sp>
    </p:spTree>
    <p:extLst>
      <p:ext uri="{BB962C8B-B14F-4D97-AF65-F5344CB8AC3E}">
        <p14:creationId xmlns:p14="http://schemas.microsoft.com/office/powerpoint/2010/main" val="4022897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0A5BBFD-DCCF-BACC-53A7-3FFE831BBCC1}"/>
              </a:ext>
            </a:extLst>
          </p:cNvPr>
          <p:cNvSpPr/>
          <p:nvPr/>
        </p:nvSpPr>
        <p:spPr>
          <a:xfrm>
            <a:off x="0" y="0"/>
            <a:ext cx="1219199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4" name="Content Placeholder 4">
            <a:extLst>
              <a:ext uri="{FF2B5EF4-FFF2-40B4-BE49-F238E27FC236}">
                <a16:creationId xmlns:a16="http://schemas.microsoft.com/office/drawing/2014/main" id="{AA60C2E9-BB1B-8AE6-6FAB-7EE6825B5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455" y="3553573"/>
            <a:ext cx="3064951" cy="3064951"/>
          </a:xfrm>
          <a:prstGeom prst="rect">
            <a:avLst/>
          </a:prstGeom>
        </p:spPr>
      </p:pic>
      <p:pic>
        <p:nvPicPr>
          <p:cNvPr id="5" name="Content Placeholder 4">
            <a:extLst>
              <a:ext uri="{FF2B5EF4-FFF2-40B4-BE49-F238E27FC236}">
                <a16:creationId xmlns:a16="http://schemas.microsoft.com/office/drawing/2014/main" id="{69BD42B2-672F-AD5E-0AD6-433A9C5F9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030" y="270150"/>
            <a:ext cx="2574360" cy="2574360"/>
          </a:xfrm>
          <a:prstGeom prst="rect">
            <a:avLst/>
          </a:prstGeom>
        </p:spPr>
      </p:pic>
      <p:pic>
        <p:nvPicPr>
          <p:cNvPr id="6" name="Content Placeholder 4">
            <a:extLst>
              <a:ext uri="{FF2B5EF4-FFF2-40B4-BE49-F238E27FC236}">
                <a16:creationId xmlns:a16="http://schemas.microsoft.com/office/drawing/2014/main" id="{518055B7-50C1-9B8B-F9A5-1E82A38B2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6751" y="2639304"/>
            <a:ext cx="2574360" cy="2574360"/>
          </a:xfrm>
          <a:prstGeom prst="rect">
            <a:avLst/>
          </a:prstGeom>
        </p:spPr>
      </p:pic>
      <p:pic>
        <p:nvPicPr>
          <p:cNvPr id="7" name="Content Placeholder 4">
            <a:extLst>
              <a:ext uri="{FF2B5EF4-FFF2-40B4-BE49-F238E27FC236}">
                <a16:creationId xmlns:a16="http://schemas.microsoft.com/office/drawing/2014/main" id="{E1AE7EF1-8A9C-4DC5-1E3A-BB833B8F3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9453" y="1447371"/>
            <a:ext cx="2574360" cy="2574360"/>
          </a:xfrm>
          <a:prstGeom prst="rect">
            <a:avLst/>
          </a:prstGeom>
        </p:spPr>
      </p:pic>
      <p:sp>
        <p:nvSpPr>
          <p:cNvPr id="8" name="Arrow: Left-Right 10">
            <a:extLst>
              <a:ext uri="{FF2B5EF4-FFF2-40B4-BE49-F238E27FC236}">
                <a16:creationId xmlns:a16="http://schemas.microsoft.com/office/drawing/2014/main" id="{1DD5027B-B714-3497-CAFC-04BCC5A92F16}"/>
              </a:ext>
            </a:extLst>
          </p:cNvPr>
          <p:cNvSpPr/>
          <p:nvPr/>
        </p:nvSpPr>
        <p:spPr>
          <a:xfrm rot="18900000" flipV="1">
            <a:off x="1401384" y="2719759"/>
            <a:ext cx="1648954" cy="592428"/>
          </a:xfrm>
          <a:prstGeom prst="leftRightArrow">
            <a:avLst/>
          </a:prstGeom>
          <a:noFill/>
          <a:ln w="762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solidFill>
            </a:endParaRPr>
          </a:p>
        </p:txBody>
      </p:sp>
      <p:sp>
        <p:nvSpPr>
          <p:cNvPr id="18" name="Arrow: Left-Right 11">
            <a:extLst>
              <a:ext uri="{FF2B5EF4-FFF2-40B4-BE49-F238E27FC236}">
                <a16:creationId xmlns:a16="http://schemas.microsoft.com/office/drawing/2014/main" id="{E31F2495-A9A3-E09D-C0E6-862C97E7F38C}"/>
              </a:ext>
            </a:extLst>
          </p:cNvPr>
          <p:cNvSpPr/>
          <p:nvPr/>
        </p:nvSpPr>
        <p:spPr>
          <a:xfrm flipV="1">
            <a:off x="2584304" y="5724633"/>
            <a:ext cx="1648954" cy="592428"/>
          </a:xfrm>
          <a:prstGeom prst="leftRightArrow">
            <a:avLst/>
          </a:prstGeom>
          <a:noFill/>
          <a:ln w="762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solidFill>
            </a:endParaRPr>
          </a:p>
        </p:txBody>
      </p:sp>
      <p:sp>
        <p:nvSpPr>
          <p:cNvPr id="19" name="Arrow: Left-Right 13">
            <a:extLst>
              <a:ext uri="{FF2B5EF4-FFF2-40B4-BE49-F238E27FC236}">
                <a16:creationId xmlns:a16="http://schemas.microsoft.com/office/drawing/2014/main" id="{BEC304E6-E906-8BED-C30A-C90105ADC18C}"/>
              </a:ext>
            </a:extLst>
          </p:cNvPr>
          <p:cNvSpPr/>
          <p:nvPr/>
        </p:nvSpPr>
        <p:spPr>
          <a:xfrm rot="20700000" flipV="1">
            <a:off x="2450123" y="4627444"/>
            <a:ext cx="1648954" cy="592428"/>
          </a:xfrm>
          <a:prstGeom prst="leftRightArrow">
            <a:avLst/>
          </a:prstGeom>
          <a:noFill/>
          <a:ln w="762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solidFill>
            </a:endParaRPr>
          </a:p>
        </p:txBody>
      </p:sp>
      <p:sp>
        <p:nvSpPr>
          <p:cNvPr id="20" name="Arrow: Left-Right 14">
            <a:extLst>
              <a:ext uri="{FF2B5EF4-FFF2-40B4-BE49-F238E27FC236}">
                <a16:creationId xmlns:a16="http://schemas.microsoft.com/office/drawing/2014/main" id="{C29CB0A0-64BB-B04B-1669-F3023AF1C59F}"/>
              </a:ext>
            </a:extLst>
          </p:cNvPr>
          <p:cNvSpPr/>
          <p:nvPr/>
        </p:nvSpPr>
        <p:spPr>
          <a:xfrm rot="19800000" flipV="1">
            <a:off x="2039738" y="3619479"/>
            <a:ext cx="1648954" cy="592428"/>
          </a:xfrm>
          <a:prstGeom prst="leftRightArrow">
            <a:avLst/>
          </a:prstGeom>
          <a:noFill/>
          <a:ln w="762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solidFill>
            </a:endParaRPr>
          </a:p>
        </p:txBody>
      </p:sp>
      <p:pic>
        <p:nvPicPr>
          <p:cNvPr id="21" name="Content Placeholder 4">
            <a:extLst>
              <a:ext uri="{FF2B5EF4-FFF2-40B4-BE49-F238E27FC236}">
                <a16:creationId xmlns:a16="http://schemas.microsoft.com/office/drawing/2014/main" id="{20D9697D-A3C2-C603-A412-53CAC190A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4049" y="3949042"/>
            <a:ext cx="2574360" cy="2574360"/>
          </a:xfrm>
          <a:prstGeom prst="rect">
            <a:avLst/>
          </a:prstGeom>
        </p:spPr>
      </p:pic>
      <p:sp>
        <p:nvSpPr>
          <p:cNvPr id="22" name="TextBox 17">
            <a:extLst>
              <a:ext uri="{FF2B5EF4-FFF2-40B4-BE49-F238E27FC236}">
                <a16:creationId xmlns:a16="http://schemas.microsoft.com/office/drawing/2014/main" id="{8ED4E47A-C16E-2C31-7FD9-4916C867CD68}"/>
              </a:ext>
            </a:extLst>
          </p:cNvPr>
          <p:cNvSpPr txBox="1"/>
          <p:nvPr/>
        </p:nvSpPr>
        <p:spPr>
          <a:xfrm>
            <a:off x="8596934" y="110780"/>
            <a:ext cx="3434523" cy="1446550"/>
          </a:xfrm>
          <a:prstGeom prst="rect">
            <a:avLst/>
          </a:prstGeom>
          <a:noFill/>
        </p:spPr>
        <p:txBody>
          <a:bodyPr wrap="square">
            <a:spAutoFit/>
          </a:bodyPr>
          <a:lstStyle/>
          <a:p>
            <a:pPr algn="just"/>
            <a:r>
              <a:rPr lang="es-CL" sz="4400" i="1" dirty="0">
                <a:solidFill>
                  <a:schemeClr val="bg1"/>
                </a:solidFill>
                <a:effectLst/>
                <a:latin typeface="Amasis MT Pro Medium" panose="02040604050005020304" pitchFamily="18" charset="0"/>
                <a:ea typeface="Calibri" panose="020F0502020204030204" pitchFamily="34" charset="0"/>
                <a:cs typeface="Arial" panose="020B0604020202020204" pitchFamily="34" charset="0"/>
              </a:rPr>
              <a:t>Interacción </a:t>
            </a:r>
            <a:r>
              <a:rPr lang="es-CL" sz="4400" dirty="0">
                <a:solidFill>
                  <a:schemeClr val="bg1"/>
                </a:solidFill>
                <a:effectLst/>
                <a:latin typeface="Amasis MT Pro Medium" panose="02040604050005020304" pitchFamily="18" charset="0"/>
                <a:ea typeface="Calibri" panose="020F0502020204030204" pitchFamily="34" charset="0"/>
                <a:cs typeface="Arial" panose="020B0604020202020204" pitchFamily="34" charset="0"/>
              </a:rPr>
              <a:t>y</a:t>
            </a:r>
            <a:r>
              <a:rPr lang="es-CL" sz="4400" i="1" dirty="0">
                <a:solidFill>
                  <a:schemeClr val="bg1"/>
                </a:solidFill>
                <a:latin typeface="Amasis MT Pro Medium" panose="02040604050005020304" pitchFamily="18" charset="0"/>
                <a:ea typeface="Calibri" panose="020F0502020204030204" pitchFamily="34" charset="0"/>
                <a:cs typeface="Arial" panose="020B0604020202020204" pitchFamily="34" charset="0"/>
              </a:rPr>
              <a:t> </a:t>
            </a:r>
            <a:r>
              <a:rPr lang="es-CL" sz="4400" i="1" dirty="0">
                <a:solidFill>
                  <a:schemeClr val="bg1"/>
                </a:solidFill>
                <a:latin typeface="Amasis MT Pro Medium" panose="02040604050005020304" pitchFamily="18" charset="0"/>
                <a:cs typeface="Arial" panose="020B0604020202020204" pitchFamily="34" charset="0"/>
              </a:rPr>
              <a:t>Coordinación</a:t>
            </a:r>
            <a:endParaRPr lang="es-CL" dirty="0">
              <a:solidFill>
                <a:schemeClr val="bg1"/>
              </a:solidFill>
            </a:endParaRPr>
          </a:p>
        </p:txBody>
      </p:sp>
      <p:sp>
        <p:nvSpPr>
          <p:cNvPr id="23" name="Arrow: Down 18">
            <a:extLst>
              <a:ext uri="{FF2B5EF4-FFF2-40B4-BE49-F238E27FC236}">
                <a16:creationId xmlns:a16="http://schemas.microsoft.com/office/drawing/2014/main" id="{40C6CD2B-BF71-0AB9-879D-CF776B0AB7CC}"/>
              </a:ext>
            </a:extLst>
          </p:cNvPr>
          <p:cNvSpPr/>
          <p:nvPr/>
        </p:nvSpPr>
        <p:spPr>
          <a:xfrm rot="10800000">
            <a:off x="707343" y="2298955"/>
            <a:ext cx="575353" cy="861774"/>
          </a:xfrm>
          <a:prstGeom prst="downArrow">
            <a:avLst>
              <a:gd name="adj1" fmla="val 50000"/>
              <a:gd name="adj2" fmla="val 50000"/>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solidFill>
            </a:endParaRPr>
          </a:p>
        </p:txBody>
      </p:sp>
      <p:sp>
        <p:nvSpPr>
          <p:cNvPr id="24" name="TextBox 20">
            <a:extLst>
              <a:ext uri="{FF2B5EF4-FFF2-40B4-BE49-F238E27FC236}">
                <a16:creationId xmlns:a16="http://schemas.microsoft.com/office/drawing/2014/main" id="{F47A6DF1-D4E5-96A8-EB74-9046C6424F2F}"/>
              </a:ext>
            </a:extLst>
          </p:cNvPr>
          <p:cNvSpPr txBox="1"/>
          <p:nvPr/>
        </p:nvSpPr>
        <p:spPr>
          <a:xfrm>
            <a:off x="129371" y="705782"/>
            <a:ext cx="3145229" cy="1200329"/>
          </a:xfrm>
          <a:prstGeom prst="rect">
            <a:avLst/>
          </a:prstGeom>
          <a:noFill/>
        </p:spPr>
        <p:txBody>
          <a:bodyPr wrap="square">
            <a:spAutoFit/>
          </a:bodyPr>
          <a:lstStyle/>
          <a:p>
            <a:r>
              <a:rPr lang="es-CL" sz="3600" dirty="0">
                <a:solidFill>
                  <a:schemeClr val="bg1"/>
                </a:solidFill>
                <a:latin typeface="Amasis MT Pro Medium" panose="02040604050005020304" pitchFamily="18" charset="0"/>
                <a:ea typeface="Calibri" panose="020F0502020204030204" pitchFamily="34" charset="0"/>
              </a:rPr>
              <a:t>F</a:t>
            </a:r>
            <a:r>
              <a:rPr lang="es-CL" sz="3600" dirty="0">
                <a:solidFill>
                  <a:schemeClr val="bg1"/>
                </a:solidFill>
                <a:effectLst/>
                <a:latin typeface="Amasis MT Pro Medium" panose="02040604050005020304" pitchFamily="18" charset="0"/>
                <a:ea typeface="Calibri" panose="020F0502020204030204" pitchFamily="34" charset="0"/>
              </a:rPr>
              <a:t>lujo de enunciados </a:t>
            </a:r>
            <a:endParaRPr lang="es-CL" sz="3600" dirty="0">
              <a:solidFill>
                <a:schemeClr val="bg1"/>
              </a:solidFill>
            </a:endParaRPr>
          </a:p>
        </p:txBody>
      </p:sp>
      <p:sp>
        <p:nvSpPr>
          <p:cNvPr id="25" name="TextBox 24">
            <a:extLst>
              <a:ext uri="{FF2B5EF4-FFF2-40B4-BE49-F238E27FC236}">
                <a16:creationId xmlns:a16="http://schemas.microsoft.com/office/drawing/2014/main" id="{59963C57-2457-D120-ADD3-CFA44E41AB69}"/>
              </a:ext>
            </a:extLst>
          </p:cNvPr>
          <p:cNvSpPr txBox="1"/>
          <p:nvPr/>
        </p:nvSpPr>
        <p:spPr>
          <a:xfrm>
            <a:off x="8934945" y="5362954"/>
            <a:ext cx="2850968" cy="954107"/>
          </a:xfrm>
          <a:prstGeom prst="rect">
            <a:avLst/>
          </a:prstGeom>
          <a:noFill/>
        </p:spPr>
        <p:txBody>
          <a:bodyPr wrap="square">
            <a:spAutoFit/>
          </a:bodyPr>
          <a:lstStyle/>
          <a:p>
            <a:pPr algn="ctr"/>
            <a:r>
              <a:rPr lang="es-CL" sz="2800" dirty="0">
                <a:solidFill>
                  <a:schemeClr val="bg1"/>
                </a:solidFill>
                <a:latin typeface="Amasis MT Pro Medium" panose="02040604050005020304" pitchFamily="18" charset="0"/>
                <a:cs typeface="Times New Roman" panose="02020603050405020304" pitchFamily="18" charset="0"/>
              </a:rPr>
              <a:t>Normatividad sociolingüística</a:t>
            </a:r>
          </a:p>
        </p:txBody>
      </p:sp>
      <p:sp>
        <p:nvSpPr>
          <p:cNvPr id="26" name="TextBox 26">
            <a:extLst>
              <a:ext uri="{FF2B5EF4-FFF2-40B4-BE49-F238E27FC236}">
                <a16:creationId xmlns:a16="http://schemas.microsoft.com/office/drawing/2014/main" id="{B91BB4BF-E8B1-BD8D-3816-AF3A3C27380D}"/>
              </a:ext>
            </a:extLst>
          </p:cNvPr>
          <p:cNvSpPr txBox="1"/>
          <p:nvPr/>
        </p:nvSpPr>
        <p:spPr>
          <a:xfrm>
            <a:off x="8846770" y="3658293"/>
            <a:ext cx="2934854" cy="523220"/>
          </a:xfrm>
          <a:prstGeom prst="rect">
            <a:avLst/>
          </a:prstGeom>
          <a:noFill/>
        </p:spPr>
        <p:txBody>
          <a:bodyPr wrap="square">
            <a:spAutoFit/>
          </a:bodyPr>
          <a:lstStyle/>
          <a:p>
            <a:pPr algn="ctr"/>
            <a:r>
              <a:rPr lang="es-CL" sz="2800" dirty="0">
                <a:solidFill>
                  <a:schemeClr val="bg1"/>
                </a:solidFill>
                <a:latin typeface="Amasis MT Pro Medium" panose="02040604050005020304" pitchFamily="18" charset="0"/>
                <a:cs typeface="Times New Roman" panose="02020603050405020304" pitchFamily="18" charset="0"/>
              </a:rPr>
              <a:t>Reglas de uso</a:t>
            </a:r>
          </a:p>
        </p:txBody>
      </p:sp>
      <p:sp>
        <p:nvSpPr>
          <p:cNvPr id="27" name="Arrow: Down 27">
            <a:extLst>
              <a:ext uri="{FF2B5EF4-FFF2-40B4-BE49-F238E27FC236}">
                <a16:creationId xmlns:a16="http://schemas.microsoft.com/office/drawing/2014/main" id="{80202126-A281-462C-17F6-74C6FA940357}"/>
              </a:ext>
            </a:extLst>
          </p:cNvPr>
          <p:cNvSpPr/>
          <p:nvPr/>
        </p:nvSpPr>
        <p:spPr>
          <a:xfrm>
            <a:off x="10026520" y="4341346"/>
            <a:ext cx="575353" cy="861774"/>
          </a:xfrm>
          <a:prstGeom prst="downArrow">
            <a:avLst/>
          </a:prstGeom>
          <a:noFill/>
          <a:ln w="762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solidFill>
            </a:endParaRPr>
          </a:p>
        </p:txBody>
      </p:sp>
      <p:sp>
        <p:nvSpPr>
          <p:cNvPr id="28" name="Rectangle 28">
            <a:extLst>
              <a:ext uri="{FF2B5EF4-FFF2-40B4-BE49-F238E27FC236}">
                <a16:creationId xmlns:a16="http://schemas.microsoft.com/office/drawing/2014/main" id="{4EA93080-40FE-4042-EA6F-B89BAE467A3A}"/>
              </a:ext>
            </a:extLst>
          </p:cNvPr>
          <p:cNvSpPr/>
          <p:nvPr/>
        </p:nvSpPr>
        <p:spPr>
          <a:xfrm flipV="1">
            <a:off x="8930657" y="3553572"/>
            <a:ext cx="2850968" cy="2857499"/>
          </a:xfrm>
          <a:prstGeom prst="rect">
            <a:avLst/>
          </a:prstGeom>
          <a:noFill/>
          <a:ln w="76200">
            <a:solidFill>
              <a:srgbClr val="693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solidFill>
            </a:endParaRPr>
          </a:p>
        </p:txBody>
      </p:sp>
    </p:spTree>
    <p:extLst>
      <p:ext uri="{BB962C8B-B14F-4D97-AF65-F5344CB8AC3E}">
        <p14:creationId xmlns:p14="http://schemas.microsoft.com/office/powerpoint/2010/main" val="828631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DE2E48-FCC3-3F94-4210-E619516DFC13}"/>
              </a:ext>
            </a:extLst>
          </p:cNvPr>
          <p:cNvSpPr>
            <a:spLocks noGrp="1"/>
          </p:cNvSpPr>
          <p:nvPr>
            <p:ph type="title"/>
          </p:nvPr>
        </p:nvSpPr>
        <p:spPr/>
        <p:txBody>
          <a:bodyPr/>
          <a:lstStyle/>
          <a:p>
            <a:r>
              <a:rPr lang="es-CL" dirty="0">
                <a:latin typeface="Amasis MT Pro" panose="02040504050005020304" pitchFamily="18" charset="0"/>
              </a:rPr>
              <a:t>Crítica: La brecha entre procesos de bajo-orden y alto-orden</a:t>
            </a:r>
          </a:p>
        </p:txBody>
      </p:sp>
      <p:sp>
        <p:nvSpPr>
          <p:cNvPr id="3" name="Marcador de contenido 2">
            <a:extLst>
              <a:ext uri="{FF2B5EF4-FFF2-40B4-BE49-F238E27FC236}">
                <a16:creationId xmlns:a16="http://schemas.microsoft.com/office/drawing/2014/main" id="{7709AA35-36F3-FA6A-3C83-AD1A23796173}"/>
              </a:ext>
            </a:extLst>
          </p:cNvPr>
          <p:cNvSpPr>
            <a:spLocks noGrp="1"/>
          </p:cNvSpPr>
          <p:nvPr>
            <p:ph idx="1"/>
          </p:nvPr>
        </p:nvSpPr>
        <p:spPr>
          <a:xfrm>
            <a:off x="1205930" y="2709381"/>
            <a:ext cx="10373046" cy="2979934"/>
          </a:xfrm>
        </p:spPr>
        <p:txBody>
          <a:bodyPr>
            <a:normAutofit fontScale="92500" lnSpcReduction="10000"/>
          </a:bodyPr>
          <a:lstStyle/>
          <a:p>
            <a:pPr algn="just"/>
            <a:r>
              <a:rPr lang="es-CL" sz="2800" dirty="0"/>
              <a:t>La teoría enactiva es muchas veces critica por no lograr explicar procesos de alto orden, por ejemplo, la planificación, la imaginación, y tareas que no impliquen directamente una relación corporizada con el ambiente. </a:t>
            </a:r>
          </a:p>
          <a:p>
            <a:pPr algn="just"/>
            <a:r>
              <a:rPr lang="es-CL" sz="2800" dirty="0"/>
              <a:t>Otro caso interesante sería que no es compatible con la idea de reglas computacionales, ni representaciones mentales de las teorías clásicas. Por lo tanto, aún no existe una propuesta pueda dar cuenta de sistemas tan complejos como la gramática de una lengua. </a:t>
            </a:r>
          </a:p>
        </p:txBody>
      </p:sp>
    </p:spTree>
    <p:extLst>
      <p:ext uri="{BB962C8B-B14F-4D97-AF65-F5344CB8AC3E}">
        <p14:creationId xmlns:p14="http://schemas.microsoft.com/office/powerpoint/2010/main" val="3716696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BD18E8-66E2-B717-37F3-81845BBF2697}"/>
              </a:ext>
            </a:extLst>
          </p:cNvPr>
          <p:cNvSpPr>
            <a:spLocks noGrp="1"/>
          </p:cNvSpPr>
          <p:nvPr>
            <p:ph type="title"/>
          </p:nvPr>
        </p:nvSpPr>
        <p:spPr>
          <a:xfrm>
            <a:off x="1084779" y="531687"/>
            <a:ext cx="10340083" cy="1485900"/>
          </a:xfrm>
        </p:spPr>
        <p:txBody>
          <a:bodyPr>
            <a:normAutofit fontScale="90000"/>
          </a:bodyPr>
          <a:lstStyle/>
          <a:p>
            <a:r>
              <a:rPr lang="es-CL" dirty="0">
                <a:latin typeface="Bodoni MT Black" panose="02070A03080606020203" pitchFamily="18" charset="0"/>
              </a:rPr>
              <a:t>Procesamiento predictivo: de las redes neuronales al sistema cognitivo</a:t>
            </a:r>
          </a:p>
        </p:txBody>
      </p:sp>
      <p:pic>
        <p:nvPicPr>
          <p:cNvPr id="5" name="Imagen 4">
            <a:extLst>
              <a:ext uri="{FF2B5EF4-FFF2-40B4-BE49-F238E27FC236}">
                <a16:creationId xmlns:a16="http://schemas.microsoft.com/office/drawing/2014/main" id="{4B3251ED-9C8D-622A-5608-24B95303A068}"/>
              </a:ext>
            </a:extLst>
          </p:cNvPr>
          <p:cNvPicPr>
            <a:picLocks noChangeAspect="1"/>
          </p:cNvPicPr>
          <p:nvPr/>
        </p:nvPicPr>
        <p:blipFill>
          <a:blip r:embed="rId2"/>
          <a:stretch>
            <a:fillRect/>
          </a:stretch>
        </p:blipFill>
        <p:spPr>
          <a:xfrm>
            <a:off x="1713602" y="2411268"/>
            <a:ext cx="8764796" cy="2997918"/>
          </a:xfrm>
          <a:prstGeom prst="rect">
            <a:avLst/>
          </a:prstGeom>
        </p:spPr>
      </p:pic>
      <p:sp>
        <p:nvSpPr>
          <p:cNvPr id="7" name="CuadroTexto 6">
            <a:extLst>
              <a:ext uri="{FF2B5EF4-FFF2-40B4-BE49-F238E27FC236}">
                <a16:creationId xmlns:a16="http://schemas.microsoft.com/office/drawing/2014/main" id="{5A314F53-F91D-299A-AAAB-C7645AC4A27D}"/>
              </a:ext>
            </a:extLst>
          </p:cNvPr>
          <p:cNvSpPr txBox="1"/>
          <p:nvPr/>
        </p:nvSpPr>
        <p:spPr>
          <a:xfrm>
            <a:off x="1713602" y="5780287"/>
            <a:ext cx="3423477" cy="400110"/>
          </a:xfrm>
          <a:prstGeom prst="rect">
            <a:avLst/>
          </a:prstGeom>
          <a:noFill/>
        </p:spPr>
        <p:txBody>
          <a:bodyPr wrap="square">
            <a:spAutoFit/>
          </a:bodyPr>
          <a:lstStyle/>
          <a:p>
            <a:r>
              <a:rPr lang="es-CL" sz="2000" dirty="0">
                <a:solidFill>
                  <a:srgbClr val="000000"/>
                </a:solidFill>
                <a:latin typeface="STZhongsong" panose="02010600040101010101" pitchFamily="2" charset="-122"/>
                <a:ea typeface="STZhongsong" panose="02010600040101010101" pitchFamily="2" charset="-122"/>
              </a:rPr>
              <a:t>La ilusión de </a:t>
            </a:r>
            <a:r>
              <a:rPr lang="es-CL" sz="2000" dirty="0" err="1">
                <a:solidFill>
                  <a:srgbClr val="000000"/>
                </a:solidFill>
                <a:latin typeface="STZhongsong" panose="02010600040101010101" pitchFamily="2" charset="-122"/>
                <a:ea typeface="STZhongsong" panose="02010600040101010101" pitchFamily="2" charset="-122"/>
              </a:rPr>
              <a:t>Cornsweet</a:t>
            </a:r>
            <a:r>
              <a:rPr lang="es-CL" sz="2000" dirty="0">
                <a:solidFill>
                  <a:srgbClr val="000000"/>
                </a:solidFill>
                <a:latin typeface="STZhongsong" panose="02010600040101010101" pitchFamily="2" charset="-122"/>
                <a:ea typeface="STZhongsong" panose="02010600040101010101" pitchFamily="2" charset="-122"/>
              </a:rPr>
              <a:t>.</a:t>
            </a:r>
            <a:endParaRPr lang="es-CL" sz="2000" dirty="0">
              <a:latin typeface="STZhongsong" panose="02010600040101010101" pitchFamily="2" charset="-122"/>
              <a:ea typeface="STZhongsong" panose="02010600040101010101" pitchFamily="2" charset="-122"/>
            </a:endParaRPr>
          </a:p>
        </p:txBody>
      </p:sp>
    </p:spTree>
    <p:extLst>
      <p:ext uri="{BB962C8B-B14F-4D97-AF65-F5344CB8AC3E}">
        <p14:creationId xmlns:p14="http://schemas.microsoft.com/office/powerpoint/2010/main" val="3826226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63C2988-96E1-3E80-6999-F451EDFBCBD9}"/>
              </a:ext>
            </a:extLst>
          </p:cNvPr>
          <p:cNvPicPr>
            <a:picLocks noChangeAspect="1"/>
          </p:cNvPicPr>
          <p:nvPr/>
        </p:nvPicPr>
        <p:blipFill>
          <a:blip r:embed="rId2"/>
          <a:stretch>
            <a:fillRect/>
          </a:stretch>
        </p:blipFill>
        <p:spPr>
          <a:xfrm>
            <a:off x="1298555" y="1725970"/>
            <a:ext cx="1257941" cy="1292171"/>
          </a:xfrm>
          <a:prstGeom prst="rect">
            <a:avLst/>
          </a:prstGeom>
        </p:spPr>
      </p:pic>
      <p:pic>
        <p:nvPicPr>
          <p:cNvPr id="7" name="Imagen 6">
            <a:extLst>
              <a:ext uri="{FF2B5EF4-FFF2-40B4-BE49-F238E27FC236}">
                <a16:creationId xmlns:a16="http://schemas.microsoft.com/office/drawing/2014/main" id="{E253C749-D68A-0FF6-EED6-22F4BFA02B45}"/>
              </a:ext>
            </a:extLst>
          </p:cNvPr>
          <p:cNvPicPr>
            <a:picLocks noChangeAspect="1"/>
          </p:cNvPicPr>
          <p:nvPr/>
        </p:nvPicPr>
        <p:blipFill>
          <a:blip r:embed="rId3"/>
          <a:stretch>
            <a:fillRect/>
          </a:stretch>
        </p:blipFill>
        <p:spPr>
          <a:xfrm>
            <a:off x="2556496" y="1725970"/>
            <a:ext cx="1257941" cy="1292171"/>
          </a:xfrm>
          <a:prstGeom prst="rect">
            <a:avLst/>
          </a:prstGeom>
        </p:spPr>
      </p:pic>
      <p:pic>
        <p:nvPicPr>
          <p:cNvPr id="9" name="Imagen 8">
            <a:extLst>
              <a:ext uri="{FF2B5EF4-FFF2-40B4-BE49-F238E27FC236}">
                <a16:creationId xmlns:a16="http://schemas.microsoft.com/office/drawing/2014/main" id="{3C79DD16-0E14-240B-20AC-0788426A6156}"/>
              </a:ext>
            </a:extLst>
          </p:cNvPr>
          <p:cNvPicPr>
            <a:picLocks noChangeAspect="1"/>
          </p:cNvPicPr>
          <p:nvPr/>
        </p:nvPicPr>
        <p:blipFill>
          <a:blip r:embed="rId4"/>
          <a:stretch>
            <a:fillRect/>
          </a:stretch>
        </p:blipFill>
        <p:spPr>
          <a:xfrm>
            <a:off x="3814437" y="1725970"/>
            <a:ext cx="1257941" cy="1292171"/>
          </a:xfrm>
          <a:prstGeom prst="rect">
            <a:avLst/>
          </a:prstGeom>
        </p:spPr>
      </p:pic>
      <p:pic>
        <p:nvPicPr>
          <p:cNvPr id="11" name="Imagen 10">
            <a:extLst>
              <a:ext uri="{FF2B5EF4-FFF2-40B4-BE49-F238E27FC236}">
                <a16:creationId xmlns:a16="http://schemas.microsoft.com/office/drawing/2014/main" id="{32F6B07A-74FA-BE73-396B-54FCF5FA0D36}"/>
              </a:ext>
            </a:extLst>
          </p:cNvPr>
          <p:cNvPicPr>
            <a:picLocks noChangeAspect="1"/>
          </p:cNvPicPr>
          <p:nvPr/>
        </p:nvPicPr>
        <p:blipFill>
          <a:blip r:embed="rId5"/>
          <a:stretch>
            <a:fillRect/>
          </a:stretch>
        </p:blipFill>
        <p:spPr>
          <a:xfrm>
            <a:off x="5701353" y="1725970"/>
            <a:ext cx="1257941" cy="1300727"/>
          </a:xfrm>
          <a:prstGeom prst="rect">
            <a:avLst/>
          </a:prstGeom>
        </p:spPr>
      </p:pic>
      <p:pic>
        <p:nvPicPr>
          <p:cNvPr id="13" name="Imagen 12">
            <a:extLst>
              <a:ext uri="{FF2B5EF4-FFF2-40B4-BE49-F238E27FC236}">
                <a16:creationId xmlns:a16="http://schemas.microsoft.com/office/drawing/2014/main" id="{052F8935-00EB-792A-E8A6-B42EF0F85C6F}"/>
              </a:ext>
            </a:extLst>
          </p:cNvPr>
          <p:cNvPicPr>
            <a:picLocks noChangeAspect="1"/>
          </p:cNvPicPr>
          <p:nvPr/>
        </p:nvPicPr>
        <p:blipFill rotWithShape="1">
          <a:blip r:embed="rId3"/>
          <a:srcRect l="8738" r="-8736"/>
          <a:stretch/>
        </p:blipFill>
        <p:spPr>
          <a:xfrm>
            <a:off x="5703772" y="3018141"/>
            <a:ext cx="1387322" cy="1422744"/>
          </a:xfrm>
          <a:prstGeom prst="rect">
            <a:avLst/>
          </a:prstGeom>
        </p:spPr>
      </p:pic>
      <p:pic>
        <p:nvPicPr>
          <p:cNvPr id="15" name="Imagen 14">
            <a:extLst>
              <a:ext uri="{FF2B5EF4-FFF2-40B4-BE49-F238E27FC236}">
                <a16:creationId xmlns:a16="http://schemas.microsoft.com/office/drawing/2014/main" id="{D8DFE894-EC31-8FB1-8CC7-236538A36FB1}"/>
              </a:ext>
            </a:extLst>
          </p:cNvPr>
          <p:cNvPicPr>
            <a:picLocks noChangeAspect="1"/>
          </p:cNvPicPr>
          <p:nvPr/>
        </p:nvPicPr>
        <p:blipFill>
          <a:blip r:embed="rId6"/>
          <a:stretch>
            <a:fillRect/>
          </a:stretch>
        </p:blipFill>
        <p:spPr>
          <a:xfrm>
            <a:off x="5701353" y="4440885"/>
            <a:ext cx="1257941" cy="1300727"/>
          </a:xfrm>
          <a:prstGeom prst="rect">
            <a:avLst/>
          </a:prstGeom>
        </p:spPr>
      </p:pic>
      <p:pic>
        <p:nvPicPr>
          <p:cNvPr id="16" name="Imagen 15">
            <a:extLst>
              <a:ext uri="{FF2B5EF4-FFF2-40B4-BE49-F238E27FC236}">
                <a16:creationId xmlns:a16="http://schemas.microsoft.com/office/drawing/2014/main" id="{F22F4C5F-9F5E-7F81-E98E-A7072355912E}"/>
              </a:ext>
            </a:extLst>
          </p:cNvPr>
          <p:cNvPicPr>
            <a:picLocks noChangeAspect="1"/>
          </p:cNvPicPr>
          <p:nvPr/>
        </p:nvPicPr>
        <p:blipFill>
          <a:blip r:embed="rId2"/>
          <a:stretch>
            <a:fillRect/>
          </a:stretch>
        </p:blipFill>
        <p:spPr>
          <a:xfrm>
            <a:off x="7717644" y="3026697"/>
            <a:ext cx="1257941" cy="1292171"/>
          </a:xfrm>
          <a:prstGeom prst="rect">
            <a:avLst/>
          </a:prstGeom>
        </p:spPr>
      </p:pic>
      <p:pic>
        <p:nvPicPr>
          <p:cNvPr id="17" name="Imagen 16">
            <a:extLst>
              <a:ext uri="{FF2B5EF4-FFF2-40B4-BE49-F238E27FC236}">
                <a16:creationId xmlns:a16="http://schemas.microsoft.com/office/drawing/2014/main" id="{D35A01AE-FCB8-FDF6-EFE7-9BB17261D33F}"/>
              </a:ext>
            </a:extLst>
          </p:cNvPr>
          <p:cNvPicPr>
            <a:picLocks noChangeAspect="1"/>
          </p:cNvPicPr>
          <p:nvPr/>
        </p:nvPicPr>
        <p:blipFill>
          <a:blip r:embed="rId3"/>
          <a:stretch>
            <a:fillRect/>
          </a:stretch>
        </p:blipFill>
        <p:spPr>
          <a:xfrm>
            <a:off x="8975585" y="3026697"/>
            <a:ext cx="1257941" cy="1292171"/>
          </a:xfrm>
          <a:prstGeom prst="rect">
            <a:avLst/>
          </a:prstGeom>
        </p:spPr>
      </p:pic>
      <p:pic>
        <p:nvPicPr>
          <p:cNvPr id="18" name="Imagen 17">
            <a:extLst>
              <a:ext uri="{FF2B5EF4-FFF2-40B4-BE49-F238E27FC236}">
                <a16:creationId xmlns:a16="http://schemas.microsoft.com/office/drawing/2014/main" id="{D76358C8-3DD8-B642-77DD-59D20F55094E}"/>
              </a:ext>
            </a:extLst>
          </p:cNvPr>
          <p:cNvPicPr>
            <a:picLocks noChangeAspect="1"/>
          </p:cNvPicPr>
          <p:nvPr/>
        </p:nvPicPr>
        <p:blipFill>
          <a:blip r:embed="rId4"/>
          <a:stretch>
            <a:fillRect/>
          </a:stretch>
        </p:blipFill>
        <p:spPr>
          <a:xfrm>
            <a:off x="10233526" y="3026696"/>
            <a:ext cx="1257941" cy="1292171"/>
          </a:xfrm>
          <a:prstGeom prst="rect">
            <a:avLst/>
          </a:prstGeom>
        </p:spPr>
      </p:pic>
      <p:pic>
        <p:nvPicPr>
          <p:cNvPr id="23" name="Imagen 22">
            <a:extLst>
              <a:ext uri="{FF2B5EF4-FFF2-40B4-BE49-F238E27FC236}">
                <a16:creationId xmlns:a16="http://schemas.microsoft.com/office/drawing/2014/main" id="{7CC3FF87-C5D4-2DF0-D69E-16F855317FE9}"/>
              </a:ext>
            </a:extLst>
          </p:cNvPr>
          <p:cNvPicPr>
            <a:picLocks noChangeAspect="1"/>
          </p:cNvPicPr>
          <p:nvPr/>
        </p:nvPicPr>
        <p:blipFill>
          <a:blip r:embed="rId6"/>
          <a:stretch>
            <a:fillRect/>
          </a:stretch>
        </p:blipFill>
        <p:spPr>
          <a:xfrm>
            <a:off x="8980429" y="4295855"/>
            <a:ext cx="1257941" cy="1300727"/>
          </a:xfrm>
          <a:prstGeom prst="rect">
            <a:avLst/>
          </a:prstGeom>
        </p:spPr>
      </p:pic>
      <p:pic>
        <p:nvPicPr>
          <p:cNvPr id="24" name="Imagen 23">
            <a:extLst>
              <a:ext uri="{FF2B5EF4-FFF2-40B4-BE49-F238E27FC236}">
                <a16:creationId xmlns:a16="http://schemas.microsoft.com/office/drawing/2014/main" id="{81061B00-ED42-B7DE-65D1-42D42C000D04}"/>
              </a:ext>
            </a:extLst>
          </p:cNvPr>
          <p:cNvPicPr>
            <a:picLocks noChangeAspect="1"/>
          </p:cNvPicPr>
          <p:nvPr/>
        </p:nvPicPr>
        <p:blipFill>
          <a:blip r:embed="rId5"/>
          <a:stretch>
            <a:fillRect/>
          </a:stretch>
        </p:blipFill>
        <p:spPr>
          <a:xfrm>
            <a:off x="8980429" y="1725968"/>
            <a:ext cx="1257941" cy="1300727"/>
          </a:xfrm>
          <a:prstGeom prst="rect">
            <a:avLst/>
          </a:prstGeom>
        </p:spPr>
      </p:pic>
      <p:sp>
        <p:nvSpPr>
          <p:cNvPr id="26" name="CuadroTexto 25">
            <a:extLst>
              <a:ext uri="{FF2B5EF4-FFF2-40B4-BE49-F238E27FC236}">
                <a16:creationId xmlns:a16="http://schemas.microsoft.com/office/drawing/2014/main" id="{19B24634-B46C-B4AE-E63F-2A7E9F679A2E}"/>
              </a:ext>
            </a:extLst>
          </p:cNvPr>
          <p:cNvSpPr txBox="1"/>
          <p:nvPr/>
        </p:nvSpPr>
        <p:spPr>
          <a:xfrm>
            <a:off x="1140674" y="371719"/>
            <a:ext cx="9121352" cy="769441"/>
          </a:xfrm>
          <a:prstGeom prst="rect">
            <a:avLst/>
          </a:prstGeom>
          <a:noFill/>
        </p:spPr>
        <p:txBody>
          <a:bodyPr wrap="square">
            <a:spAutoFit/>
          </a:bodyPr>
          <a:lstStyle/>
          <a:p>
            <a:r>
              <a:rPr lang="es-CL" sz="4400" dirty="0">
                <a:latin typeface="STZhongsong" panose="02010600040101010101" pitchFamily="2" charset="-122"/>
                <a:ea typeface="STZhongsong" panose="02010600040101010101" pitchFamily="2" charset="-122"/>
              </a:rPr>
              <a:t>La percepción es una inferencia. </a:t>
            </a:r>
          </a:p>
        </p:txBody>
      </p:sp>
      <p:sp>
        <p:nvSpPr>
          <p:cNvPr id="28" name="CuadroTexto 27">
            <a:extLst>
              <a:ext uri="{FF2B5EF4-FFF2-40B4-BE49-F238E27FC236}">
                <a16:creationId xmlns:a16="http://schemas.microsoft.com/office/drawing/2014/main" id="{0D1B41C6-FFC0-510F-975A-65939B76597A}"/>
              </a:ext>
            </a:extLst>
          </p:cNvPr>
          <p:cNvSpPr txBox="1"/>
          <p:nvPr/>
        </p:nvSpPr>
        <p:spPr>
          <a:xfrm>
            <a:off x="1140674" y="4827141"/>
            <a:ext cx="2230424" cy="769441"/>
          </a:xfrm>
          <a:prstGeom prst="rect">
            <a:avLst/>
          </a:prstGeom>
          <a:noFill/>
        </p:spPr>
        <p:txBody>
          <a:bodyPr wrap="square">
            <a:spAutoFit/>
          </a:bodyPr>
          <a:lstStyle/>
          <a:p>
            <a:r>
              <a:rPr lang="es-CL" sz="4400" i="1" dirty="0">
                <a:latin typeface="Bodoni MT Black" panose="02070A03080606020203" pitchFamily="18" charset="0"/>
                <a:ea typeface="STZhongsong" panose="02010600040101010101" pitchFamily="2" charset="-122"/>
              </a:rPr>
              <a:t>Priors</a:t>
            </a:r>
            <a:endParaRPr lang="es-CL" sz="4400" i="1" dirty="0">
              <a:latin typeface="Bodoni MT Black" panose="02070A03080606020203" pitchFamily="18" charset="0"/>
            </a:endParaRPr>
          </a:p>
        </p:txBody>
      </p:sp>
      <p:sp>
        <p:nvSpPr>
          <p:cNvPr id="29" name="Flecha: hacia arriba 28">
            <a:extLst>
              <a:ext uri="{FF2B5EF4-FFF2-40B4-BE49-F238E27FC236}">
                <a16:creationId xmlns:a16="http://schemas.microsoft.com/office/drawing/2014/main" id="{CBBC7EB5-5030-579C-291B-FC6E5F3C40DA}"/>
              </a:ext>
            </a:extLst>
          </p:cNvPr>
          <p:cNvSpPr/>
          <p:nvPr/>
        </p:nvSpPr>
        <p:spPr>
          <a:xfrm>
            <a:off x="1857165" y="3671444"/>
            <a:ext cx="797442" cy="769441"/>
          </a:xfrm>
          <a:prstGeom prst="upArrow">
            <a:avLst/>
          </a:prstGeom>
          <a:no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Flecha: hacia arriba 29">
            <a:extLst>
              <a:ext uri="{FF2B5EF4-FFF2-40B4-BE49-F238E27FC236}">
                <a16:creationId xmlns:a16="http://schemas.microsoft.com/office/drawing/2014/main" id="{D0B7E8C1-981B-ECD2-735C-358C1D120954}"/>
              </a:ext>
            </a:extLst>
          </p:cNvPr>
          <p:cNvSpPr/>
          <p:nvPr/>
        </p:nvSpPr>
        <p:spPr>
          <a:xfrm rot="5400000">
            <a:off x="3588524" y="4841142"/>
            <a:ext cx="797442" cy="769441"/>
          </a:xfrm>
          <a:prstGeom prst="upArrow">
            <a:avLst/>
          </a:prstGeom>
          <a:no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921553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0A5BBFD-DCCF-BACC-53A7-3FFE831BBCC1}"/>
              </a:ext>
            </a:extLst>
          </p:cNvPr>
          <p:cNvSpPr/>
          <p:nvPr/>
        </p:nvSpPr>
        <p:spPr>
          <a:xfrm>
            <a:off x="1460204" y="882502"/>
            <a:ext cx="9271592" cy="509299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 name="Imagen 3">
            <a:extLst>
              <a:ext uri="{FF2B5EF4-FFF2-40B4-BE49-F238E27FC236}">
                <a16:creationId xmlns:a16="http://schemas.microsoft.com/office/drawing/2014/main" id="{776BDE2E-2A6A-57EC-A4B1-14C0A0CAA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225" y="1121734"/>
            <a:ext cx="8791550" cy="4614531"/>
          </a:xfrm>
          <a:prstGeom prst="rect">
            <a:avLst/>
          </a:prstGeom>
        </p:spPr>
      </p:pic>
    </p:spTree>
    <p:extLst>
      <p:ext uri="{BB962C8B-B14F-4D97-AF65-F5344CB8AC3E}">
        <p14:creationId xmlns:p14="http://schemas.microsoft.com/office/powerpoint/2010/main" val="1207991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16A32A-7368-33AA-F9F2-0A8E787B5611}"/>
              </a:ext>
            </a:extLst>
          </p:cNvPr>
          <p:cNvSpPr>
            <a:spLocks noGrp="1"/>
          </p:cNvSpPr>
          <p:nvPr>
            <p:ph type="title"/>
          </p:nvPr>
        </p:nvSpPr>
        <p:spPr>
          <a:xfrm>
            <a:off x="1371600" y="685800"/>
            <a:ext cx="8569842" cy="866553"/>
          </a:xfrm>
        </p:spPr>
        <p:txBody>
          <a:bodyPr/>
          <a:lstStyle/>
          <a:p>
            <a:r>
              <a:rPr lang="es-CL" dirty="0">
                <a:latin typeface="STZhongsong" panose="02010600040101010101" pitchFamily="2" charset="-122"/>
                <a:ea typeface="STZhongsong" panose="02010600040101010101" pitchFamily="2" charset="-122"/>
              </a:rPr>
              <a:t>Incertidumbre sensorial</a:t>
            </a:r>
          </a:p>
        </p:txBody>
      </p:sp>
      <p:sp>
        <p:nvSpPr>
          <p:cNvPr id="3" name="Marcador de contenido 2">
            <a:extLst>
              <a:ext uri="{FF2B5EF4-FFF2-40B4-BE49-F238E27FC236}">
                <a16:creationId xmlns:a16="http://schemas.microsoft.com/office/drawing/2014/main" id="{7DC37213-E937-86A5-37A8-2ED37DF8C4A0}"/>
              </a:ext>
            </a:extLst>
          </p:cNvPr>
          <p:cNvSpPr>
            <a:spLocks noGrp="1"/>
          </p:cNvSpPr>
          <p:nvPr>
            <p:ph idx="1"/>
          </p:nvPr>
        </p:nvSpPr>
        <p:spPr>
          <a:xfrm>
            <a:off x="1371600" y="2433438"/>
            <a:ext cx="9654363" cy="3136605"/>
          </a:xfrm>
        </p:spPr>
        <p:txBody>
          <a:bodyPr>
            <a:normAutofit fontScale="92500" lnSpcReduction="10000"/>
          </a:bodyPr>
          <a:lstStyle/>
          <a:p>
            <a:r>
              <a:rPr lang="es-CL" dirty="0">
                <a:latin typeface="STZhongsong" panose="02010600040101010101" pitchFamily="2" charset="-122"/>
                <a:ea typeface="STZhongsong" panose="02010600040101010101" pitchFamily="2" charset="-122"/>
              </a:rPr>
              <a:t>¿Podemos cambiar lo que vemos a través de nuestro conocimiento?</a:t>
            </a:r>
          </a:p>
          <a:p>
            <a:pPr algn="just"/>
            <a:r>
              <a:rPr lang="es-CL" dirty="0">
                <a:latin typeface="STZhongsong" panose="02010600040101010101" pitchFamily="2" charset="-122"/>
                <a:ea typeface="STZhongsong" panose="02010600040101010101" pitchFamily="2" charset="-122"/>
              </a:rPr>
              <a:t>La teoría del </a:t>
            </a:r>
            <a:r>
              <a:rPr lang="es-CL" dirty="0" smtClean="0">
                <a:latin typeface="STZhongsong" panose="02010600040101010101" pitchFamily="2" charset="-122"/>
                <a:ea typeface="STZhongsong" panose="02010600040101010101" pitchFamily="2" charset="-122"/>
              </a:rPr>
              <a:t>procesamiento predictivo </a:t>
            </a:r>
            <a:r>
              <a:rPr lang="es-CL" dirty="0">
                <a:latin typeface="STZhongsong" panose="02010600040101010101" pitchFamily="2" charset="-122"/>
                <a:ea typeface="STZhongsong" panose="02010600040101010101" pitchFamily="2" charset="-122"/>
              </a:rPr>
              <a:t>dice que nuestro cerebro combina nuestro </a:t>
            </a:r>
            <a:r>
              <a:rPr lang="es-CL" dirty="0" smtClean="0">
                <a:latin typeface="STZhongsong" panose="02010600040101010101" pitchFamily="2" charset="-122"/>
                <a:ea typeface="STZhongsong" panose="02010600040101010101" pitchFamily="2" charset="-122"/>
              </a:rPr>
              <a:t>conocimiento sobre </a:t>
            </a:r>
            <a:r>
              <a:rPr lang="es-CL" dirty="0">
                <a:latin typeface="STZhongsong" panose="02010600040101010101" pitchFamily="2" charset="-122"/>
                <a:ea typeface="STZhongsong" panose="02010600040101010101" pitchFamily="2" charset="-122"/>
              </a:rPr>
              <a:t>el mundo y lo traduce en expectativas. Esto se </a:t>
            </a:r>
            <a:r>
              <a:rPr lang="es-CL" dirty="0" smtClean="0">
                <a:latin typeface="STZhongsong" panose="02010600040101010101" pitchFamily="2" charset="-122"/>
                <a:ea typeface="STZhongsong" panose="02010600040101010101" pitchFamily="2" charset="-122"/>
              </a:rPr>
              <a:t>representa </a:t>
            </a:r>
            <a:r>
              <a:rPr lang="es-CL" dirty="0">
                <a:latin typeface="STZhongsong" panose="02010600040101010101" pitchFamily="2" charset="-122"/>
                <a:ea typeface="STZhongsong" panose="02010600040101010101" pitchFamily="2" charset="-122"/>
              </a:rPr>
              <a:t>a través de capas jerárquicas que predicen el input sensorial y constantemente se retroalimentan de la experiencia del individuo. </a:t>
            </a:r>
          </a:p>
          <a:p>
            <a:pPr algn="just"/>
            <a:r>
              <a:rPr lang="es-CL" dirty="0">
                <a:latin typeface="STZhongsong" panose="02010600040101010101" pitchFamily="2" charset="-122"/>
                <a:ea typeface="STZhongsong" panose="02010600040101010101" pitchFamily="2" charset="-122"/>
              </a:rPr>
              <a:t>La mayoría del tiempo estas predicciones suceden de manera inconsciente. Sin embargo, y en especial cuando fracasan, somos capaces de darnos cuenta: ejemplo de la escalera, y del vaso de jugo. </a:t>
            </a:r>
          </a:p>
        </p:txBody>
      </p:sp>
    </p:spTree>
    <p:extLst>
      <p:ext uri="{BB962C8B-B14F-4D97-AF65-F5344CB8AC3E}">
        <p14:creationId xmlns:p14="http://schemas.microsoft.com/office/powerpoint/2010/main" val="804693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64C900-B320-B716-1A96-77DA9CA85618}"/>
              </a:ext>
            </a:extLst>
          </p:cNvPr>
          <p:cNvSpPr>
            <a:spLocks noGrp="1"/>
          </p:cNvSpPr>
          <p:nvPr>
            <p:ph type="title"/>
          </p:nvPr>
        </p:nvSpPr>
        <p:spPr>
          <a:xfrm>
            <a:off x="1023562" y="685800"/>
            <a:ext cx="10493524" cy="1485900"/>
          </a:xfrm>
        </p:spPr>
        <p:txBody>
          <a:bodyPr>
            <a:normAutofit/>
          </a:bodyPr>
          <a:lstStyle/>
          <a:p>
            <a:r>
              <a:rPr lang="es-CL" dirty="0">
                <a:latin typeface="Bodoni MT Black" panose="02070A03080606020203" pitchFamily="18" charset="0"/>
              </a:rPr>
              <a:t>El rol de la experiencia</a:t>
            </a:r>
          </a:p>
        </p:txBody>
      </p:sp>
      <p:sp>
        <p:nvSpPr>
          <p:cNvPr id="3" name="Marcador de contenido 2">
            <a:extLst>
              <a:ext uri="{FF2B5EF4-FFF2-40B4-BE49-F238E27FC236}">
                <a16:creationId xmlns:a16="http://schemas.microsoft.com/office/drawing/2014/main" id="{9FBC60B1-F2FF-5E26-53E3-209AADC46BAC}"/>
              </a:ext>
            </a:extLst>
          </p:cNvPr>
          <p:cNvSpPr>
            <a:spLocks noGrp="1"/>
          </p:cNvSpPr>
          <p:nvPr>
            <p:ph idx="1"/>
          </p:nvPr>
        </p:nvSpPr>
        <p:spPr>
          <a:xfrm>
            <a:off x="1023562" y="2286000"/>
            <a:ext cx="5389304" cy="3581400"/>
          </a:xfrm>
        </p:spPr>
        <p:txBody>
          <a:bodyPr>
            <a:normAutofit fontScale="92500"/>
          </a:bodyPr>
          <a:lstStyle/>
          <a:p>
            <a:r>
              <a:rPr lang="en-US" dirty="0">
                <a:latin typeface="Amasis MT Pro" panose="02040504050005020304" pitchFamily="18" charset="0"/>
              </a:rPr>
              <a:t>What Is It Like to Be a Bat? (Nagel, </a:t>
            </a:r>
            <a:r>
              <a:rPr lang="es-CL" dirty="0">
                <a:latin typeface="Amasis MT Pro" panose="02040504050005020304" pitchFamily="18" charset="0"/>
              </a:rPr>
              <a:t>1974).</a:t>
            </a:r>
          </a:p>
          <a:p>
            <a:r>
              <a:rPr lang="en-US" dirty="0">
                <a:latin typeface="Amasis MT Pro" panose="02040504050005020304" pitchFamily="18" charset="0"/>
              </a:rPr>
              <a:t>What Mary Didn't Know (Jackson, 1986)</a:t>
            </a:r>
            <a:r>
              <a:rPr lang="es-CL" dirty="0">
                <a:latin typeface="Amasis MT Pro" panose="02040504050005020304" pitchFamily="18" charset="0"/>
              </a:rPr>
              <a:t>.</a:t>
            </a:r>
          </a:p>
          <a:p>
            <a:endParaRPr lang="es-CL" dirty="0">
              <a:latin typeface="Amasis MT Pro" panose="02040504050005020304" pitchFamily="18" charset="0"/>
            </a:endParaRPr>
          </a:p>
          <a:p>
            <a:pPr marL="0" indent="0" algn="just">
              <a:buNone/>
            </a:pPr>
            <a:r>
              <a:rPr lang="es-CL" sz="2400" dirty="0">
                <a:latin typeface="Amasis MT Pro" panose="02040504050005020304" pitchFamily="18" charset="0"/>
              </a:rPr>
              <a:t>La experiencia pareciera no ser captada a través de la explicación objetiva. Pero al mismo tiempo resulta fundamental al momento de explicar el entendimiento en los seres vivos. </a:t>
            </a:r>
          </a:p>
          <a:p>
            <a:endParaRPr lang="en-US" sz="1800" dirty="0"/>
          </a:p>
        </p:txBody>
      </p:sp>
      <p:pic>
        <p:nvPicPr>
          <p:cNvPr id="5" name="Imagen 4">
            <a:extLst>
              <a:ext uri="{FF2B5EF4-FFF2-40B4-BE49-F238E27FC236}">
                <a16:creationId xmlns:a16="http://schemas.microsoft.com/office/drawing/2014/main" id="{EE0007C8-6A68-EACF-571F-82816CB52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8460" y="2981298"/>
            <a:ext cx="5105445" cy="3190902"/>
          </a:xfrm>
          <a:prstGeom prst="rect">
            <a:avLst/>
          </a:prstGeom>
        </p:spPr>
      </p:pic>
    </p:spTree>
    <p:extLst>
      <p:ext uri="{BB962C8B-B14F-4D97-AF65-F5344CB8AC3E}">
        <p14:creationId xmlns:p14="http://schemas.microsoft.com/office/powerpoint/2010/main" val="494571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ABFCF30-5C41-172D-CA7A-DF4351184E81}"/>
              </a:ext>
            </a:extLst>
          </p:cNvPr>
          <p:cNvPicPr>
            <a:picLocks noChangeAspect="1"/>
          </p:cNvPicPr>
          <p:nvPr/>
        </p:nvPicPr>
        <p:blipFill>
          <a:blip r:embed="rId2"/>
          <a:stretch>
            <a:fillRect/>
          </a:stretch>
        </p:blipFill>
        <p:spPr>
          <a:xfrm>
            <a:off x="1830517" y="299757"/>
            <a:ext cx="8530966" cy="6258485"/>
          </a:xfrm>
          <a:prstGeom prst="rect">
            <a:avLst/>
          </a:prstGeom>
        </p:spPr>
      </p:pic>
    </p:spTree>
    <p:extLst>
      <p:ext uri="{BB962C8B-B14F-4D97-AF65-F5344CB8AC3E}">
        <p14:creationId xmlns:p14="http://schemas.microsoft.com/office/powerpoint/2010/main" val="3419012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FB4D5C-154B-608E-0A29-F558E6D4CE10}"/>
              </a:ext>
            </a:extLst>
          </p:cNvPr>
          <p:cNvSpPr>
            <a:spLocks noGrp="1"/>
          </p:cNvSpPr>
          <p:nvPr>
            <p:ph type="title"/>
          </p:nvPr>
        </p:nvSpPr>
        <p:spPr/>
        <p:txBody>
          <a:bodyPr>
            <a:normAutofit fontScale="90000"/>
          </a:bodyPr>
          <a:lstStyle/>
          <a:p>
            <a:r>
              <a:rPr lang="es-CL" dirty="0">
                <a:latin typeface="STZhongsong" panose="02010600040101010101" pitchFamily="2" charset="-122"/>
                <a:ea typeface="STZhongsong" panose="02010600040101010101" pitchFamily="2" charset="-122"/>
              </a:rPr>
              <a:t>El lenguaje como la interfaz entre predicción y percepción</a:t>
            </a:r>
          </a:p>
        </p:txBody>
      </p:sp>
      <p:sp>
        <p:nvSpPr>
          <p:cNvPr id="3" name="Marcador de contenido 2">
            <a:extLst>
              <a:ext uri="{FF2B5EF4-FFF2-40B4-BE49-F238E27FC236}">
                <a16:creationId xmlns:a16="http://schemas.microsoft.com/office/drawing/2014/main" id="{3CA92F33-B888-F3DE-A111-EA39199E244B}"/>
              </a:ext>
            </a:extLst>
          </p:cNvPr>
          <p:cNvSpPr>
            <a:spLocks noGrp="1"/>
          </p:cNvSpPr>
          <p:nvPr>
            <p:ph idx="1"/>
          </p:nvPr>
        </p:nvSpPr>
        <p:spPr/>
        <p:txBody>
          <a:bodyPr>
            <a:normAutofit/>
          </a:bodyPr>
          <a:lstStyle/>
          <a:p>
            <a:r>
              <a:rPr lang="es-CL" sz="2400" dirty="0">
                <a:latin typeface="STZhongsong" panose="02010600040101010101" pitchFamily="2" charset="-122"/>
                <a:ea typeface="STZhongsong" panose="02010600040101010101" pitchFamily="2" charset="-122"/>
              </a:rPr>
              <a:t>La atención podría definirse como el foco hacia un aspecto de la experiencia que se convierte en el centro de los cálculos predictivos del cerebro. </a:t>
            </a:r>
          </a:p>
          <a:p>
            <a:r>
              <a:rPr lang="es-CL" sz="2400" dirty="0">
                <a:latin typeface="STZhongsong" panose="02010600040101010101" pitchFamily="2" charset="-122"/>
                <a:ea typeface="STZhongsong" panose="02010600040101010101" pitchFamily="2" charset="-122"/>
              </a:rPr>
              <a:t>Para entender lo anterior es necesario primer cual es la función del lenguaje dentro del sistema cognitivo</a:t>
            </a:r>
            <a:r>
              <a:rPr lang="es-CL" sz="2400" dirty="0" smtClean="0">
                <a:latin typeface="STZhongsong" panose="02010600040101010101" pitchFamily="2" charset="-122"/>
                <a:ea typeface="STZhongsong" panose="02010600040101010101" pitchFamily="2" charset="-122"/>
              </a:rPr>
              <a:t>. </a:t>
            </a:r>
            <a:endParaRPr lang="es-CL" sz="2400" dirty="0">
              <a:latin typeface="STZhongsong" panose="02010600040101010101" pitchFamily="2" charset="-122"/>
              <a:ea typeface="STZhongsong" panose="02010600040101010101" pitchFamily="2" charset="-122"/>
            </a:endParaRPr>
          </a:p>
          <a:p>
            <a:endParaRPr lang="es-CL" sz="2400" dirty="0">
              <a:latin typeface="STZhongsong" panose="02010600040101010101" pitchFamily="2" charset="-122"/>
              <a:ea typeface="STZhongsong" panose="02010600040101010101" pitchFamily="2" charset="-122"/>
            </a:endParaRPr>
          </a:p>
        </p:txBody>
      </p:sp>
      <p:sp>
        <p:nvSpPr>
          <p:cNvPr id="5" name="CuadroTexto 4">
            <a:extLst>
              <a:ext uri="{FF2B5EF4-FFF2-40B4-BE49-F238E27FC236}">
                <a16:creationId xmlns:a16="http://schemas.microsoft.com/office/drawing/2014/main" id="{ABE5B3D0-6950-55B4-71E1-61431A82AF32}"/>
              </a:ext>
            </a:extLst>
          </p:cNvPr>
          <p:cNvSpPr txBox="1"/>
          <p:nvPr/>
        </p:nvSpPr>
        <p:spPr>
          <a:xfrm>
            <a:off x="1371600" y="5170790"/>
            <a:ext cx="4149357" cy="830997"/>
          </a:xfrm>
          <a:prstGeom prst="rect">
            <a:avLst/>
          </a:prstGeom>
          <a:noFill/>
        </p:spPr>
        <p:txBody>
          <a:bodyPr wrap="square">
            <a:spAutoFit/>
          </a:bodyPr>
          <a:lstStyle/>
          <a:p>
            <a:r>
              <a:rPr lang="es-CL" sz="2400" dirty="0">
                <a:latin typeface="STZhongsong" panose="02010600040101010101" pitchFamily="2" charset="-122"/>
                <a:ea typeface="STZhongsong" panose="02010600040101010101" pitchFamily="2" charset="-122"/>
              </a:rPr>
              <a:t>Lenguaje como expresión del pensamiento. </a:t>
            </a:r>
            <a:endParaRPr lang="es-CL" sz="2400" dirty="0"/>
          </a:p>
        </p:txBody>
      </p:sp>
      <p:sp>
        <p:nvSpPr>
          <p:cNvPr id="7" name="CuadroTexto 6">
            <a:extLst>
              <a:ext uri="{FF2B5EF4-FFF2-40B4-BE49-F238E27FC236}">
                <a16:creationId xmlns:a16="http://schemas.microsoft.com/office/drawing/2014/main" id="{1AAE7945-BF37-3F4A-0C0A-E3D67A6EF7B5}"/>
              </a:ext>
            </a:extLst>
          </p:cNvPr>
          <p:cNvSpPr txBox="1"/>
          <p:nvPr/>
        </p:nvSpPr>
        <p:spPr>
          <a:xfrm>
            <a:off x="6503405" y="5170789"/>
            <a:ext cx="4897178" cy="830997"/>
          </a:xfrm>
          <a:prstGeom prst="rect">
            <a:avLst/>
          </a:prstGeom>
          <a:noFill/>
        </p:spPr>
        <p:txBody>
          <a:bodyPr wrap="square">
            <a:spAutoFit/>
          </a:bodyPr>
          <a:lstStyle/>
          <a:p>
            <a:r>
              <a:rPr lang="es-CL" sz="2400" dirty="0">
                <a:latin typeface="STZhongsong" panose="02010600040101010101" pitchFamily="2" charset="-122"/>
                <a:ea typeface="STZhongsong" panose="02010600040101010101" pitchFamily="2" charset="-122"/>
              </a:rPr>
              <a:t>Lenguaje como pensamiento amplificado. </a:t>
            </a:r>
            <a:endParaRPr lang="es-CL" sz="2400" dirty="0"/>
          </a:p>
        </p:txBody>
      </p:sp>
    </p:spTree>
    <p:extLst>
      <p:ext uri="{BB962C8B-B14F-4D97-AF65-F5344CB8AC3E}">
        <p14:creationId xmlns:p14="http://schemas.microsoft.com/office/powerpoint/2010/main" val="2336461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B95E1A-BFE0-A3C6-910E-386ECA5B898F}"/>
              </a:ext>
            </a:extLst>
          </p:cNvPr>
          <p:cNvSpPr>
            <a:spLocks noGrp="1"/>
          </p:cNvSpPr>
          <p:nvPr>
            <p:ph type="title"/>
          </p:nvPr>
        </p:nvSpPr>
        <p:spPr/>
        <p:txBody>
          <a:bodyPr/>
          <a:lstStyle/>
          <a:p>
            <a:r>
              <a:rPr lang="es-CL" dirty="0">
                <a:latin typeface="STZhongsong" panose="02010600040101010101" pitchFamily="2" charset="-122"/>
                <a:ea typeface="STZhongsong" panose="02010600040101010101" pitchFamily="2" charset="-122"/>
              </a:rPr>
              <a:t>El principio del cerebro holgazán (</a:t>
            </a:r>
            <a:r>
              <a:rPr lang="es-CL" dirty="0" err="1">
                <a:latin typeface="STZhongsong" panose="02010600040101010101" pitchFamily="2" charset="-122"/>
                <a:ea typeface="STZhongsong" panose="02010600040101010101" pitchFamily="2" charset="-122"/>
              </a:rPr>
              <a:t>lazy</a:t>
            </a:r>
            <a:r>
              <a:rPr lang="es-CL" dirty="0">
                <a:latin typeface="STZhongsong" panose="02010600040101010101" pitchFamily="2" charset="-122"/>
                <a:ea typeface="STZhongsong" panose="02010600040101010101" pitchFamily="2" charset="-122"/>
              </a:rPr>
              <a:t>) </a:t>
            </a:r>
          </a:p>
        </p:txBody>
      </p:sp>
      <p:sp>
        <p:nvSpPr>
          <p:cNvPr id="3" name="Marcador de contenido 2">
            <a:extLst>
              <a:ext uri="{FF2B5EF4-FFF2-40B4-BE49-F238E27FC236}">
                <a16:creationId xmlns:a16="http://schemas.microsoft.com/office/drawing/2014/main" id="{D9CDAB7B-021E-F045-ABE5-CA695F70E6EB}"/>
              </a:ext>
            </a:extLst>
          </p:cNvPr>
          <p:cNvSpPr>
            <a:spLocks noGrp="1"/>
          </p:cNvSpPr>
          <p:nvPr>
            <p:ph idx="1"/>
          </p:nvPr>
        </p:nvSpPr>
        <p:spPr>
          <a:xfrm>
            <a:off x="1371600" y="2286000"/>
            <a:ext cx="9601200" cy="1360967"/>
          </a:xfrm>
        </p:spPr>
        <p:txBody>
          <a:bodyPr>
            <a:normAutofit/>
          </a:bodyPr>
          <a:lstStyle/>
          <a:p>
            <a:r>
              <a:rPr lang="es-CL" sz="2800" dirty="0">
                <a:latin typeface="Amasis MT Pro" panose="02040504050005020304" pitchFamily="18" charset="0"/>
                <a:cs typeface="Aharoni" panose="02010803020104030203" pitchFamily="2" charset="-79"/>
              </a:rPr>
              <a:t>Ejemplo del museo. (Clark &amp; Chalmers, 1989).</a:t>
            </a:r>
          </a:p>
          <a:p>
            <a:r>
              <a:rPr lang="es-CL" sz="2800" dirty="0">
                <a:latin typeface="Amasis MT Pro" panose="02040504050005020304" pitchFamily="18" charset="0"/>
              </a:rPr>
              <a:t>Ejemplo del TETRIS (</a:t>
            </a:r>
            <a:r>
              <a:rPr lang="es-CL" sz="2800" dirty="0" err="1">
                <a:latin typeface="Amasis MT Pro" panose="02040504050005020304" pitchFamily="18" charset="0"/>
              </a:rPr>
              <a:t>Kirsh</a:t>
            </a:r>
            <a:r>
              <a:rPr lang="es-CL" sz="2800" dirty="0">
                <a:latin typeface="Amasis MT Pro" panose="02040504050005020304" pitchFamily="18" charset="0"/>
              </a:rPr>
              <a:t> &amp; </a:t>
            </a:r>
            <a:r>
              <a:rPr lang="es-CL" sz="2800" dirty="0" err="1">
                <a:latin typeface="Amasis MT Pro" panose="02040504050005020304" pitchFamily="18" charset="0"/>
              </a:rPr>
              <a:t>Maglio</a:t>
            </a:r>
            <a:r>
              <a:rPr lang="es-CL" sz="2800" dirty="0">
                <a:latin typeface="Amasis MT Pro" panose="02040504050005020304" pitchFamily="18" charset="0"/>
              </a:rPr>
              <a:t>, 1994).</a:t>
            </a:r>
          </a:p>
          <a:p>
            <a:endParaRPr lang="es-CL" sz="2800" dirty="0">
              <a:latin typeface="Amasis MT Pro" panose="02040504050005020304" pitchFamily="18" charset="0"/>
            </a:endParaRPr>
          </a:p>
        </p:txBody>
      </p:sp>
      <p:pic>
        <p:nvPicPr>
          <p:cNvPr id="6" name="Imagen 5">
            <a:extLst>
              <a:ext uri="{FF2B5EF4-FFF2-40B4-BE49-F238E27FC236}">
                <a16:creationId xmlns:a16="http://schemas.microsoft.com/office/drawing/2014/main" id="{60624D14-3D57-F7F6-F02D-7B94A505D3B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7623545" y="4008743"/>
            <a:ext cx="3774558" cy="2312313"/>
          </a:xfrm>
          <a:prstGeom prst="rect">
            <a:avLst/>
          </a:prstGeom>
        </p:spPr>
      </p:pic>
      <p:sp>
        <p:nvSpPr>
          <p:cNvPr id="10" name="CuadroTexto 9">
            <a:extLst>
              <a:ext uri="{FF2B5EF4-FFF2-40B4-BE49-F238E27FC236}">
                <a16:creationId xmlns:a16="http://schemas.microsoft.com/office/drawing/2014/main" id="{EDE8D29B-F11E-3DC2-9647-046503FDAD76}"/>
              </a:ext>
            </a:extLst>
          </p:cNvPr>
          <p:cNvSpPr txBox="1"/>
          <p:nvPr/>
        </p:nvSpPr>
        <p:spPr>
          <a:xfrm>
            <a:off x="1371600" y="4008743"/>
            <a:ext cx="5762847" cy="1307474"/>
          </a:xfrm>
          <a:prstGeom prst="rect">
            <a:avLst/>
          </a:prstGeom>
          <a:noFill/>
        </p:spPr>
        <p:txBody>
          <a:bodyPr wrap="square">
            <a:spAutoFit/>
          </a:bodyPr>
          <a:lstStyle/>
          <a:p>
            <a:pPr marL="0" marR="0" lvl="0" indent="0" algn="just"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s-CL" sz="2800" b="0" i="0" u="none" strike="noStrike" kern="1200" cap="none" spc="0" normalizeH="0" baseline="0" noProof="0" dirty="0">
                <a:ln>
                  <a:noFill/>
                </a:ln>
                <a:solidFill>
                  <a:srgbClr val="191B0E"/>
                </a:solidFill>
                <a:effectLst/>
                <a:uLnTx/>
                <a:uFillTx/>
                <a:latin typeface="Amasis MT Pro" panose="02040504050005020304" pitchFamily="18" charset="0"/>
                <a:ea typeface="+mn-ea"/>
                <a:cs typeface="+mn-cs"/>
              </a:rPr>
              <a:t>El lenguaje es una herramienta cognitiva que nos permite realizar un cálculo menor de predicción. </a:t>
            </a:r>
          </a:p>
        </p:txBody>
      </p:sp>
    </p:spTree>
    <p:extLst>
      <p:ext uri="{BB962C8B-B14F-4D97-AF65-F5344CB8AC3E}">
        <p14:creationId xmlns:p14="http://schemas.microsoft.com/office/powerpoint/2010/main" val="460998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7048A9-7354-D505-46D6-EAE57B7CE54C}"/>
              </a:ext>
            </a:extLst>
          </p:cNvPr>
          <p:cNvSpPr>
            <a:spLocks noGrp="1"/>
          </p:cNvSpPr>
          <p:nvPr>
            <p:ph type="title"/>
          </p:nvPr>
        </p:nvSpPr>
        <p:spPr/>
        <p:txBody>
          <a:bodyPr/>
          <a:lstStyle/>
          <a:p>
            <a:r>
              <a:rPr lang="es-CL" dirty="0">
                <a:latin typeface="Amasis MT Pro" panose="02040504050005020304" pitchFamily="18" charset="0"/>
              </a:rPr>
              <a:t>Los efectos cognitivos del etiquetado verbal (verbal </a:t>
            </a:r>
            <a:r>
              <a:rPr lang="es-CL" dirty="0" err="1">
                <a:latin typeface="Amasis MT Pro" panose="02040504050005020304" pitchFamily="18" charset="0"/>
              </a:rPr>
              <a:t>labeling</a:t>
            </a:r>
            <a:r>
              <a:rPr lang="es-CL" dirty="0">
                <a:latin typeface="Amasis MT Pro" panose="02040504050005020304" pitchFamily="18" charset="0"/>
              </a:rPr>
              <a:t>)</a:t>
            </a:r>
          </a:p>
        </p:txBody>
      </p:sp>
      <p:sp>
        <p:nvSpPr>
          <p:cNvPr id="3" name="Marcador de contenido 2">
            <a:extLst>
              <a:ext uri="{FF2B5EF4-FFF2-40B4-BE49-F238E27FC236}">
                <a16:creationId xmlns:a16="http://schemas.microsoft.com/office/drawing/2014/main" id="{E6119CF1-8023-4793-FCDA-C2C6A4385802}"/>
              </a:ext>
            </a:extLst>
          </p:cNvPr>
          <p:cNvSpPr>
            <a:spLocks noGrp="1"/>
          </p:cNvSpPr>
          <p:nvPr>
            <p:ph idx="1"/>
          </p:nvPr>
        </p:nvSpPr>
        <p:spPr/>
        <p:txBody>
          <a:bodyPr/>
          <a:lstStyle/>
          <a:p>
            <a:r>
              <a:rPr lang="es-CL" dirty="0">
                <a:latin typeface="STZhongsong" panose="02010600040101010101" pitchFamily="2" charset="-122"/>
                <a:ea typeface="STZhongsong" panose="02010600040101010101" pitchFamily="2" charset="-122"/>
              </a:rPr>
              <a:t>El lenguaje no solo es una forma de etiqueta nuestra experiencia, sino que también sirven para elaborar de mejor manera nuestra conducta y atención en el mundo. </a:t>
            </a:r>
          </a:p>
          <a:p>
            <a:pPr marL="514350" indent="-514350">
              <a:buAutoNum type="romanLcParenBoth"/>
            </a:pPr>
            <a:r>
              <a:rPr lang="es-CL" dirty="0">
                <a:latin typeface="STZhongsong" panose="02010600040101010101" pitchFamily="2" charset="-122"/>
                <a:ea typeface="STZhongsong" panose="02010600040101010101" pitchFamily="2" charset="-122"/>
              </a:rPr>
              <a:t>La categorización debería auxiliar nuestro aprendizaje. (Ejemplo del infante y los perros, gatos y zorros). </a:t>
            </a:r>
          </a:p>
          <a:p>
            <a:pPr marL="514350" indent="-514350">
              <a:buAutoNum type="romanLcParenBoth"/>
            </a:pPr>
            <a:r>
              <a:rPr lang="es-CL" dirty="0">
                <a:latin typeface="STZhongsong" panose="02010600040101010101" pitchFamily="2" charset="-122"/>
                <a:ea typeface="STZhongsong" panose="02010600040101010101" pitchFamily="2" charset="-122"/>
              </a:rPr>
              <a:t>El etiquetado verbal debería verse reflejado en la percepción del hablante. (La adquisición de vocabulario mejora la toma de decisiones). </a:t>
            </a:r>
          </a:p>
        </p:txBody>
      </p:sp>
    </p:spTree>
    <p:extLst>
      <p:ext uri="{BB962C8B-B14F-4D97-AF65-F5344CB8AC3E}">
        <p14:creationId xmlns:p14="http://schemas.microsoft.com/office/powerpoint/2010/main" val="67234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331605E-658B-B51E-8D43-53B5EB51D589}"/>
              </a:ext>
            </a:extLst>
          </p:cNvPr>
          <p:cNvSpPr>
            <a:spLocks noGrp="1"/>
          </p:cNvSpPr>
          <p:nvPr>
            <p:ph idx="1"/>
          </p:nvPr>
        </p:nvSpPr>
        <p:spPr>
          <a:xfrm>
            <a:off x="1295400" y="616688"/>
            <a:ext cx="9601200" cy="3581400"/>
          </a:xfrm>
        </p:spPr>
        <p:txBody>
          <a:bodyPr>
            <a:normAutofit fontScale="92500"/>
          </a:bodyPr>
          <a:lstStyle/>
          <a:p>
            <a:pPr algn="just"/>
            <a:r>
              <a:rPr lang="es-CL" sz="2400" dirty="0">
                <a:latin typeface="STZhongsong" panose="02010600040101010101" pitchFamily="2" charset="-122"/>
                <a:ea typeface="STZhongsong" panose="02010600040101010101" pitchFamily="2" charset="-122"/>
              </a:rPr>
              <a:t>Al aprender a nombrar la experiencia el sujeto es capaz de activar su conocimiento al observar a dicha entidad. Considerando que el cerebro funciona a través de capas jerárquicas, el poder activarlas mediante una pista lingüística el sistema cognitivo funciona de manera más fluida. En otras palabras, el lenguaje actúa como un canal de comunicación entre las diversas capas predictivas que facilita la activación de la información necesaria, y por lo tanto facilita el control de la atención y la conducta por parte del individuo (Lupyan, 2012).</a:t>
            </a:r>
          </a:p>
        </p:txBody>
      </p:sp>
      <p:sp>
        <p:nvSpPr>
          <p:cNvPr id="9" name="CuadroTexto 8">
            <a:extLst>
              <a:ext uri="{FF2B5EF4-FFF2-40B4-BE49-F238E27FC236}">
                <a16:creationId xmlns:a16="http://schemas.microsoft.com/office/drawing/2014/main" id="{6FFC998B-CC28-AD6F-034F-C5A6A67AA931}"/>
              </a:ext>
            </a:extLst>
          </p:cNvPr>
          <p:cNvSpPr txBox="1"/>
          <p:nvPr/>
        </p:nvSpPr>
        <p:spPr>
          <a:xfrm>
            <a:off x="1295400" y="4455135"/>
            <a:ext cx="6850027" cy="1754326"/>
          </a:xfrm>
          <a:prstGeom prst="rect">
            <a:avLst/>
          </a:prstGeom>
          <a:noFill/>
        </p:spPr>
        <p:txBody>
          <a:bodyPr wrap="square">
            <a:spAutoFit/>
          </a:bodyPr>
          <a:lstStyle/>
          <a:p>
            <a:pPr algn="just"/>
            <a:r>
              <a:rPr lang="es-CL" sz="3600" dirty="0">
                <a:latin typeface="Amasis MT Pro Black" panose="02040A04050005020304" pitchFamily="18" charset="0"/>
                <a:ea typeface="STZhongsong" panose="02010600040101010101" pitchFamily="2" charset="-122"/>
              </a:rPr>
              <a:t>Las palabras se transforman en contextos artificiales (Lupyan &amp; Clark, 2015)</a:t>
            </a:r>
            <a:endParaRPr lang="es-CL" sz="3600" dirty="0">
              <a:latin typeface="Amasis MT Pro Black" panose="02040A04050005020304" pitchFamily="18" charset="0"/>
            </a:endParaRPr>
          </a:p>
        </p:txBody>
      </p:sp>
      <p:sp>
        <p:nvSpPr>
          <p:cNvPr id="11" name="CuadroTexto 10">
            <a:extLst>
              <a:ext uri="{FF2B5EF4-FFF2-40B4-BE49-F238E27FC236}">
                <a16:creationId xmlns:a16="http://schemas.microsoft.com/office/drawing/2014/main" id="{59AF3719-0B8C-61B5-1131-547A890FF551}"/>
              </a:ext>
            </a:extLst>
          </p:cNvPr>
          <p:cNvSpPr txBox="1"/>
          <p:nvPr/>
        </p:nvSpPr>
        <p:spPr>
          <a:xfrm>
            <a:off x="8354532" y="4582679"/>
            <a:ext cx="3500770" cy="923330"/>
          </a:xfrm>
          <a:prstGeom prst="rect">
            <a:avLst/>
          </a:prstGeom>
          <a:noFill/>
        </p:spPr>
        <p:txBody>
          <a:bodyPr wrap="square">
            <a:spAutoFit/>
          </a:bodyPr>
          <a:lstStyle/>
          <a:p>
            <a:pPr algn="just"/>
            <a:r>
              <a:rPr lang="es-CL" sz="1800" dirty="0">
                <a:latin typeface="Copperplate Gothic Light" panose="020E0507020206020404" pitchFamily="34" charset="0"/>
                <a:ea typeface="STZhongsong" panose="02010600040101010101" pitchFamily="2" charset="-122"/>
              </a:rPr>
              <a:t>El significado de una palabra correspondería a un set </a:t>
            </a:r>
            <a:r>
              <a:rPr lang="es-CL" sz="1800" i="1" dirty="0">
                <a:latin typeface="Copperplate Gothic Light" panose="020E0507020206020404" pitchFamily="34" charset="0"/>
                <a:ea typeface="STZhongsong" panose="02010600040101010101" pitchFamily="2" charset="-122"/>
              </a:rPr>
              <a:t>priors</a:t>
            </a:r>
            <a:r>
              <a:rPr lang="es-CL" sz="1800" dirty="0">
                <a:latin typeface="Copperplate Gothic Light" panose="020E0507020206020404" pitchFamily="34" charset="0"/>
                <a:ea typeface="STZhongsong" panose="02010600040101010101" pitchFamily="2" charset="-122"/>
              </a:rPr>
              <a:t> cognitivos</a:t>
            </a:r>
            <a:endParaRPr lang="es-CL" dirty="0">
              <a:latin typeface="Copperplate Gothic Light" panose="020E0507020206020404" pitchFamily="34" charset="0"/>
            </a:endParaRPr>
          </a:p>
        </p:txBody>
      </p:sp>
    </p:spTree>
    <p:extLst>
      <p:ext uri="{BB962C8B-B14F-4D97-AF65-F5344CB8AC3E}">
        <p14:creationId xmlns:p14="http://schemas.microsoft.com/office/powerpoint/2010/main" val="2972761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E7398-C0DC-1CEA-D096-95F28C5A4247}"/>
              </a:ext>
            </a:extLst>
          </p:cNvPr>
          <p:cNvSpPr>
            <a:spLocks noGrp="1"/>
          </p:cNvSpPr>
          <p:nvPr>
            <p:ph type="title"/>
          </p:nvPr>
        </p:nvSpPr>
        <p:spPr>
          <a:xfrm>
            <a:off x="1371600" y="483782"/>
            <a:ext cx="9601200" cy="1485900"/>
          </a:xfrm>
        </p:spPr>
        <p:txBody>
          <a:bodyPr/>
          <a:lstStyle/>
          <a:p>
            <a:r>
              <a:rPr lang="es-CL" dirty="0">
                <a:latin typeface="STZhongsong" panose="02010600040101010101" pitchFamily="2" charset="-122"/>
                <a:ea typeface="STZhongsong" panose="02010600040101010101" pitchFamily="2" charset="-122"/>
              </a:rPr>
              <a:t>Crítica: el problema del cuarto oscuro</a:t>
            </a:r>
          </a:p>
        </p:txBody>
      </p:sp>
      <p:sp>
        <p:nvSpPr>
          <p:cNvPr id="3" name="Marcador de contenido 2">
            <a:extLst>
              <a:ext uri="{FF2B5EF4-FFF2-40B4-BE49-F238E27FC236}">
                <a16:creationId xmlns:a16="http://schemas.microsoft.com/office/drawing/2014/main" id="{23155762-064C-0655-7001-C373603D9BAD}"/>
              </a:ext>
            </a:extLst>
          </p:cNvPr>
          <p:cNvSpPr>
            <a:spLocks noGrp="1"/>
          </p:cNvSpPr>
          <p:nvPr>
            <p:ph idx="1"/>
          </p:nvPr>
        </p:nvSpPr>
        <p:spPr/>
        <p:txBody>
          <a:bodyPr>
            <a:normAutofit/>
          </a:bodyPr>
          <a:lstStyle/>
          <a:p>
            <a:pPr algn="just"/>
            <a:r>
              <a:rPr lang="es-CL" sz="2400" dirty="0">
                <a:latin typeface="Copperplate Gothic Light" panose="020E0507020206020404" pitchFamily="34" charset="0"/>
              </a:rPr>
              <a:t>La principal crítica contra el procesamiento predictivo consiste en que intenta aplicar una explicación del nivel cerebral hacia el sistema cognitivo e incluso biológico. </a:t>
            </a:r>
          </a:p>
          <a:p>
            <a:pPr algn="just"/>
            <a:r>
              <a:rPr lang="es-CL" sz="2400" dirty="0">
                <a:latin typeface="Copperplate Gothic Light" panose="020E0507020206020404" pitchFamily="34" charset="0"/>
              </a:rPr>
              <a:t>Si suponemos que la cognición consiste en minimizar el error de predicción, entonces surge la duda ¿Por qué el ser humano no decide vivir en contexto de mínimo error?</a:t>
            </a:r>
          </a:p>
          <a:p>
            <a:pPr algn="just"/>
            <a:endParaRPr lang="es-CL" dirty="0">
              <a:latin typeface="Copperplate Gothic Light" panose="020E0507020206020404" pitchFamily="34" charset="0"/>
            </a:endParaRPr>
          </a:p>
        </p:txBody>
      </p:sp>
    </p:spTree>
    <p:extLst>
      <p:ext uri="{BB962C8B-B14F-4D97-AF65-F5344CB8AC3E}">
        <p14:creationId xmlns:p14="http://schemas.microsoft.com/office/powerpoint/2010/main" val="3471858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0A5BBFD-DCCF-BACC-53A7-3FFE831BBCC1}"/>
              </a:ext>
            </a:extLst>
          </p:cNvPr>
          <p:cNvSpPr/>
          <p:nvPr/>
        </p:nvSpPr>
        <p:spPr>
          <a:xfrm>
            <a:off x="0" y="0"/>
            <a:ext cx="1219199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71540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85A4E6-F4F7-1343-AC39-258A12741A1E}"/>
              </a:ext>
            </a:extLst>
          </p:cNvPr>
          <p:cNvSpPr>
            <a:spLocks noGrp="1"/>
          </p:cNvSpPr>
          <p:nvPr>
            <p:ph type="title"/>
          </p:nvPr>
        </p:nvSpPr>
        <p:spPr>
          <a:xfrm>
            <a:off x="5013790" y="6275127"/>
            <a:ext cx="7048071" cy="454632"/>
          </a:xfrm>
        </p:spPr>
        <p:txBody>
          <a:bodyPr>
            <a:normAutofit/>
          </a:bodyPr>
          <a:lstStyle/>
          <a:p>
            <a:r>
              <a:rPr lang="en-US" sz="2000" dirty="0"/>
              <a:t>The Ecological Approach to Visual Perception, </a:t>
            </a:r>
            <a:r>
              <a:rPr lang="es-CL" sz="2000" dirty="0"/>
              <a:t>J.J. Gibson (1979)</a:t>
            </a:r>
          </a:p>
        </p:txBody>
      </p:sp>
      <p:pic>
        <p:nvPicPr>
          <p:cNvPr id="5" name="Marcador de contenido 4">
            <a:extLst>
              <a:ext uri="{FF2B5EF4-FFF2-40B4-BE49-F238E27FC236}">
                <a16:creationId xmlns:a16="http://schemas.microsoft.com/office/drawing/2014/main" id="{0F865441-BB73-E5F4-9E4A-3A4FF7640E3D}"/>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7479588" y="961732"/>
            <a:ext cx="4190408" cy="4770150"/>
          </a:xfrm>
        </p:spPr>
      </p:pic>
      <p:sp>
        <p:nvSpPr>
          <p:cNvPr id="7" name="CuadroTexto 6">
            <a:extLst>
              <a:ext uri="{FF2B5EF4-FFF2-40B4-BE49-F238E27FC236}">
                <a16:creationId xmlns:a16="http://schemas.microsoft.com/office/drawing/2014/main" id="{1EC08A54-420E-021A-5A5B-2D6D6DC6FB6B}"/>
              </a:ext>
            </a:extLst>
          </p:cNvPr>
          <p:cNvSpPr txBox="1"/>
          <p:nvPr/>
        </p:nvSpPr>
        <p:spPr>
          <a:xfrm>
            <a:off x="1137863" y="607789"/>
            <a:ext cx="5951305" cy="707886"/>
          </a:xfrm>
          <a:prstGeom prst="rect">
            <a:avLst/>
          </a:prstGeom>
          <a:noFill/>
        </p:spPr>
        <p:txBody>
          <a:bodyPr wrap="square">
            <a:spAutoFit/>
          </a:bodyPr>
          <a:lstStyle/>
          <a:p>
            <a:r>
              <a:rPr lang="es-CL" sz="4000" dirty="0" err="1">
                <a:latin typeface="Bodoni MT Black" panose="02070A03080606020203" pitchFamily="18" charset="0"/>
              </a:rPr>
              <a:t>Affordances</a:t>
            </a:r>
            <a:r>
              <a:rPr lang="es-CL" sz="4000" dirty="0">
                <a:latin typeface="Bodoni MT Black" panose="02070A03080606020203" pitchFamily="18" charset="0"/>
              </a:rPr>
              <a:t> </a:t>
            </a:r>
            <a:r>
              <a:rPr lang="es-CL" sz="2000" dirty="0">
                <a:latin typeface="Amasis MT Pro" panose="02040504050005020304" pitchFamily="18" charset="0"/>
              </a:rPr>
              <a:t>(posibilidades acción)</a:t>
            </a:r>
            <a:endParaRPr lang="es-CL" dirty="0">
              <a:latin typeface="Amasis MT Pro" panose="02040504050005020304" pitchFamily="18" charset="0"/>
            </a:endParaRPr>
          </a:p>
        </p:txBody>
      </p:sp>
      <p:pic>
        <p:nvPicPr>
          <p:cNvPr id="9" name="Imagen 8">
            <a:extLst>
              <a:ext uri="{FF2B5EF4-FFF2-40B4-BE49-F238E27FC236}">
                <a16:creationId xmlns:a16="http://schemas.microsoft.com/office/drawing/2014/main" id="{D7322406-7088-22DB-55FA-A170264B8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511" y="1858920"/>
            <a:ext cx="4467518" cy="3543854"/>
          </a:xfrm>
          <a:prstGeom prst="rect">
            <a:avLst/>
          </a:prstGeom>
        </p:spPr>
      </p:pic>
      <p:sp>
        <p:nvSpPr>
          <p:cNvPr id="10" name="Rectángulo 9">
            <a:extLst>
              <a:ext uri="{FF2B5EF4-FFF2-40B4-BE49-F238E27FC236}">
                <a16:creationId xmlns:a16="http://schemas.microsoft.com/office/drawing/2014/main" id="{832A338C-7E64-178B-0314-38B2ABE6C0F0}"/>
              </a:ext>
            </a:extLst>
          </p:cNvPr>
          <p:cNvSpPr/>
          <p:nvPr/>
        </p:nvSpPr>
        <p:spPr>
          <a:xfrm>
            <a:off x="1633590" y="1858921"/>
            <a:ext cx="4539439" cy="3543854"/>
          </a:xfrm>
          <a:prstGeom prst="rect">
            <a:avLst/>
          </a:prstGeom>
          <a:noFill/>
          <a:ln w="762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107388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D8720-8BBD-3257-7A39-C4C68763A718}"/>
              </a:ext>
            </a:extLst>
          </p:cNvPr>
          <p:cNvSpPr>
            <a:spLocks noGrp="1"/>
          </p:cNvSpPr>
          <p:nvPr>
            <p:ph type="title"/>
          </p:nvPr>
        </p:nvSpPr>
        <p:spPr/>
        <p:txBody>
          <a:bodyPr/>
          <a:lstStyle/>
          <a:p>
            <a:r>
              <a:rPr lang="es-CL" dirty="0">
                <a:latin typeface="Bodoni MT Black" panose="02070A03080606020203" pitchFamily="18" charset="0"/>
              </a:rPr>
              <a:t>La aproximación enactiva: integrando vida y mente</a:t>
            </a:r>
          </a:p>
        </p:txBody>
      </p:sp>
      <p:sp>
        <p:nvSpPr>
          <p:cNvPr id="3" name="Marcador de contenido 2">
            <a:extLst>
              <a:ext uri="{FF2B5EF4-FFF2-40B4-BE49-F238E27FC236}">
                <a16:creationId xmlns:a16="http://schemas.microsoft.com/office/drawing/2014/main" id="{3338BE36-A116-D338-13FC-FD4E46AD02A7}"/>
              </a:ext>
            </a:extLst>
          </p:cNvPr>
          <p:cNvSpPr>
            <a:spLocks noGrp="1"/>
          </p:cNvSpPr>
          <p:nvPr>
            <p:ph idx="1"/>
          </p:nvPr>
        </p:nvSpPr>
        <p:spPr/>
        <p:txBody>
          <a:bodyPr/>
          <a:lstStyle/>
          <a:p>
            <a:r>
              <a:rPr lang="es-CL" sz="2800" dirty="0">
                <a:latin typeface="Amasis MT Pro" panose="02040504050005020304" pitchFamily="18" charset="0"/>
              </a:rPr>
              <a:t>¿Todos los seres vivos poseen mente?</a:t>
            </a:r>
          </a:p>
          <a:p>
            <a:r>
              <a:rPr lang="es-CL" dirty="0">
                <a:latin typeface="Bell MT" panose="02020503060305020303" pitchFamily="18" charset="0"/>
              </a:rPr>
              <a:t>Si la respuesta es positiva, entonces el punto de partida para los estudios sobre cognición debería ser biológico</a:t>
            </a:r>
          </a:p>
          <a:p>
            <a:endParaRPr lang="es-CL" dirty="0">
              <a:latin typeface="Bell MT" panose="02020503060305020303" pitchFamily="18" charset="0"/>
            </a:endParaRPr>
          </a:p>
          <a:p>
            <a:pPr marL="0" indent="0">
              <a:buNone/>
            </a:pPr>
            <a:endParaRPr lang="es-CL" dirty="0">
              <a:latin typeface="Bell MT" panose="02020503060305020303" pitchFamily="18" charset="0"/>
            </a:endParaRPr>
          </a:p>
        </p:txBody>
      </p:sp>
      <p:sp>
        <p:nvSpPr>
          <p:cNvPr id="5" name="CuadroTexto 4">
            <a:extLst>
              <a:ext uri="{FF2B5EF4-FFF2-40B4-BE49-F238E27FC236}">
                <a16:creationId xmlns:a16="http://schemas.microsoft.com/office/drawing/2014/main" id="{DACDC49F-F098-16C4-1BF3-8B2C560D6073}"/>
              </a:ext>
            </a:extLst>
          </p:cNvPr>
          <p:cNvSpPr txBox="1"/>
          <p:nvPr/>
        </p:nvSpPr>
        <p:spPr>
          <a:xfrm>
            <a:off x="7181636" y="3772876"/>
            <a:ext cx="4869951" cy="1477328"/>
          </a:xfrm>
          <a:prstGeom prst="rect">
            <a:avLst/>
          </a:prstGeom>
          <a:noFill/>
        </p:spPr>
        <p:txBody>
          <a:bodyPr wrap="square">
            <a:spAutoFit/>
          </a:bodyPr>
          <a:lstStyle/>
          <a:p>
            <a:pPr algn="just"/>
            <a:r>
              <a:rPr lang="es-CL" sz="1800" dirty="0">
                <a:latin typeface="Amasis MT Pro Medium" panose="02040604050005020304" pitchFamily="18" charset="0"/>
                <a:ea typeface="Calibri" panose="020F0502020204030204" pitchFamily="34" charset="0"/>
              </a:rPr>
              <a:t>Para la teoría enactiva un sistema es cognitivo cuando su comportamiento es gobernado por normas que el propio sistema, en su intento de permanecer, trae consigo al mundo.  (Di Paolo y Thompson, 2014) </a:t>
            </a:r>
          </a:p>
        </p:txBody>
      </p:sp>
      <p:sp>
        <p:nvSpPr>
          <p:cNvPr id="7" name="CuadroTexto 6">
            <a:extLst>
              <a:ext uri="{FF2B5EF4-FFF2-40B4-BE49-F238E27FC236}">
                <a16:creationId xmlns:a16="http://schemas.microsoft.com/office/drawing/2014/main" id="{FEBA2742-A213-5226-0FBB-9A1A0F4D25AE}"/>
              </a:ext>
            </a:extLst>
          </p:cNvPr>
          <p:cNvSpPr txBox="1"/>
          <p:nvPr/>
        </p:nvSpPr>
        <p:spPr>
          <a:xfrm>
            <a:off x="1219200" y="3549105"/>
            <a:ext cx="5478694" cy="3144259"/>
          </a:xfrm>
          <a:prstGeom prst="rect">
            <a:avLst/>
          </a:prstGeom>
          <a:noFill/>
        </p:spPr>
        <p:txBody>
          <a:bodyPr wrap="square">
            <a:spAutoFit/>
          </a:bodyPr>
          <a:lstStyle/>
          <a:p>
            <a:pPr algn="just">
              <a:lnSpc>
                <a:spcPct val="115000"/>
              </a:lnSpc>
              <a:spcAft>
                <a:spcPts val="800"/>
              </a:spcAft>
            </a:pPr>
            <a:r>
              <a:rPr lang="es-CL" sz="2400" b="1" dirty="0">
                <a:effectLst/>
                <a:latin typeface="Times New Roman" panose="02020603050405020304" pitchFamily="18" charset="0"/>
                <a:ea typeface="Calibri" panose="020F0502020204030204" pitchFamily="34" charset="0"/>
                <a:cs typeface="Arial" panose="020B0604020202020204" pitchFamily="34" charset="0"/>
              </a:rPr>
              <a:t>El organismo le otorga significado a su ambiente a través de sus capacidades de acción, es decir, de su cuerpo. </a:t>
            </a:r>
          </a:p>
          <a:p>
            <a:pPr algn="just">
              <a:lnSpc>
                <a:spcPct val="115000"/>
              </a:lnSpc>
              <a:spcAft>
                <a:spcPts val="800"/>
              </a:spcAft>
            </a:pPr>
            <a:endParaRPr lang="es-CL" sz="1800" dirty="0">
              <a:effectLst/>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spcAft>
                <a:spcPts val="800"/>
              </a:spcAft>
            </a:pPr>
            <a:r>
              <a:rPr lang="es-CL" sz="1800" dirty="0">
                <a:effectLst/>
                <a:latin typeface="Times New Roman" panose="02020603050405020304" pitchFamily="18" charset="0"/>
                <a:ea typeface="Calibri" panose="020F0502020204030204" pitchFamily="34" charset="0"/>
                <a:cs typeface="Arial" panose="020B0604020202020204" pitchFamily="34" charset="0"/>
              </a:rPr>
              <a:t>Ejemplo de </a:t>
            </a:r>
            <a:r>
              <a:rPr lang="es-CL" sz="1800" dirty="0" err="1">
                <a:effectLst/>
                <a:latin typeface="Times New Roman" panose="02020603050405020304" pitchFamily="18" charset="0"/>
                <a:ea typeface="Calibri" panose="020F0502020204030204" pitchFamily="34" charset="0"/>
                <a:cs typeface="Arial" panose="020B0604020202020204" pitchFamily="34" charset="0"/>
              </a:rPr>
              <a:t>Myn</a:t>
            </a:r>
            <a:r>
              <a:rPr lang="es-CL" sz="1800" dirty="0">
                <a:effectLst/>
                <a:latin typeface="Times New Roman" panose="02020603050405020304" pitchFamily="18" charset="0"/>
                <a:ea typeface="Calibri" panose="020F0502020204030204" pitchFamily="34" charset="0"/>
                <a:cs typeface="Arial" panose="020B0604020202020204" pitchFamily="34" charset="0"/>
              </a:rPr>
              <a:t> (2003): la suavidad de una esponja no puede ser entendida sin referencia al acto mismo de apretarla. Piénsese la diferencia entre como un humano siente una esponja versus una hormiga. </a:t>
            </a:r>
            <a:endParaRPr lang="es-CL"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5DFA8A6B-3732-A415-8DA6-19B5103463E9}"/>
              </a:ext>
            </a:extLst>
          </p:cNvPr>
          <p:cNvSpPr/>
          <p:nvPr/>
        </p:nvSpPr>
        <p:spPr>
          <a:xfrm>
            <a:off x="1105756" y="3549105"/>
            <a:ext cx="5705582" cy="1403039"/>
          </a:xfrm>
          <a:prstGeom prst="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a:extLst>
              <a:ext uri="{FF2B5EF4-FFF2-40B4-BE49-F238E27FC236}">
                <a16:creationId xmlns:a16="http://schemas.microsoft.com/office/drawing/2014/main" id="{6557BCD9-EFC9-9C95-F753-0412267161D0}"/>
              </a:ext>
            </a:extLst>
          </p:cNvPr>
          <p:cNvSpPr txBox="1"/>
          <p:nvPr/>
        </p:nvSpPr>
        <p:spPr>
          <a:xfrm>
            <a:off x="7868934" y="5605790"/>
            <a:ext cx="3495354" cy="523220"/>
          </a:xfrm>
          <a:prstGeom prst="rect">
            <a:avLst/>
          </a:prstGeom>
          <a:noFill/>
        </p:spPr>
        <p:txBody>
          <a:bodyPr wrap="square">
            <a:spAutoFit/>
          </a:bodyPr>
          <a:lstStyle/>
          <a:p>
            <a:r>
              <a:rPr lang="es-CL" sz="2800" dirty="0">
                <a:latin typeface="Amasis MT Pro Black" panose="02040A04050005020304" pitchFamily="18" charset="0"/>
              </a:rPr>
              <a:t>Cognición es vida.</a:t>
            </a:r>
          </a:p>
        </p:txBody>
      </p:sp>
    </p:spTree>
    <p:extLst>
      <p:ext uri="{BB962C8B-B14F-4D97-AF65-F5344CB8AC3E}">
        <p14:creationId xmlns:p14="http://schemas.microsoft.com/office/powerpoint/2010/main" val="1290149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4">
            <a:extLst>
              <a:ext uri="{FF2B5EF4-FFF2-40B4-BE49-F238E27FC236}">
                <a16:creationId xmlns:a16="http://schemas.microsoft.com/office/drawing/2014/main" id="{13C256F4-F664-9D11-0271-1AF7C7A559DE}"/>
              </a:ext>
            </a:extLst>
          </p:cNvPr>
          <p:cNvSpPr/>
          <p:nvPr/>
        </p:nvSpPr>
        <p:spPr>
          <a:xfrm>
            <a:off x="1079675" y="2530441"/>
            <a:ext cx="7080384" cy="1766934"/>
          </a:xfrm>
          <a:prstGeom prst="rect">
            <a:avLst/>
          </a:prstGeom>
          <a:noFill/>
          <a:ln w="76200" cap="flat" cmpd="sng" algn="ctr">
            <a:solidFill>
              <a:schemeClr val="tx2">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a:ln>
                <a:noFill/>
              </a:ln>
              <a:effectLst/>
              <a:uLnTx/>
              <a:uFillTx/>
              <a:latin typeface="Calibri" panose="020F0502020204030204"/>
              <a:ea typeface="+mn-ea"/>
              <a:cs typeface="+mn-cs"/>
            </a:endParaRPr>
          </a:p>
        </p:txBody>
      </p:sp>
      <p:sp>
        <p:nvSpPr>
          <p:cNvPr id="27" name="Rectangle 25">
            <a:extLst>
              <a:ext uri="{FF2B5EF4-FFF2-40B4-BE49-F238E27FC236}">
                <a16:creationId xmlns:a16="http://schemas.microsoft.com/office/drawing/2014/main" id="{581948A4-E088-983B-F2E3-4103513E640E}"/>
              </a:ext>
            </a:extLst>
          </p:cNvPr>
          <p:cNvSpPr/>
          <p:nvPr/>
        </p:nvSpPr>
        <p:spPr>
          <a:xfrm>
            <a:off x="8910569" y="2993278"/>
            <a:ext cx="3110195" cy="840312"/>
          </a:xfrm>
          <a:prstGeom prst="rect">
            <a:avLst/>
          </a:prstGeom>
          <a:noFill/>
          <a:ln w="76200" cap="flat" cmpd="sng" algn="ctr">
            <a:solidFill>
              <a:srgbClr val="693D9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a:ln>
                <a:noFill/>
              </a:ln>
              <a:effectLst/>
              <a:uLnTx/>
              <a:uFillTx/>
              <a:latin typeface="Calibri" panose="020F0502020204030204"/>
              <a:ea typeface="+mn-ea"/>
              <a:cs typeface="+mn-cs"/>
            </a:endParaRPr>
          </a:p>
        </p:txBody>
      </p:sp>
      <p:sp>
        <p:nvSpPr>
          <p:cNvPr id="29" name="Oval 15">
            <a:extLst>
              <a:ext uri="{FF2B5EF4-FFF2-40B4-BE49-F238E27FC236}">
                <a16:creationId xmlns:a16="http://schemas.microsoft.com/office/drawing/2014/main" id="{4A0D7FD1-95EF-A883-7655-87E70D4784AF}"/>
              </a:ext>
            </a:extLst>
          </p:cNvPr>
          <p:cNvSpPr/>
          <p:nvPr/>
        </p:nvSpPr>
        <p:spPr>
          <a:xfrm>
            <a:off x="8041172" y="3008361"/>
            <a:ext cx="760008" cy="712650"/>
          </a:xfrm>
          <a:prstGeom prst="ellipse">
            <a:avLst/>
          </a:prstGeom>
          <a:noFill/>
          <a:ln w="76200" cap="flat" cmpd="sng" algn="ctr">
            <a:solidFill>
              <a:schemeClr val="accent5">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a:ln>
                <a:noFill/>
              </a:ln>
              <a:effectLst/>
              <a:uLnTx/>
              <a:uFillTx/>
              <a:latin typeface="Calibri" panose="020F0502020204030204"/>
              <a:ea typeface="+mn-ea"/>
              <a:cs typeface="+mn-cs"/>
            </a:endParaRPr>
          </a:p>
        </p:txBody>
      </p:sp>
      <p:sp>
        <p:nvSpPr>
          <p:cNvPr id="30" name="TextBox 3">
            <a:extLst>
              <a:ext uri="{FF2B5EF4-FFF2-40B4-BE49-F238E27FC236}">
                <a16:creationId xmlns:a16="http://schemas.microsoft.com/office/drawing/2014/main" id="{C1F7A355-46A1-10AE-802E-3626E2FDA8B2}"/>
              </a:ext>
            </a:extLst>
          </p:cNvPr>
          <p:cNvSpPr txBox="1"/>
          <p:nvPr/>
        </p:nvSpPr>
        <p:spPr>
          <a:xfrm>
            <a:off x="8165972" y="2993278"/>
            <a:ext cx="686548" cy="707886"/>
          </a:xfrm>
          <a:prstGeom prst="rect">
            <a:avLst/>
          </a:prstGeom>
          <a:noFill/>
        </p:spPr>
        <p:txBody>
          <a:bodyPr wrap="square">
            <a:spAutoFit/>
          </a:bodyPr>
          <a:lstStyle/>
          <a:p>
            <a:r>
              <a:rPr lang="es-CL" sz="4000" dirty="0">
                <a:latin typeface="Amasis MT Pro Medium" panose="02040604050005020304" pitchFamily="18" charset="0"/>
                <a:cs typeface="Times New Roman" panose="02020603050405020304" pitchFamily="18" charset="0"/>
              </a:rPr>
              <a:t>=</a:t>
            </a:r>
            <a:endParaRPr lang="es-CL" sz="4000" dirty="0">
              <a:latin typeface="Amasis MT Pro Medium" panose="02040604050005020304" pitchFamily="18" charset="0"/>
            </a:endParaRPr>
          </a:p>
        </p:txBody>
      </p:sp>
      <p:sp>
        <p:nvSpPr>
          <p:cNvPr id="31" name="Arrow: Down 6">
            <a:extLst>
              <a:ext uri="{FF2B5EF4-FFF2-40B4-BE49-F238E27FC236}">
                <a16:creationId xmlns:a16="http://schemas.microsoft.com/office/drawing/2014/main" id="{D6E5C371-922F-1555-F281-AB78DB7BFFA8}"/>
              </a:ext>
            </a:extLst>
          </p:cNvPr>
          <p:cNvSpPr/>
          <p:nvPr/>
        </p:nvSpPr>
        <p:spPr>
          <a:xfrm>
            <a:off x="1383752" y="4074047"/>
            <a:ext cx="575353" cy="861774"/>
          </a:xfrm>
          <a:prstGeom prst="downArrow">
            <a:avLst/>
          </a:prstGeom>
          <a:noFill/>
          <a:ln w="76200" cap="flat" cmpd="sng" algn="ctr">
            <a:solidFill>
              <a:schemeClr val="accent5">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a:ln>
                <a:noFill/>
              </a:ln>
              <a:effectLst/>
              <a:uLnTx/>
              <a:uFillTx/>
              <a:latin typeface="Calibri" panose="020F0502020204030204"/>
              <a:ea typeface="+mn-ea"/>
              <a:cs typeface="+mn-cs"/>
            </a:endParaRPr>
          </a:p>
        </p:txBody>
      </p:sp>
      <p:sp>
        <p:nvSpPr>
          <p:cNvPr id="32" name="TextBox 8">
            <a:extLst>
              <a:ext uri="{FF2B5EF4-FFF2-40B4-BE49-F238E27FC236}">
                <a16:creationId xmlns:a16="http://schemas.microsoft.com/office/drawing/2014/main" id="{A76EE70C-6D48-7E84-07A5-325B44833217}"/>
              </a:ext>
            </a:extLst>
          </p:cNvPr>
          <p:cNvSpPr txBox="1"/>
          <p:nvPr/>
        </p:nvSpPr>
        <p:spPr>
          <a:xfrm>
            <a:off x="923262" y="5145263"/>
            <a:ext cx="3810212" cy="523220"/>
          </a:xfrm>
          <a:prstGeom prst="rect">
            <a:avLst/>
          </a:prstGeom>
          <a:noFill/>
        </p:spPr>
        <p:txBody>
          <a:bodyPr wrap="square">
            <a:spAutoFit/>
          </a:bodyPr>
          <a:lstStyle/>
          <a:p>
            <a:r>
              <a:rPr lang="es-CL" sz="2800" i="1" dirty="0">
                <a:latin typeface="Amasis MT Pro Medium" panose="02040604050005020304" pitchFamily="18" charset="0"/>
                <a:cs typeface="Times New Roman" panose="02020603050405020304" pitchFamily="18" charset="0"/>
              </a:rPr>
              <a:t>Clausura operativa </a:t>
            </a:r>
          </a:p>
        </p:txBody>
      </p:sp>
      <p:sp>
        <p:nvSpPr>
          <p:cNvPr id="33" name="TextBox 10">
            <a:extLst>
              <a:ext uri="{FF2B5EF4-FFF2-40B4-BE49-F238E27FC236}">
                <a16:creationId xmlns:a16="http://schemas.microsoft.com/office/drawing/2014/main" id="{78DA30F6-F708-BD90-6E2F-5F917FB7D240}"/>
              </a:ext>
            </a:extLst>
          </p:cNvPr>
          <p:cNvSpPr txBox="1"/>
          <p:nvPr/>
        </p:nvSpPr>
        <p:spPr>
          <a:xfrm>
            <a:off x="1590020" y="2995745"/>
            <a:ext cx="3690897" cy="707886"/>
          </a:xfrm>
          <a:prstGeom prst="rect">
            <a:avLst/>
          </a:prstGeom>
          <a:noFill/>
        </p:spPr>
        <p:txBody>
          <a:bodyPr wrap="square">
            <a:spAutoFit/>
          </a:bodyPr>
          <a:lstStyle/>
          <a:p>
            <a:r>
              <a:rPr lang="es-CL" sz="4000" dirty="0">
                <a:latin typeface="Amasis MT Pro Medium" panose="02040604050005020304" pitchFamily="18" charset="0"/>
                <a:cs typeface="Times New Roman" panose="02020603050405020304" pitchFamily="18" charset="0"/>
              </a:rPr>
              <a:t>Autopoiesis  +</a:t>
            </a:r>
            <a:endParaRPr lang="es-CL" sz="4000" dirty="0">
              <a:latin typeface="Amasis MT Pro Medium" panose="02040604050005020304" pitchFamily="18" charset="0"/>
            </a:endParaRPr>
          </a:p>
        </p:txBody>
      </p:sp>
      <p:sp>
        <p:nvSpPr>
          <p:cNvPr id="34" name="TextBox 12">
            <a:extLst>
              <a:ext uri="{FF2B5EF4-FFF2-40B4-BE49-F238E27FC236}">
                <a16:creationId xmlns:a16="http://schemas.microsoft.com/office/drawing/2014/main" id="{01ED140A-D08A-32BF-B5E1-4F86EB18A244}"/>
              </a:ext>
            </a:extLst>
          </p:cNvPr>
          <p:cNvSpPr txBox="1"/>
          <p:nvPr/>
        </p:nvSpPr>
        <p:spPr>
          <a:xfrm>
            <a:off x="5113708" y="2751616"/>
            <a:ext cx="3205716" cy="1200329"/>
          </a:xfrm>
          <a:prstGeom prst="rect">
            <a:avLst/>
          </a:prstGeom>
          <a:noFill/>
        </p:spPr>
        <p:txBody>
          <a:bodyPr wrap="square">
            <a:spAutoFit/>
          </a:bodyPr>
          <a:lstStyle/>
          <a:p>
            <a:r>
              <a:rPr lang="es-CL" sz="3600" dirty="0">
                <a:latin typeface="Amasis MT Pro Medium" panose="02040604050005020304" pitchFamily="18" charset="0"/>
                <a:cs typeface="Times New Roman" panose="02020603050405020304" pitchFamily="18" charset="0"/>
              </a:rPr>
              <a:t>Autonomía</a:t>
            </a:r>
          </a:p>
          <a:p>
            <a:r>
              <a:rPr lang="es-CL" sz="3600" dirty="0">
                <a:latin typeface="Amasis MT Pro Medium" panose="02040604050005020304" pitchFamily="18" charset="0"/>
                <a:cs typeface="Times New Roman" panose="02020603050405020304" pitchFamily="18" charset="0"/>
              </a:rPr>
              <a:t>Adaptativa </a:t>
            </a:r>
            <a:endParaRPr lang="es-CL" sz="3600" dirty="0">
              <a:latin typeface="Amasis MT Pro Medium" panose="02040604050005020304" pitchFamily="18" charset="0"/>
            </a:endParaRPr>
          </a:p>
        </p:txBody>
      </p:sp>
      <p:sp>
        <p:nvSpPr>
          <p:cNvPr id="35" name="Arrow: Down 14">
            <a:extLst>
              <a:ext uri="{FF2B5EF4-FFF2-40B4-BE49-F238E27FC236}">
                <a16:creationId xmlns:a16="http://schemas.microsoft.com/office/drawing/2014/main" id="{38325445-B1E8-7466-51C1-1A39C584C302}"/>
              </a:ext>
            </a:extLst>
          </p:cNvPr>
          <p:cNvSpPr/>
          <p:nvPr/>
        </p:nvSpPr>
        <p:spPr>
          <a:xfrm rot="18000000">
            <a:off x="8463972" y="3979539"/>
            <a:ext cx="471214" cy="705793"/>
          </a:xfrm>
          <a:prstGeom prst="downArrow">
            <a:avLst/>
          </a:prstGeom>
          <a:noFill/>
          <a:ln w="76200" cap="flat" cmpd="sng" algn="ctr">
            <a:solidFill>
              <a:schemeClr val="accent5">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a:ln>
                <a:noFill/>
              </a:ln>
              <a:effectLst/>
              <a:uLnTx/>
              <a:uFillTx/>
              <a:latin typeface="Calibri" panose="020F0502020204030204"/>
              <a:ea typeface="+mn-ea"/>
              <a:cs typeface="+mn-cs"/>
            </a:endParaRPr>
          </a:p>
        </p:txBody>
      </p:sp>
      <p:sp>
        <p:nvSpPr>
          <p:cNvPr id="36" name="TextBox 17">
            <a:extLst>
              <a:ext uri="{FF2B5EF4-FFF2-40B4-BE49-F238E27FC236}">
                <a16:creationId xmlns:a16="http://schemas.microsoft.com/office/drawing/2014/main" id="{941A47E1-89DC-0046-BBCC-0C6B8504F58C}"/>
              </a:ext>
            </a:extLst>
          </p:cNvPr>
          <p:cNvSpPr txBox="1"/>
          <p:nvPr/>
        </p:nvSpPr>
        <p:spPr>
          <a:xfrm>
            <a:off x="9337215" y="4331587"/>
            <a:ext cx="3002016" cy="461665"/>
          </a:xfrm>
          <a:prstGeom prst="rect">
            <a:avLst/>
          </a:prstGeom>
          <a:noFill/>
        </p:spPr>
        <p:txBody>
          <a:bodyPr wrap="square">
            <a:spAutoFit/>
          </a:bodyPr>
          <a:lstStyle/>
          <a:p>
            <a:pPr algn="ctr"/>
            <a:r>
              <a:rPr lang="es-CL" sz="2400" dirty="0">
                <a:latin typeface="Amasis MT Pro Medium" panose="02040604050005020304" pitchFamily="18" charset="0"/>
                <a:cs typeface="Times New Roman" panose="02020603050405020304" pitchFamily="18" charset="0"/>
              </a:rPr>
              <a:t>Punto de vista</a:t>
            </a:r>
            <a:endParaRPr lang="es-CL" sz="2400" dirty="0">
              <a:latin typeface="Amasis MT Pro Medium" panose="02040604050005020304" pitchFamily="18" charset="0"/>
            </a:endParaRPr>
          </a:p>
        </p:txBody>
      </p:sp>
      <p:sp>
        <p:nvSpPr>
          <p:cNvPr id="37" name="Arrow: Down 18">
            <a:extLst>
              <a:ext uri="{FF2B5EF4-FFF2-40B4-BE49-F238E27FC236}">
                <a16:creationId xmlns:a16="http://schemas.microsoft.com/office/drawing/2014/main" id="{34E2F5D4-0CC3-B5F1-FF43-9C43FA0B17FC}"/>
              </a:ext>
            </a:extLst>
          </p:cNvPr>
          <p:cNvSpPr/>
          <p:nvPr/>
        </p:nvSpPr>
        <p:spPr>
          <a:xfrm rot="3600000">
            <a:off x="10960267" y="4996651"/>
            <a:ext cx="471214" cy="705793"/>
          </a:xfrm>
          <a:prstGeom prst="downArrow">
            <a:avLst/>
          </a:prstGeom>
          <a:noFill/>
          <a:ln w="76200" cap="flat" cmpd="sng" algn="ctr">
            <a:solidFill>
              <a:schemeClr val="accent5">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a:ln>
                <a:noFill/>
              </a:ln>
              <a:effectLst/>
              <a:uLnTx/>
              <a:uFillTx/>
              <a:latin typeface="Calibri" panose="020F0502020204030204"/>
              <a:ea typeface="+mn-ea"/>
              <a:cs typeface="+mn-cs"/>
            </a:endParaRPr>
          </a:p>
        </p:txBody>
      </p:sp>
      <p:sp>
        <p:nvSpPr>
          <p:cNvPr id="38" name="TextBox 20">
            <a:extLst>
              <a:ext uri="{FF2B5EF4-FFF2-40B4-BE49-F238E27FC236}">
                <a16:creationId xmlns:a16="http://schemas.microsoft.com/office/drawing/2014/main" id="{5041E7B7-153B-D442-F23D-EBBA4C5CF762}"/>
              </a:ext>
            </a:extLst>
          </p:cNvPr>
          <p:cNvSpPr txBox="1"/>
          <p:nvPr/>
        </p:nvSpPr>
        <p:spPr>
          <a:xfrm>
            <a:off x="6716566" y="5131971"/>
            <a:ext cx="4229925" cy="400110"/>
          </a:xfrm>
          <a:prstGeom prst="rect">
            <a:avLst/>
          </a:prstGeom>
          <a:noFill/>
        </p:spPr>
        <p:txBody>
          <a:bodyPr wrap="square">
            <a:spAutoFit/>
          </a:bodyPr>
          <a:lstStyle/>
          <a:p>
            <a:pPr algn="ctr"/>
            <a:r>
              <a:rPr lang="es-CL" sz="2000" dirty="0">
                <a:latin typeface="Amasis MT Pro Medium" panose="02040604050005020304" pitchFamily="18" charset="0"/>
                <a:cs typeface="Times New Roman" panose="02020603050405020304" pitchFamily="18" charset="0"/>
              </a:rPr>
              <a:t>[Valores y Afectos]</a:t>
            </a:r>
          </a:p>
        </p:txBody>
      </p:sp>
      <p:sp>
        <p:nvSpPr>
          <p:cNvPr id="39" name="Arrow: Down 21">
            <a:extLst>
              <a:ext uri="{FF2B5EF4-FFF2-40B4-BE49-F238E27FC236}">
                <a16:creationId xmlns:a16="http://schemas.microsoft.com/office/drawing/2014/main" id="{878C8C3C-DB39-7919-3620-6F703FF2C89E}"/>
              </a:ext>
            </a:extLst>
          </p:cNvPr>
          <p:cNvSpPr/>
          <p:nvPr/>
        </p:nvSpPr>
        <p:spPr>
          <a:xfrm rot="18900000">
            <a:off x="6064824" y="5495316"/>
            <a:ext cx="471214" cy="705793"/>
          </a:xfrm>
          <a:prstGeom prst="downArrow">
            <a:avLst/>
          </a:prstGeom>
          <a:noFill/>
          <a:ln w="76200" cap="flat" cmpd="sng" algn="ctr">
            <a:solidFill>
              <a:schemeClr val="accent5">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a:ln>
                <a:noFill/>
              </a:ln>
              <a:effectLst/>
              <a:uLnTx/>
              <a:uFillTx/>
              <a:latin typeface="Calibri" panose="020F0502020204030204"/>
              <a:ea typeface="+mn-ea"/>
              <a:cs typeface="+mn-cs"/>
            </a:endParaRPr>
          </a:p>
        </p:txBody>
      </p:sp>
      <p:sp>
        <p:nvSpPr>
          <p:cNvPr id="40" name="TextBox 23">
            <a:extLst>
              <a:ext uri="{FF2B5EF4-FFF2-40B4-BE49-F238E27FC236}">
                <a16:creationId xmlns:a16="http://schemas.microsoft.com/office/drawing/2014/main" id="{0044C581-B860-7C0B-2278-2C5427C0893E}"/>
              </a:ext>
            </a:extLst>
          </p:cNvPr>
          <p:cNvSpPr txBox="1"/>
          <p:nvPr/>
        </p:nvSpPr>
        <p:spPr>
          <a:xfrm>
            <a:off x="6898680" y="5824410"/>
            <a:ext cx="4448640" cy="830997"/>
          </a:xfrm>
          <a:prstGeom prst="rect">
            <a:avLst/>
          </a:prstGeom>
          <a:noFill/>
        </p:spPr>
        <p:txBody>
          <a:bodyPr wrap="square">
            <a:spAutoFit/>
          </a:bodyPr>
          <a:lstStyle/>
          <a:p>
            <a:pPr algn="ctr"/>
            <a:r>
              <a:rPr lang="es-CL" sz="4800" dirty="0">
                <a:latin typeface="Amasis MT Pro Medium" panose="02040604050005020304" pitchFamily="18" charset="0"/>
                <a:cs typeface="Times New Roman" panose="02020603050405020304" pitchFamily="18" charset="0"/>
              </a:rPr>
              <a:t>Normatividad</a:t>
            </a:r>
            <a:endParaRPr lang="es-CL" sz="2000" dirty="0">
              <a:latin typeface="Amasis MT Pro Medium" panose="02040604050005020304" pitchFamily="18" charset="0"/>
            </a:endParaRPr>
          </a:p>
        </p:txBody>
      </p:sp>
      <p:sp>
        <p:nvSpPr>
          <p:cNvPr id="41" name="TextBox 27">
            <a:extLst>
              <a:ext uri="{FF2B5EF4-FFF2-40B4-BE49-F238E27FC236}">
                <a16:creationId xmlns:a16="http://schemas.microsoft.com/office/drawing/2014/main" id="{E0A86451-2239-E2D1-A62A-57DA74026312}"/>
              </a:ext>
            </a:extLst>
          </p:cNvPr>
          <p:cNvSpPr txBox="1"/>
          <p:nvPr/>
        </p:nvSpPr>
        <p:spPr>
          <a:xfrm>
            <a:off x="1271102" y="618091"/>
            <a:ext cx="3271120" cy="830997"/>
          </a:xfrm>
          <a:prstGeom prst="rect">
            <a:avLst/>
          </a:prstGeom>
          <a:noFill/>
        </p:spPr>
        <p:txBody>
          <a:bodyPr wrap="square">
            <a:spAutoFit/>
          </a:bodyPr>
          <a:lstStyle/>
          <a:p>
            <a:r>
              <a:rPr lang="es-CL" sz="4800" dirty="0">
                <a:latin typeface="Amasis MT Pro Medium" panose="02040604050005020304" pitchFamily="18" charset="0"/>
                <a:cs typeface="Times New Roman" panose="02020603050405020304" pitchFamily="18" charset="0"/>
              </a:rPr>
              <a:t>Organismo</a:t>
            </a:r>
            <a:endParaRPr lang="es-CL" dirty="0">
              <a:latin typeface="Amasis MT Pro Medium" panose="02040604050005020304" pitchFamily="18" charset="0"/>
            </a:endParaRPr>
          </a:p>
        </p:txBody>
      </p:sp>
      <p:sp>
        <p:nvSpPr>
          <p:cNvPr id="42" name="Arrow: Down 28">
            <a:extLst>
              <a:ext uri="{FF2B5EF4-FFF2-40B4-BE49-F238E27FC236}">
                <a16:creationId xmlns:a16="http://schemas.microsoft.com/office/drawing/2014/main" id="{E93D8D25-647A-8214-6941-9AE2505AB68B}"/>
              </a:ext>
            </a:extLst>
          </p:cNvPr>
          <p:cNvSpPr/>
          <p:nvPr/>
        </p:nvSpPr>
        <p:spPr>
          <a:xfrm>
            <a:off x="3141676" y="1500962"/>
            <a:ext cx="471214" cy="705793"/>
          </a:xfrm>
          <a:prstGeom prst="downArrow">
            <a:avLst/>
          </a:prstGeom>
          <a:noFill/>
          <a:ln w="76200" cap="flat" cmpd="sng" algn="ctr">
            <a:solidFill>
              <a:schemeClr val="tx2">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a:ln>
                <a:noFill/>
              </a:ln>
              <a:effectLst/>
              <a:uLnTx/>
              <a:uFillTx/>
              <a:latin typeface="Calibri" panose="020F0502020204030204"/>
              <a:ea typeface="+mn-ea"/>
              <a:cs typeface="+mn-cs"/>
            </a:endParaRPr>
          </a:p>
        </p:txBody>
      </p:sp>
      <p:sp>
        <p:nvSpPr>
          <p:cNvPr id="43" name="Arrow: Down 29">
            <a:extLst>
              <a:ext uri="{FF2B5EF4-FFF2-40B4-BE49-F238E27FC236}">
                <a16:creationId xmlns:a16="http://schemas.microsoft.com/office/drawing/2014/main" id="{87544837-FF7D-C567-534B-F2417EC407F3}"/>
              </a:ext>
            </a:extLst>
          </p:cNvPr>
          <p:cNvSpPr/>
          <p:nvPr/>
        </p:nvSpPr>
        <p:spPr>
          <a:xfrm>
            <a:off x="10202310" y="1853859"/>
            <a:ext cx="561024" cy="840312"/>
          </a:xfrm>
          <a:prstGeom prst="downArrow">
            <a:avLst/>
          </a:prstGeom>
          <a:noFill/>
          <a:ln w="76200" cap="flat" cmpd="sng" algn="ctr">
            <a:solidFill>
              <a:srgbClr val="693D9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dirty="0">
              <a:ln>
                <a:noFill/>
              </a:ln>
              <a:effectLst/>
              <a:uLnTx/>
              <a:uFillTx/>
              <a:latin typeface="Calibri" panose="020F0502020204030204"/>
              <a:ea typeface="+mn-ea"/>
              <a:cs typeface="+mn-cs"/>
            </a:endParaRPr>
          </a:p>
        </p:txBody>
      </p:sp>
      <p:sp>
        <p:nvSpPr>
          <p:cNvPr id="44" name="TextBox 31">
            <a:extLst>
              <a:ext uri="{FF2B5EF4-FFF2-40B4-BE49-F238E27FC236}">
                <a16:creationId xmlns:a16="http://schemas.microsoft.com/office/drawing/2014/main" id="{6AF2794C-EADD-8509-C183-9CB10EFA15EC}"/>
              </a:ext>
            </a:extLst>
          </p:cNvPr>
          <p:cNvSpPr txBox="1"/>
          <p:nvPr/>
        </p:nvSpPr>
        <p:spPr>
          <a:xfrm>
            <a:off x="8852521" y="618091"/>
            <a:ext cx="3110196" cy="830997"/>
          </a:xfrm>
          <a:prstGeom prst="rect">
            <a:avLst/>
          </a:prstGeom>
          <a:noFill/>
        </p:spPr>
        <p:txBody>
          <a:bodyPr wrap="square">
            <a:spAutoFit/>
          </a:bodyPr>
          <a:lstStyle/>
          <a:p>
            <a:r>
              <a:rPr lang="es-CL" sz="4800" dirty="0">
                <a:latin typeface="Amasis MT Pro Medium" panose="02040604050005020304" pitchFamily="18" charset="0"/>
                <a:cs typeface="Times New Roman" panose="02020603050405020304" pitchFamily="18" charset="0"/>
              </a:rPr>
              <a:t>Cognición</a:t>
            </a:r>
            <a:endParaRPr lang="es-CL" sz="1400" dirty="0">
              <a:latin typeface="Amasis MT Pro Medium" panose="02040604050005020304" pitchFamily="18" charset="0"/>
            </a:endParaRPr>
          </a:p>
        </p:txBody>
      </p:sp>
      <p:sp>
        <p:nvSpPr>
          <p:cNvPr id="45" name="TextBox 35">
            <a:extLst>
              <a:ext uri="{FF2B5EF4-FFF2-40B4-BE49-F238E27FC236}">
                <a16:creationId xmlns:a16="http://schemas.microsoft.com/office/drawing/2014/main" id="{A77D59FF-7269-89CD-FAAF-B746AC6A3934}"/>
              </a:ext>
            </a:extLst>
          </p:cNvPr>
          <p:cNvSpPr txBox="1"/>
          <p:nvPr/>
        </p:nvSpPr>
        <p:spPr>
          <a:xfrm>
            <a:off x="8927724" y="3054833"/>
            <a:ext cx="3110196" cy="646331"/>
          </a:xfrm>
          <a:prstGeom prst="rect">
            <a:avLst/>
          </a:prstGeom>
          <a:noFill/>
        </p:spPr>
        <p:txBody>
          <a:bodyPr wrap="square">
            <a:spAutoFit/>
          </a:bodyPr>
          <a:lstStyle/>
          <a:p>
            <a:r>
              <a:rPr lang="es-CL" sz="3600" dirty="0">
                <a:latin typeface="Amasis MT Pro Medium" panose="02040604050005020304" pitchFamily="18" charset="0"/>
                <a:cs typeface="Times New Roman" panose="02020603050405020304" pitchFamily="18" charset="0"/>
              </a:rPr>
              <a:t>Sense-making </a:t>
            </a:r>
            <a:endParaRPr lang="es-CL" sz="1400" dirty="0">
              <a:latin typeface="Calibri" panose="020F0502020204030204"/>
            </a:endParaRPr>
          </a:p>
        </p:txBody>
      </p:sp>
      <p:sp>
        <p:nvSpPr>
          <p:cNvPr id="46" name="Arrow: Down 1">
            <a:extLst>
              <a:ext uri="{FF2B5EF4-FFF2-40B4-BE49-F238E27FC236}">
                <a16:creationId xmlns:a16="http://schemas.microsoft.com/office/drawing/2014/main" id="{4B753175-294B-CC11-3255-C071F06F2867}"/>
              </a:ext>
            </a:extLst>
          </p:cNvPr>
          <p:cNvSpPr/>
          <p:nvPr/>
        </p:nvSpPr>
        <p:spPr>
          <a:xfrm rot="10800000">
            <a:off x="6678272" y="1843128"/>
            <a:ext cx="575353" cy="861774"/>
          </a:xfrm>
          <a:prstGeom prst="downArrow">
            <a:avLst/>
          </a:prstGeom>
          <a:noFill/>
          <a:ln w="76200" cap="flat" cmpd="sng" algn="ctr">
            <a:solidFill>
              <a:schemeClr val="accent5">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a:ln>
                <a:noFill/>
              </a:ln>
              <a:effectLst/>
              <a:uLnTx/>
              <a:uFillTx/>
              <a:latin typeface="Calibri" panose="020F0502020204030204"/>
              <a:ea typeface="+mn-ea"/>
              <a:cs typeface="+mn-cs"/>
            </a:endParaRPr>
          </a:p>
        </p:txBody>
      </p:sp>
      <p:sp>
        <p:nvSpPr>
          <p:cNvPr id="47" name="TextBox 5">
            <a:extLst>
              <a:ext uri="{FF2B5EF4-FFF2-40B4-BE49-F238E27FC236}">
                <a16:creationId xmlns:a16="http://schemas.microsoft.com/office/drawing/2014/main" id="{13D3262D-01B2-AF3D-DB76-C41E69905697}"/>
              </a:ext>
            </a:extLst>
          </p:cNvPr>
          <p:cNvSpPr txBox="1"/>
          <p:nvPr/>
        </p:nvSpPr>
        <p:spPr>
          <a:xfrm>
            <a:off x="5370016" y="618091"/>
            <a:ext cx="3271120" cy="830997"/>
          </a:xfrm>
          <a:prstGeom prst="rect">
            <a:avLst/>
          </a:prstGeom>
          <a:noFill/>
        </p:spPr>
        <p:txBody>
          <a:bodyPr wrap="square">
            <a:spAutoFit/>
          </a:bodyPr>
          <a:lstStyle/>
          <a:p>
            <a:pPr algn="ctr"/>
            <a:r>
              <a:rPr lang="es-CL" sz="2400" dirty="0">
                <a:latin typeface="Amasis MT Pro Medium" panose="02040604050005020304" pitchFamily="18" charset="0"/>
                <a:cs typeface="Times New Roman" panose="02020603050405020304" pitchFamily="18" charset="0"/>
              </a:rPr>
              <a:t>Auto-regulación viable</a:t>
            </a:r>
            <a:endParaRPr lang="es-CL" sz="2400" dirty="0">
              <a:latin typeface="Calibri" panose="020F0502020204030204"/>
            </a:endParaRPr>
          </a:p>
        </p:txBody>
      </p:sp>
    </p:spTree>
    <p:extLst>
      <p:ext uri="{BB962C8B-B14F-4D97-AF65-F5344CB8AC3E}">
        <p14:creationId xmlns:p14="http://schemas.microsoft.com/office/powerpoint/2010/main" val="4183255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5DDF530-CFC5-3C1F-CF8A-E2910836CF8B}"/>
              </a:ext>
            </a:extLst>
          </p:cNvPr>
          <p:cNvSpPr txBox="1"/>
          <p:nvPr/>
        </p:nvSpPr>
        <p:spPr>
          <a:xfrm>
            <a:off x="1417833" y="1666070"/>
            <a:ext cx="7481617" cy="1485663"/>
          </a:xfrm>
          <a:prstGeom prst="rect">
            <a:avLst/>
          </a:prstGeom>
          <a:noFill/>
        </p:spPr>
        <p:txBody>
          <a:bodyPr wrap="square">
            <a:spAutoFit/>
          </a:bodyPr>
          <a:lstStyle/>
          <a:p>
            <a:pPr algn="just">
              <a:lnSpc>
                <a:spcPct val="115000"/>
              </a:lnSpc>
              <a:spcAft>
                <a:spcPts val="800"/>
              </a:spcAft>
            </a:pPr>
            <a:r>
              <a:rPr lang="es-CL" sz="2000" dirty="0">
                <a:effectLst/>
                <a:latin typeface="Times New Roman" panose="02020603050405020304" pitchFamily="18" charset="0"/>
                <a:ea typeface="Calibri" panose="020F0502020204030204" pitchFamily="34" charset="0"/>
                <a:cs typeface="Arial" panose="020B0604020202020204" pitchFamily="34" charset="0"/>
              </a:rPr>
              <a:t>Los seres vivos son agentes autónomos que son explicados como organismos cuya habilidad esencial es poder generarse y mantenerse activamente en situaciones precarias, trayendo a la realidad dominios de significado gracias a su interacción o acoplamiento con el ambiente. </a:t>
            </a:r>
            <a:endParaRPr lang="es-CL"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39280205-979C-4F9D-71DE-8AF8706FF03A}"/>
              </a:ext>
            </a:extLst>
          </p:cNvPr>
          <p:cNvSpPr txBox="1"/>
          <p:nvPr/>
        </p:nvSpPr>
        <p:spPr>
          <a:xfrm>
            <a:off x="1417834" y="503702"/>
            <a:ext cx="6647380" cy="707886"/>
          </a:xfrm>
          <a:prstGeom prst="rect">
            <a:avLst/>
          </a:prstGeom>
          <a:noFill/>
        </p:spPr>
        <p:txBody>
          <a:bodyPr wrap="square">
            <a:spAutoFit/>
          </a:bodyPr>
          <a:lstStyle/>
          <a:p>
            <a:r>
              <a:rPr lang="es-CL" sz="4000" dirty="0">
                <a:latin typeface="Bodoni MT Black" panose="02070A03080606020203" pitchFamily="18" charset="0"/>
              </a:rPr>
              <a:t>¿Qué es el </a:t>
            </a:r>
            <a:r>
              <a:rPr lang="es-CL" sz="4000" dirty="0" err="1">
                <a:latin typeface="Bodoni MT Black" panose="02070A03080606020203" pitchFamily="18" charset="0"/>
              </a:rPr>
              <a:t>sense-making</a:t>
            </a:r>
            <a:r>
              <a:rPr lang="es-CL" sz="4000" dirty="0">
                <a:latin typeface="Bodoni MT Black" panose="02070A03080606020203" pitchFamily="18" charset="0"/>
              </a:rPr>
              <a:t>?</a:t>
            </a:r>
            <a:endParaRPr lang="es-CL" sz="4000" dirty="0"/>
          </a:p>
        </p:txBody>
      </p:sp>
      <p:sp>
        <p:nvSpPr>
          <p:cNvPr id="9" name="CuadroTexto 8">
            <a:extLst>
              <a:ext uri="{FF2B5EF4-FFF2-40B4-BE49-F238E27FC236}">
                <a16:creationId xmlns:a16="http://schemas.microsoft.com/office/drawing/2014/main" id="{20DC25BE-46CC-24BA-238F-B2BB53B244BF}"/>
              </a:ext>
            </a:extLst>
          </p:cNvPr>
          <p:cNvSpPr txBox="1"/>
          <p:nvPr/>
        </p:nvSpPr>
        <p:spPr>
          <a:xfrm>
            <a:off x="4800599" y="6031132"/>
            <a:ext cx="7245852" cy="646331"/>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Thompson, E. &amp; Stapleton, M. (2009). “Making sense of sense-making: Reflections on enactive and extended mind theories” </a:t>
            </a:r>
            <a:r>
              <a:rPr lang="en-US" sz="1800" dirty="0" err="1">
                <a:effectLst/>
                <a:latin typeface="Times New Roman" panose="02020603050405020304" pitchFamily="18" charset="0"/>
                <a:ea typeface="Calibri" panose="020F0502020204030204" pitchFamily="34" charset="0"/>
              </a:rPr>
              <a:t>en</a:t>
            </a:r>
            <a:r>
              <a:rPr lang="en-US" sz="1800" dirty="0">
                <a:effectLst/>
                <a:latin typeface="Times New Roman" panose="02020603050405020304" pitchFamily="18" charset="0"/>
                <a:ea typeface="Calibri" panose="020F0502020204030204" pitchFamily="34" charset="0"/>
              </a:rPr>
              <a:t> </a:t>
            </a:r>
            <a:r>
              <a:rPr lang="en-US" sz="1800" i="1" dirty="0">
                <a:effectLst/>
                <a:latin typeface="Times New Roman" panose="02020603050405020304" pitchFamily="18" charset="0"/>
                <a:ea typeface="Calibri" panose="020F0502020204030204" pitchFamily="34" charset="0"/>
              </a:rPr>
              <a:t>Topoi</a:t>
            </a:r>
            <a:r>
              <a:rPr lang="en-US" sz="1800" dirty="0">
                <a:effectLst/>
                <a:latin typeface="Times New Roman" panose="02020603050405020304" pitchFamily="18" charset="0"/>
                <a:ea typeface="Calibri" panose="020F0502020204030204" pitchFamily="34" charset="0"/>
              </a:rPr>
              <a:t>, 28 (1), 23-30.</a:t>
            </a:r>
            <a:endParaRPr lang="es-CL" dirty="0"/>
          </a:p>
        </p:txBody>
      </p:sp>
      <p:sp>
        <p:nvSpPr>
          <p:cNvPr id="11" name="CuadroTexto 10">
            <a:extLst>
              <a:ext uri="{FF2B5EF4-FFF2-40B4-BE49-F238E27FC236}">
                <a16:creationId xmlns:a16="http://schemas.microsoft.com/office/drawing/2014/main" id="{8C94A8C2-8B71-8FE3-6EDA-C8C79C86AC8A}"/>
              </a:ext>
            </a:extLst>
          </p:cNvPr>
          <p:cNvSpPr txBox="1"/>
          <p:nvPr/>
        </p:nvSpPr>
        <p:spPr>
          <a:xfrm>
            <a:off x="1417833" y="3606215"/>
            <a:ext cx="10360666" cy="1839606"/>
          </a:xfrm>
          <a:prstGeom prst="rect">
            <a:avLst/>
          </a:prstGeom>
          <a:noFill/>
        </p:spPr>
        <p:txBody>
          <a:bodyPr wrap="square">
            <a:spAutoFit/>
          </a:bodyPr>
          <a:lstStyle/>
          <a:p>
            <a:pPr algn="just">
              <a:lnSpc>
                <a:spcPct val="115000"/>
              </a:lnSpc>
              <a:spcAft>
                <a:spcPts val="800"/>
              </a:spcAft>
            </a:pPr>
            <a:r>
              <a:rPr lang="es-CL" sz="2000" dirty="0">
                <a:effectLst/>
                <a:latin typeface="Times New Roman" panose="02020603050405020304" pitchFamily="18" charset="0"/>
                <a:ea typeface="Calibri" panose="020F0502020204030204" pitchFamily="34" charset="0"/>
                <a:cs typeface="Arial" panose="020B0604020202020204" pitchFamily="34" charset="0"/>
              </a:rPr>
              <a:t>Un sistema autónomo es un sistema compuesto de procesos que generan y mantienen el sistema como una unidad y por lo tanto también definen lo que es el ambiente. Los procesos constituyentes de un </a:t>
            </a:r>
            <a:r>
              <a:rPr lang="es-CL" sz="2000" i="1" dirty="0">
                <a:effectLst/>
                <a:latin typeface="Times New Roman" panose="02020603050405020304" pitchFamily="18" charset="0"/>
                <a:ea typeface="Calibri" panose="020F0502020204030204" pitchFamily="34" charset="0"/>
                <a:cs typeface="Arial" panose="020B0604020202020204" pitchFamily="34" charset="0"/>
              </a:rPr>
              <a:t>sistema autónomo</a:t>
            </a:r>
            <a:r>
              <a:rPr lang="es-CL" sz="2000" dirty="0">
                <a:effectLst/>
                <a:latin typeface="Times New Roman" panose="02020603050405020304" pitchFamily="18" charset="0"/>
                <a:ea typeface="Calibri" panose="020F0502020204030204" pitchFamily="34" charset="0"/>
                <a:cs typeface="Arial" panose="020B0604020202020204" pitchFamily="34" charset="0"/>
              </a:rPr>
              <a:t> deben seguir las siguientes características: (i) que dependen recursivamente entre sí para su generación y realización como una red; (</a:t>
            </a:r>
            <a:r>
              <a:rPr lang="es-CL" sz="2000" dirty="0" err="1">
                <a:effectLst/>
                <a:latin typeface="Times New Roman" panose="02020603050405020304" pitchFamily="18" charset="0"/>
                <a:ea typeface="Calibri" panose="020F0502020204030204" pitchFamily="34" charset="0"/>
                <a:cs typeface="Arial" panose="020B0604020202020204" pitchFamily="34" charset="0"/>
              </a:rPr>
              <a:t>ii</a:t>
            </a:r>
            <a:r>
              <a:rPr lang="es-CL" sz="2000" dirty="0">
                <a:effectLst/>
                <a:latin typeface="Times New Roman" panose="02020603050405020304" pitchFamily="18" charset="0"/>
                <a:ea typeface="Calibri" panose="020F0502020204030204" pitchFamily="34" charset="0"/>
                <a:cs typeface="Arial" panose="020B0604020202020204" pitchFamily="34" charset="0"/>
              </a:rPr>
              <a:t>) que constituyen al sistema como una unidad; y (</a:t>
            </a:r>
            <a:r>
              <a:rPr lang="es-CL" sz="2000" dirty="0" err="1">
                <a:effectLst/>
                <a:latin typeface="Times New Roman" panose="02020603050405020304" pitchFamily="18" charset="0"/>
                <a:ea typeface="Calibri" panose="020F0502020204030204" pitchFamily="34" charset="0"/>
                <a:cs typeface="Arial" panose="020B0604020202020204" pitchFamily="34" charset="0"/>
              </a:rPr>
              <a:t>iii</a:t>
            </a:r>
            <a:r>
              <a:rPr lang="es-CL" sz="2000" dirty="0">
                <a:effectLst/>
                <a:latin typeface="Times New Roman" panose="02020603050405020304" pitchFamily="18" charset="0"/>
                <a:ea typeface="Calibri" panose="020F0502020204030204" pitchFamily="34" charset="0"/>
                <a:cs typeface="Arial" panose="020B0604020202020204" pitchFamily="34" charset="0"/>
              </a:rPr>
              <a:t>) que determinan el dominio de posibles interacciones con el mundo. </a:t>
            </a:r>
            <a:endParaRPr lang="es-CL"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7D2A84EA-C50D-EE01-9029-784CA2483545}"/>
              </a:ext>
            </a:extLst>
          </p:cNvPr>
          <p:cNvSpPr txBox="1"/>
          <p:nvPr/>
        </p:nvSpPr>
        <p:spPr>
          <a:xfrm>
            <a:off x="9230508" y="482947"/>
            <a:ext cx="2547991" cy="703911"/>
          </a:xfrm>
          <a:prstGeom prst="rect">
            <a:avLst/>
          </a:prstGeom>
          <a:noFill/>
        </p:spPr>
        <p:txBody>
          <a:bodyPr wrap="square">
            <a:spAutoFit/>
          </a:bodyPr>
          <a:lstStyle/>
          <a:p>
            <a:pPr algn="ctr">
              <a:lnSpc>
                <a:spcPct val="115000"/>
              </a:lnSpc>
              <a:spcAft>
                <a:spcPts val="800"/>
              </a:spcAft>
            </a:pPr>
            <a:r>
              <a:rPr lang="es-CL" sz="3600" dirty="0">
                <a:effectLst/>
                <a:latin typeface="Bell MT" panose="02020503060305020303" pitchFamily="18" charset="0"/>
                <a:ea typeface="Calibri" panose="020F0502020204030204" pitchFamily="34" charset="0"/>
                <a:cs typeface="Arial" panose="020B0604020202020204" pitchFamily="34" charset="0"/>
              </a:rPr>
              <a:t>Autonomía</a:t>
            </a:r>
            <a:endParaRPr lang="es-CL" sz="2400" dirty="0">
              <a:effectLst/>
              <a:latin typeface="Bell MT" panose="02020503060305020303" pitchFamily="18" charset="0"/>
              <a:ea typeface="Calibri" panose="020F050202020403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527D787F-1143-3727-BF84-1BAE82F8B47D}"/>
              </a:ext>
            </a:extLst>
          </p:cNvPr>
          <p:cNvSpPr txBox="1"/>
          <p:nvPr/>
        </p:nvSpPr>
        <p:spPr>
          <a:xfrm>
            <a:off x="8808409" y="2374576"/>
            <a:ext cx="3392188" cy="646331"/>
          </a:xfrm>
          <a:prstGeom prst="rect">
            <a:avLst/>
          </a:prstGeom>
          <a:noFill/>
        </p:spPr>
        <p:txBody>
          <a:bodyPr wrap="square">
            <a:spAutoFit/>
          </a:bodyPr>
          <a:lstStyle/>
          <a:p>
            <a:pPr algn="ctr"/>
            <a:r>
              <a:rPr lang="es-CL" sz="3600" dirty="0" err="1">
                <a:effectLst/>
                <a:latin typeface="Bell MT" panose="02020503060305020303" pitchFamily="18" charset="0"/>
                <a:ea typeface="Calibri" panose="020F0502020204030204" pitchFamily="34" charset="0"/>
                <a:cs typeface="Arial" panose="020B0604020202020204" pitchFamily="34" charset="0"/>
              </a:rPr>
              <a:t>Sense-making</a:t>
            </a:r>
            <a:r>
              <a:rPr lang="es-CL" sz="2800" dirty="0">
                <a:effectLst/>
                <a:latin typeface="Broadway" panose="04040905080B02020502" pitchFamily="82" charset="0"/>
                <a:ea typeface="Calibri" panose="020F0502020204030204" pitchFamily="34" charset="0"/>
                <a:cs typeface="Arial" panose="020B0604020202020204" pitchFamily="34" charset="0"/>
              </a:rPr>
              <a:t> </a:t>
            </a:r>
            <a:endParaRPr lang="es-CL" sz="2800" dirty="0">
              <a:latin typeface="Broadway" panose="04040905080B02020502" pitchFamily="82" charset="0"/>
            </a:endParaRPr>
          </a:p>
        </p:txBody>
      </p:sp>
      <p:sp>
        <p:nvSpPr>
          <p:cNvPr id="16" name="Flecha: hacia abajo 15">
            <a:extLst>
              <a:ext uri="{FF2B5EF4-FFF2-40B4-BE49-F238E27FC236}">
                <a16:creationId xmlns:a16="http://schemas.microsoft.com/office/drawing/2014/main" id="{F0E8993E-D107-381F-7B58-BF6355014CFB}"/>
              </a:ext>
            </a:extLst>
          </p:cNvPr>
          <p:cNvSpPr/>
          <p:nvPr/>
        </p:nvSpPr>
        <p:spPr>
          <a:xfrm>
            <a:off x="10118374" y="1280606"/>
            <a:ext cx="772258" cy="978408"/>
          </a:xfrm>
          <a:prstGeom prst="downArrow">
            <a:avLst/>
          </a:prstGeom>
          <a:no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621715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0A5BBFD-DCCF-BACC-53A7-3FFE831BBCC1}"/>
              </a:ext>
            </a:extLst>
          </p:cNvPr>
          <p:cNvSpPr/>
          <p:nvPr/>
        </p:nvSpPr>
        <p:spPr>
          <a:xfrm>
            <a:off x="0" y="0"/>
            <a:ext cx="1219199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 name="Content Placeholder 4">
            <a:extLst>
              <a:ext uri="{FF2B5EF4-FFF2-40B4-BE49-F238E27FC236}">
                <a16:creationId xmlns:a16="http://schemas.microsoft.com/office/drawing/2014/main" id="{DA912197-C727-77FE-A882-BADB181DC3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5978" y="2457595"/>
            <a:ext cx="3660139" cy="3660139"/>
          </a:xfrm>
        </p:spPr>
      </p:pic>
      <p:sp>
        <p:nvSpPr>
          <p:cNvPr id="5" name="Oval 8">
            <a:extLst>
              <a:ext uri="{FF2B5EF4-FFF2-40B4-BE49-F238E27FC236}">
                <a16:creationId xmlns:a16="http://schemas.microsoft.com/office/drawing/2014/main" id="{01863D5A-FDE6-D2DD-558B-CE86425B7745}"/>
              </a:ext>
            </a:extLst>
          </p:cNvPr>
          <p:cNvSpPr/>
          <p:nvPr/>
        </p:nvSpPr>
        <p:spPr>
          <a:xfrm>
            <a:off x="1232899" y="1440688"/>
            <a:ext cx="9267289" cy="5126804"/>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solidFill>
            </a:endParaRPr>
          </a:p>
        </p:txBody>
      </p:sp>
      <p:sp>
        <p:nvSpPr>
          <p:cNvPr id="6" name="Arrow: Down 7">
            <a:extLst>
              <a:ext uri="{FF2B5EF4-FFF2-40B4-BE49-F238E27FC236}">
                <a16:creationId xmlns:a16="http://schemas.microsoft.com/office/drawing/2014/main" id="{05C6F172-829F-D016-C958-17F4BD9A04B3}"/>
              </a:ext>
            </a:extLst>
          </p:cNvPr>
          <p:cNvSpPr/>
          <p:nvPr/>
        </p:nvSpPr>
        <p:spPr>
          <a:xfrm rot="13500000">
            <a:off x="4664560" y="3356012"/>
            <a:ext cx="1463529" cy="2192099"/>
          </a:xfrm>
          <a:prstGeom prst="downArrow">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solidFill>
            </a:endParaRPr>
          </a:p>
        </p:txBody>
      </p:sp>
      <p:sp>
        <p:nvSpPr>
          <p:cNvPr id="7" name="TextBox 11">
            <a:extLst>
              <a:ext uri="{FF2B5EF4-FFF2-40B4-BE49-F238E27FC236}">
                <a16:creationId xmlns:a16="http://schemas.microsoft.com/office/drawing/2014/main" id="{FD916A7B-2321-C28F-4AB4-C0F5F98FAE0D}"/>
              </a:ext>
            </a:extLst>
          </p:cNvPr>
          <p:cNvSpPr txBox="1"/>
          <p:nvPr/>
        </p:nvSpPr>
        <p:spPr>
          <a:xfrm>
            <a:off x="5588370" y="1972398"/>
            <a:ext cx="4545013" cy="1569660"/>
          </a:xfrm>
          <a:prstGeom prst="rect">
            <a:avLst/>
          </a:prstGeom>
          <a:noFill/>
        </p:spPr>
        <p:txBody>
          <a:bodyPr wrap="square">
            <a:spAutoFit/>
          </a:bodyPr>
          <a:lstStyle/>
          <a:p>
            <a:r>
              <a:rPr lang="es-CL" sz="9600" dirty="0">
                <a:solidFill>
                  <a:schemeClr val="bg1"/>
                </a:solidFill>
                <a:latin typeface="Amasis MT Pro Medium" panose="02040604050005020304" pitchFamily="18" charset="0"/>
              </a:rPr>
              <a:t>mundo</a:t>
            </a:r>
            <a:endParaRPr lang="es-CL" dirty="0">
              <a:solidFill>
                <a:schemeClr val="bg1"/>
              </a:solidFill>
            </a:endParaRPr>
          </a:p>
        </p:txBody>
      </p:sp>
      <p:sp>
        <p:nvSpPr>
          <p:cNvPr id="8" name="TextBox 13">
            <a:extLst>
              <a:ext uri="{FF2B5EF4-FFF2-40B4-BE49-F238E27FC236}">
                <a16:creationId xmlns:a16="http://schemas.microsoft.com/office/drawing/2014/main" id="{C4CFFADD-A40A-9247-6A78-A470B63DF512}"/>
              </a:ext>
            </a:extLst>
          </p:cNvPr>
          <p:cNvSpPr txBox="1"/>
          <p:nvPr/>
        </p:nvSpPr>
        <p:spPr>
          <a:xfrm>
            <a:off x="8457428" y="290508"/>
            <a:ext cx="3573610" cy="923330"/>
          </a:xfrm>
          <a:prstGeom prst="rect">
            <a:avLst/>
          </a:prstGeom>
          <a:noFill/>
        </p:spPr>
        <p:txBody>
          <a:bodyPr wrap="square">
            <a:spAutoFit/>
          </a:bodyPr>
          <a:lstStyle/>
          <a:p>
            <a:r>
              <a:rPr lang="es-CL" sz="5400" dirty="0">
                <a:solidFill>
                  <a:schemeClr val="bg1"/>
                </a:solidFill>
                <a:latin typeface="Amasis MT Pro Medium" panose="02040604050005020304" pitchFamily="18" charset="0"/>
                <a:cs typeface="Times New Roman" panose="02020603050405020304" pitchFamily="18" charset="0"/>
              </a:rPr>
              <a:t>Cognición</a:t>
            </a:r>
            <a:endParaRPr lang="es-CL" dirty="0">
              <a:solidFill>
                <a:schemeClr val="bg1"/>
              </a:solidFill>
              <a:latin typeface="Amasis MT Pro Medium" panose="02040604050005020304" pitchFamily="18" charset="0"/>
            </a:endParaRPr>
          </a:p>
        </p:txBody>
      </p:sp>
    </p:spTree>
    <p:extLst>
      <p:ext uri="{BB962C8B-B14F-4D97-AF65-F5344CB8AC3E}">
        <p14:creationId xmlns:p14="http://schemas.microsoft.com/office/powerpoint/2010/main" val="306809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79C6A2-4C41-1C9E-0B85-EB624B1900FD}"/>
              </a:ext>
            </a:extLst>
          </p:cNvPr>
          <p:cNvSpPr>
            <a:spLocks noGrp="1"/>
          </p:cNvSpPr>
          <p:nvPr>
            <p:ph type="title"/>
          </p:nvPr>
        </p:nvSpPr>
        <p:spPr/>
        <p:txBody>
          <a:bodyPr/>
          <a:lstStyle/>
          <a:p>
            <a:r>
              <a:rPr lang="es-CL" dirty="0">
                <a:latin typeface="STZhongsong" panose="02010600040101010101" pitchFamily="2" charset="-122"/>
                <a:ea typeface="STZhongsong" panose="02010600040101010101" pitchFamily="2" charset="-122"/>
              </a:rPr>
              <a:t>Cognición social</a:t>
            </a:r>
          </a:p>
        </p:txBody>
      </p:sp>
      <p:sp>
        <p:nvSpPr>
          <p:cNvPr id="3" name="Marcador de contenido 2">
            <a:extLst>
              <a:ext uri="{FF2B5EF4-FFF2-40B4-BE49-F238E27FC236}">
                <a16:creationId xmlns:a16="http://schemas.microsoft.com/office/drawing/2014/main" id="{832C3602-1F6E-074F-1A82-3354457CE983}"/>
              </a:ext>
            </a:extLst>
          </p:cNvPr>
          <p:cNvSpPr>
            <a:spLocks noGrp="1"/>
          </p:cNvSpPr>
          <p:nvPr>
            <p:ph idx="1"/>
          </p:nvPr>
        </p:nvSpPr>
        <p:spPr>
          <a:xfrm>
            <a:off x="1219200" y="1974112"/>
            <a:ext cx="9909544" cy="4198088"/>
          </a:xfrm>
        </p:spPr>
        <p:txBody>
          <a:bodyPr>
            <a:normAutofit fontScale="92500" lnSpcReduction="10000"/>
          </a:bodyPr>
          <a:lstStyle/>
          <a:p>
            <a:r>
              <a:rPr lang="es-CL" sz="2400" dirty="0">
                <a:latin typeface="STZhongsong" panose="02010600040101010101" pitchFamily="2" charset="-122"/>
                <a:ea typeface="STZhongsong" panose="02010600040101010101" pitchFamily="2" charset="-122"/>
              </a:rPr>
              <a:t>Interacción y coordinación</a:t>
            </a:r>
          </a:p>
          <a:p>
            <a:r>
              <a:rPr lang="es-CL" sz="2400" dirty="0">
                <a:latin typeface="STZhongsong" panose="02010600040101010101" pitchFamily="2" charset="-122"/>
                <a:ea typeface="STZhongsong" panose="02010600040101010101" pitchFamily="2" charset="-122"/>
              </a:rPr>
              <a:t>Ejemplo de los infantes que interactúan con sus madres a través de su monitor (Murray &amp; </a:t>
            </a:r>
            <a:r>
              <a:rPr lang="es-CL" sz="2400" dirty="0" err="1">
                <a:latin typeface="STZhongsong" panose="02010600040101010101" pitchFamily="2" charset="-122"/>
                <a:ea typeface="STZhongsong" panose="02010600040101010101" pitchFamily="2" charset="-122"/>
              </a:rPr>
              <a:t>Trevarthen</a:t>
            </a:r>
            <a:r>
              <a:rPr lang="es-CL" sz="2400" dirty="0">
                <a:latin typeface="STZhongsong" panose="02010600040101010101" pitchFamily="2" charset="-122"/>
                <a:ea typeface="STZhongsong" panose="02010600040101010101" pitchFamily="2" charset="-122"/>
              </a:rPr>
              <a:t>, 1985).</a:t>
            </a:r>
          </a:p>
          <a:p>
            <a:r>
              <a:rPr lang="es-CL" sz="2400" dirty="0">
                <a:latin typeface="STZhongsong" panose="02010600040101010101" pitchFamily="2" charset="-122"/>
                <a:ea typeface="STZhongsong" panose="02010600040101010101" pitchFamily="2" charset="-122"/>
              </a:rPr>
              <a:t>Las interacciones sociales dependen de la capacidad de coordinar nuestras acciones, y a su vez la coordinación se va determinando según el tipo de interacción. </a:t>
            </a:r>
          </a:p>
          <a:p>
            <a:r>
              <a:rPr lang="es-CL" sz="2400" dirty="0">
                <a:latin typeface="STZhongsong" panose="02010600040101010101" pitchFamily="2" charset="-122"/>
                <a:ea typeface="STZhongsong" panose="02010600040101010101" pitchFamily="2" charset="-122"/>
              </a:rPr>
              <a:t>Ejemplo de Kelso (1995) sobre el movimiento de los índices de las manos. </a:t>
            </a:r>
          </a:p>
          <a:p>
            <a:r>
              <a:rPr lang="es-CL" sz="2400" dirty="0">
                <a:latin typeface="STZhongsong" panose="02010600040101010101" pitchFamily="2" charset="-122"/>
                <a:ea typeface="STZhongsong" panose="02010600040101010101" pitchFamily="2" charset="-122"/>
              </a:rPr>
              <a:t>Coordinación absoluta v/s coordinación relativa. </a:t>
            </a:r>
          </a:p>
          <a:p>
            <a:r>
              <a:rPr lang="es-CL" sz="2400" dirty="0">
                <a:latin typeface="STZhongsong" panose="02010600040101010101" pitchFamily="2" charset="-122"/>
                <a:ea typeface="STZhongsong" panose="02010600040101010101" pitchFamily="2" charset="-122"/>
              </a:rPr>
              <a:t>Ejemplo del encuentro en el pasillo v/s una conversación coloquial. </a:t>
            </a:r>
          </a:p>
        </p:txBody>
      </p:sp>
    </p:spTree>
    <p:extLst>
      <p:ext uri="{BB962C8B-B14F-4D97-AF65-F5344CB8AC3E}">
        <p14:creationId xmlns:p14="http://schemas.microsoft.com/office/powerpoint/2010/main" val="3288046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DB9335FA-F8B9-94D3-0D34-10B9E00074A8}"/>
              </a:ext>
            </a:extLst>
          </p:cNvPr>
          <p:cNvSpPr txBox="1"/>
          <p:nvPr/>
        </p:nvSpPr>
        <p:spPr>
          <a:xfrm>
            <a:off x="1304818" y="718759"/>
            <a:ext cx="8156144" cy="1938992"/>
          </a:xfrm>
          <a:prstGeom prst="rect">
            <a:avLst/>
          </a:prstGeom>
          <a:noFill/>
        </p:spPr>
        <p:txBody>
          <a:bodyPr wrap="square">
            <a:spAutoFit/>
          </a:bodyPr>
          <a:lstStyle/>
          <a:p>
            <a:pPr algn="just"/>
            <a:r>
              <a:rPr lang="es-CL" sz="2400" i="1" dirty="0">
                <a:effectLst/>
                <a:latin typeface="Amasis MT Pro Medium" panose="02040604050005020304" pitchFamily="18" charset="0"/>
                <a:ea typeface="Calibri" panose="020F0502020204030204" pitchFamily="34" charset="0"/>
              </a:rPr>
              <a:t>Coordinación</a:t>
            </a:r>
            <a:r>
              <a:rPr lang="es-CL" sz="2400" dirty="0">
                <a:effectLst/>
                <a:latin typeface="Amasis MT Pro Medium" panose="02040604050005020304" pitchFamily="18" charset="0"/>
                <a:ea typeface="Calibri" panose="020F0502020204030204" pitchFamily="34" charset="0"/>
              </a:rPr>
              <a:t>: se entiende como la correlación no-accidental entre el comportamiento de dos o más sistemas que se encuentran acoplados, que han estado acoplados, o que han estado acoplados a otro sistema en común. </a:t>
            </a:r>
            <a:endParaRPr lang="es-CL" sz="2400" dirty="0">
              <a:latin typeface="Amasis MT Pro Medium" panose="02040604050005020304" pitchFamily="18" charset="0"/>
            </a:endParaRPr>
          </a:p>
        </p:txBody>
      </p:sp>
      <p:sp>
        <p:nvSpPr>
          <p:cNvPr id="5" name="TextBox 12">
            <a:extLst>
              <a:ext uri="{FF2B5EF4-FFF2-40B4-BE49-F238E27FC236}">
                <a16:creationId xmlns:a16="http://schemas.microsoft.com/office/drawing/2014/main" id="{7BD75CFE-0964-F63C-F3CB-A12D57E9CF85}"/>
              </a:ext>
            </a:extLst>
          </p:cNvPr>
          <p:cNvSpPr txBox="1"/>
          <p:nvPr/>
        </p:nvSpPr>
        <p:spPr>
          <a:xfrm>
            <a:off x="1304818" y="3860259"/>
            <a:ext cx="9382204" cy="1569660"/>
          </a:xfrm>
          <a:prstGeom prst="rect">
            <a:avLst/>
          </a:prstGeom>
          <a:noFill/>
        </p:spPr>
        <p:txBody>
          <a:bodyPr wrap="square">
            <a:spAutoFit/>
          </a:bodyPr>
          <a:lstStyle/>
          <a:p>
            <a:pPr algn="just"/>
            <a:r>
              <a:rPr lang="es-CL" sz="2400" i="1" dirty="0">
                <a:effectLst/>
                <a:latin typeface="Amasis MT Pro Medium" panose="02040604050005020304" pitchFamily="18" charset="0"/>
                <a:ea typeface="Calibri" panose="020F0502020204030204" pitchFamily="34" charset="0"/>
              </a:rPr>
              <a:t>Interacción</a:t>
            </a:r>
            <a:r>
              <a:rPr lang="es-CL" sz="2400" dirty="0">
                <a:effectLst/>
                <a:latin typeface="Amasis MT Pro Medium" panose="02040604050005020304" pitchFamily="18" charset="0"/>
                <a:ea typeface="Calibri" panose="020F0502020204030204" pitchFamily="34" charset="0"/>
              </a:rPr>
              <a:t>: es el acoplamiento regulado entre dos o más agentes autónomos, en donde la regulación se dirige hacia aspectos del acoplamiento mismo, de manera que se constituye una organización autónoma en el dominio de las relaciones dinámicas.</a:t>
            </a:r>
            <a:endParaRPr lang="es-CL" sz="2400" dirty="0">
              <a:latin typeface="Amasis MT Pro Medium" panose="02040604050005020304" pitchFamily="18" charset="0"/>
            </a:endParaRPr>
          </a:p>
        </p:txBody>
      </p:sp>
      <p:sp>
        <p:nvSpPr>
          <p:cNvPr id="6" name="Rectangle 13">
            <a:extLst>
              <a:ext uri="{FF2B5EF4-FFF2-40B4-BE49-F238E27FC236}">
                <a16:creationId xmlns:a16="http://schemas.microsoft.com/office/drawing/2014/main" id="{5B5EA944-8977-DD32-C911-A6C2C37348AD}"/>
              </a:ext>
            </a:extLst>
          </p:cNvPr>
          <p:cNvSpPr/>
          <p:nvPr/>
        </p:nvSpPr>
        <p:spPr>
          <a:xfrm>
            <a:off x="1150706" y="435964"/>
            <a:ext cx="10078948" cy="2504582"/>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Rectangle 13">
            <a:extLst>
              <a:ext uri="{FF2B5EF4-FFF2-40B4-BE49-F238E27FC236}">
                <a16:creationId xmlns:a16="http://schemas.microsoft.com/office/drawing/2014/main" id="{5B97E2F1-5856-AC0C-50A5-115A49D4ED3A}"/>
              </a:ext>
            </a:extLst>
          </p:cNvPr>
          <p:cNvSpPr/>
          <p:nvPr/>
        </p:nvSpPr>
        <p:spPr>
          <a:xfrm>
            <a:off x="1150706" y="3392798"/>
            <a:ext cx="10078948" cy="2504582"/>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271507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corte">
  <a:themeElements>
    <a:clrScheme name="Recort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Recort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cort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Recorte</Template>
  <TotalTime>2164</TotalTime>
  <Words>1598</Words>
  <Application>Microsoft Office PowerPoint</Application>
  <PresentationFormat>Panorámica</PresentationFormat>
  <Paragraphs>104</Paragraphs>
  <Slides>26</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26</vt:i4>
      </vt:variant>
    </vt:vector>
  </HeadingPairs>
  <TitlesOfParts>
    <vt:vector size="40" baseType="lpstr">
      <vt:lpstr>Aharoni</vt:lpstr>
      <vt:lpstr>Amasis MT Pro</vt:lpstr>
      <vt:lpstr>Amasis MT Pro Black</vt:lpstr>
      <vt:lpstr>Amasis MT Pro Medium</vt:lpstr>
      <vt:lpstr>Arial</vt:lpstr>
      <vt:lpstr>Bell MT</vt:lpstr>
      <vt:lpstr>Bodoni MT Black</vt:lpstr>
      <vt:lpstr>Broadway</vt:lpstr>
      <vt:lpstr>Calibri</vt:lpstr>
      <vt:lpstr>Copperplate Gothic Light</vt:lpstr>
      <vt:lpstr>Franklin Gothic Book</vt:lpstr>
      <vt:lpstr>STZhongsong</vt:lpstr>
      <vt:lpstr>Times New Roman</vt:lpstr>
      <vt:lpstr>Recorte</vt:lpstr>
      <vt:lpstr>Lenguaje y mente: una aproximación desde teorías contemporáneas de la cognición</vt:lpstr>
      <vt:lpstr>El rol de la experiencia</vt:lpstr>
      <vt:lpstr>The Ecological Approach to Visual Perception, J.J. Gibson (1979)</vt:lpstr>
      <vt:lpstr>La aproximación enactiva: integrando vida y mente</vt:lpstr>
      <vt:lpstr>Presentación de PowerPoint</vt:lpstr>
      <vt:lpstr>Presentación de PowerPoint</vt:lpstr>
      <vt:lpstr>Presentación de PowerPoint</vt:lpstr>
      <vt:lpstr>Cognición social</vt:lpstr>
      <vt:lpstr>Presentación de PowerPoint</vt:lpstr>
      <vt:lpstr>Presentación de PowerPoint</vt:lpstr>
      <vt:lpstr>Lenguaje: un punto de vista sensoriomotor</vt:lpstr>
      <vt:lpstr>El libro está sobre la mesa.</vt:lpstr>
      <vt:lpstr>Presentación de PowerPoint</vt:lpstr>
      <vt:lpstr>Presentación de PowerPoint</vt:lpstr>
      <vt:lpstr>Crítica: La brecha entre procesos de bajo-orden y alto-orden</vt:lpstr>
      <vt:lpstr>Procesamiento predictivo: de las redes neuronales al sistema cognitivo</vt:lpstr>
      <vt:lpstr>Presentación de PowerPoint</vt:lpstr>
      <vt:lpstr>Presentación de PowerPoint</vt:lpstr>
      <vt:lpstr>Incertidumbre sensorial</vt:lpstr>
      <vt:lpstr>Presentación de PowerPoint</vt:lpstr>
      <vt:lpstr>El lenguaje como la interfaz entre predicción y percepción</vt:lpstr>
      <vt:lpstr>El principio del cerebro holgazán (lazy) </vt:lpstr>
      <vt:lpstr>Los efectos cognitivos del etiquetado verbal (verbal labeling)</vt:lpstr>
      <vt:lpstr>Presentación de PowerPoint</vt:lpstr>
      <vt:lpstr>Crítica: el problema del cuarto oscuro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Lenguaje y mente: una aproximación desde teorías contemporáneas de la cognición</dc:title>
  <dc:creator>Nicolás Albornoz</dc:creator>
  <cp:lastModifiedBy>Auditorio Mara Rita</cp:lastModifiedBy>
  <cp:revision>5</cp:revision>
  <dcterms:created xsi:type="dcterms:W3CDTF">2023-10-19T15:38:37Z</dcterms:created>
  <dcterms:modified xsi:type="dcterms:W3CDTF">2023-10-23T12:44:21Z</dcterms:modified>
</cp:coreProperties>
</file>