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val>
            <c:numRef>
              <c:f>Hoja1!$C$12:$O$12</c:f>
              <c:numCache>
                <c:formatCode>General</c:formatCode>
                <c:ptCount val="13"/>
                <c:pt idx="0">
                  <c:v>6.25</c:v>
                </c:pt>
                <c:pt idx="1">
                  <c:v>6.5</c:v>
                </c:pt>
                <c:pt idx="2">
                  <c:v>5.62</c:v>
                </c:pt>
                <c:pt idx="3">
                  <c:v>5.75</c:v>
                </c:pt>
                <c:pt idx="4">
                  <c:v>6.12</c:v>
                </c:pt>
                <c:pt idx="5">
                  <c:v>2.12</c:v>
                </c:pt>
                <c:pt idx="6">
                  <c:v>4.6500000000000004</c:v>
                </c:pt>
                <c:pt idx="7">
                  <c:v>5.87</c:v>
                </c:pt>
                <c:pt idx="8">
                  <c:v>5</c:v>
                </c:pt>
                <c:pt idx="9">
                  <c:v>5.37</c:v>
                </c:pt>
                <c:pt idx="10">
                  <c:v>6.75</c:v>
                </c:pt>
                <c:pt idx="11">
                  <c:v>6.75</c:v>
                </c:pt>
                <c:pt idx="12">
                  <c:v>4.8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647552"/>
        <c:axId val="106649088"/>
      </c:lineChart>
      <c:catAx>
        <c:axId val="106647552"/>
        <c:scaling>
          <c:orientation val="minMax"/>
        </c:scaling>
        <c:delete val="0"/>
        <c:axPos val="b"/>
        <c:majorTickMark val="out"/>
        <c:minorTickMark val="none"/>
        <c:tickLblPos val="nextTo"/>
        <c:crossAx val="106649088"/>
        <c:crosses val="autoZero"/>
        <c:auto val="1"/>
        <c:lblAlgn val="ctr"/>
        <c:lblOffset val="100"/>
        <c:noMultiLvlLbl val="0"/>
      </c:catAx>
      <c:valAx>
        <c:axId val="106649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66475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2"/>
          <c:order val="0"/>
          <c:cat>
            <c:strRef>
              <c:f>Hoja1!$C$4:$O$4</c:f>
              <c:strCache>
                <c:ptCount val="13"/>
                <c:pt idx="0">
                  <c:v>legislativo</c:v>
                </c:pt>
                <c:pt idx="1">
                  <c:v>ejecutivo</c:v>
                </c:pt>
                <c:pt idx="2">
                  <c:v>judicial</c:v>
                </c:pt>
                <c:pt idx="3">
                  <c:v>jerárquico</c:v>
                </c:pt>
                <c:pt idx="4">
                  <c:v>monárquico</c:v>
                </c:pt>
                <c:pt idx="5">
                  <c:v>oligárquico</c:v>
                </c:pt>
                <c:pt idx="6">
                  <c:v>anárquico</c:v>
                </c:pt>
                <c:pt idx="7">
                  <c:v>global</c:v>
                </c:pt>
                <c:pt idx="8">
                  <c:v>local</c:v>
                </c:pt>
                <c:pt idx="9">
                  <c:v>interno</c:v>
                </c:pt>
                <c:pt idx="10">
                  <c:v>externo</c:v>
                </c:pt>
                <c:pt idx="11">
                  <c:v>liberal</c:v>
                </c:pt>
                <c:pt idx="12">
                  <c:v>conservador</c:v>
                </c:pt>
              </c:strCache>
            </c:strRef>
          </c:cat>
          <c:val>
            <c:numRef>
              <c:f>Hoja1!$C$7:$O$7</c:f>
              <c:numCache>
                <c:formatCode>General</c:formatCode>
                <c:ptCount val="13"/>
                <c:pt idx="0">
                  <c:v>4.25</c:v>
                </c:pt>
                <c:pt idx="1">
                  <c:v>5.375</c:v>
                </c:pt>
                <c:pt idx="2">
                  <c:v>5.75</c:v>
                </c:pt>
                <c:pt idx="3">
                  <c:v>2.125</c:v>
                </c:pt>
                <c:pt idx="4">
                  <c:v>4.5</c:v>
                </c:pt>
                <c:pt idx="5">
                  <c:v>4.875</c:v>
                </c:pt>
                <c:pt idx="6">
                  <c:v>4.125</c:v>
                </c:pt>
                <c:pt idx="7">
                  <c:v>3.875</c:v>
                </c:pt>
                <c:pt idx="8">
                  <c:v>4.25</c:v>
                </c:pt>
                <c:pt idx="9">
                  <c:v>3.5</c:v>
                </c:pt>
                <c:pt idx="10">
                  <c:v>6.25</c:v>
                </c:pt>
                <c:pt idx="11">
                  <c:v>5.875</c:v>
                </c:pt>
                <c:pt idx="12">
                  <c:v>3.625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247104"/>
        <c:axId val="107248640"/>
      </c:lineChart>
      <c:catAx>
        <c:axId val="107247104"/>
        <c:scaling>
          <c:orientation val="minMax"/>
        </c:scaling>
        <c:delete val="0"/>
        <c:axPos val="b"/>
        <c:majorTickMark val="out"/>
        <c:minorTickMark val="none"/>
        <c:tickLblPos val="nextTo"/>
        <c:crossAx val="107248640"/>
        <c:crosses val="autoZero"/>
        <c:auto val="1"/>
        <c:lblAlgn val="ctr"/>
        <c:lblOffset val="100"/>
        <c:noMultiLvlLbl val="0"/>
      </c:catAx>
      <c:valAx>
        <c:axId val="107248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2471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24/06/2015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Inventario de estilos cognitivos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err="1" smtClean="0"/>
              <a:t>Sternberg</a:t>
            </a:r>
            <a:r>
              <a:rPr lang="es-CL" dirty="0" smtClean="0"/>
              <a:t>-Wagner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5197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Instrucciones de corrección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CL" dirty="0" smtClean="0"/>
              <a:t>Sumar cada rectángulo y anotar el resultado.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Dividir por 8 y anotar el resultado con todos los decimales.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Escribir para cada rectángulo el estilo y categoría correspondiente.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Elaborar gráfico.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Identificar en cada categoría el estilo dominante.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6851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Categorías y estilos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Función:  Legislativo - ejecutivo - judicial</a:t>
            </a:r>
            <a:endParaRPr lang="es-CL" dirty="0"/>
          </a:p>
          <a:p>
            <a:r>
              <a:rPr lang="es-ES" b="1" dirty="0"/>
              <a:t>Forma: Jerárquico – Monárquico – Oligárquico – Anárquico</a:t>
            </a:r>
            <a:endParaRPr lang="es-CL" dirty="0"/>
          </a:p>
          <a:p>
            <a:r>
              <a:rPr lang="es-ES" b="1" dirty="0"/>
              <a:t>Nivel: Global – local</a:t>
            </a:r>
            <a:endParaRPr lang="es-CL" dirty="0"/>
          </a:p>
          <a:p>
            <a:r>
              <a:rPr lang="es-ES" b="1" dirty="0"/>
              <a:t>Alcance: Interno – externo</a:t>
            </a:r>
            <a:endParaRPr lang="es-CL" dirty="0"/>
          </a:p>
          <a:p>
            <a:r>
              <a:rPr lang="es-ES" b="1" dirty="0"/>
              <a:t>Inclinación: Liberal – conservador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47051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ES_tradnl" sz="2800" dirty="0" smtClean="0"/>
              <a:t/>
            </a:r>
            <a:br>
              <a:rPr lang="es-ES_tradnl" sz="2800" dirty="0" smtClean="0"/>
            </a:br>
            <a:r>
              <a:rPr lang="es-ES_tradnl" sz="2800" dirty="0" smtClean="0"/>
              <a:t>Cada </a:t>
            </a:r>
            <a:r>
              <a:rPr lang="es-ES_tradnl" sz="2800" dirty="0"/>
              <a:t>rectángulo corresponde a un estilo, siguiendo el orden siguiente:</a:t>
            </a:r>
            <a:r>
              <a:rPr lang="es-CL" sz="2800" dirty="0"/>
              <a:t/>
            </a:r>
            <a:br>
              <a:rPr lang="es-CL" sz="2800" dirty="0"/>
            </a:br>
            <a:endParaRPr lang="es-CL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Primer </a:t>
            </a:r>
            <a:r>
              <a:rPr lang="pt-BR" dirty="0" err="1"/>
              <a:t>rectángulo</a:t>
            </a:r>
            <a:r>
              <a:rPr lang="pt-BR" dirty="0"/>
              <a:t>: legislativo</a:t>
            </a:r>
            <a:endParaRPr lang="es-CL" dirty="0"/>
          </a:p>
          <a:p>
            <a:r>
              <a:rPr lang="pt-BR" dirty="0"/>
              <a:t>Segundo </a:t>
            </a:r>
            <a:r>
              <a:rPr lang="pt-BR" dirty="0" err="1"/>
              <a:t>rectángulo</a:t>
            </a:r>
            <a:r>
              <a:rPr lang="pt-BR" dirty="0"/>
              <a:t>: </a:t>
            </a:r>
            <a:r>
              <a:rPr lang="pt-BR" dirty="0" err="1"/>
              <a:t>ejecutivo</a:t>
            </a:r>
            <a:endParaRPr lang="es-CL" dirty="0"/>
          </a:p>
          <a:p>
            <a:r>
              <a:rPr lang="pt-BR" dirty="0" err="1"/>
              <a:t>Tercer</a:t>
            </a:r>
            <a:r>
              <a:rPr lang="pt-BR" dirty="0"/>
              <a:t> </a:t>
            </a:r>
            <a:r>
              <a:rPr lang="pt-BR" dirty="0" err="1"/>
              <a:t>rectángulo</a:t>
            </a:r>
            <a:r>
              <a:rPr lang="pt-BR" dirty="0"/>
              <a:t>: judicial</a:t>
            </a:r>
            <a:endParaRPr lang="es-CL" dirty="0"/>
          </a:p>
          <a:p>
            <a:r>
              <a:rPr lang="pt-BR" dirty="0"/>
              <a:t>Cuarto </a:t>
            </a:r>
            <a:r>
              <a:rPr lang="pt-BR" dirty="0" err="1"/>
              <a:t>rectángulo</a:t>
            </a:r>
            <a:r>
              <a:rPr lang="pt-BR" dirty="0"/>
              <a:t>: </a:t>
            </a:r>
            <a:r>
              <a:rPr lang="pt-BR" dirty="0" err="1"/>
              <a:t>jerárquico</a:t>
            </a:r>
            <a:endParaRPr lang="es-CL" dirty="0"/>
          </a:p>
          <a:p>
            <a:r>
              <a:rPr lang="pt-BR" dirty="0"/>
              <a:t>Quinto </a:t>
            </a:r>
            <a:r>
              <a:rPr lang="pt-BR" dirty="0" err="1"/>
              <a:t>rectángulo</a:t>
            </a:r>
            <a:r>
              <a:rPr lang="pt-BR" dirty="0"/>
              <a:t>: Monárquico</a:t>
            </a:r>
            <a:endParaRPr lang="es-CL" dirty="0"/>
          </a:p>
          <a:p>
            <a:r>
              <a:rPr lang="pt-BR" dirty="0"/>
              <a:t>Sexto </a:t>
            </a:r>
            <a:r>
              <a:rPr lang="pt-BR" dirty="0" err="1"/>
              <a:t>rectángulo</a:t>
            </a:r>
            <a:r>
              <a:rPr lang="pt-BR" dirty="0"/>
              <a:t>: Oligárquico</a:t>
            </a:r>
            <a:endParaRPr lang="es-CL" dirty="0"/>
          </a:p>
          <a:p>
            <a:r>
              <a:rPr lang="pt-BR" dirty="0" err="1"/>
              <a:t>Séptimo</a:t>
            </a:r>
            <a:r>
              <a:rPr lang="pt-BR" dirty="0"/>
              <a:t> </a:t>
            </a:r>
            <a:r>
              <a:rPr lang="pt-BR" dirty="0" err="1"/>
              <a:t>rectángulo</a:t>
            </a:r>
            <a:r>
              <a:rPr lang="pt-BR" dirty="0"/>
              <a:t>:  Anárquico</a:t>
            </a:r>
            <a:endParaRPr lang="es-CL" dirty="0"/>
          </a:p>
          <a:p>
            <a:r>
              <a:rPr lang="es-ES_tradnl" dirty="0"/>
              <a:t>Octavo rectángulo: </a:t>
            </a:r>
            <a:r>
              <a:rPr lang="es-ES" dirty="0"/>
              <a:t>Global</a:t>
            </a:r>
            <a:endParaRPr lang="es-CL" dirty="0"/>
          </a:p>
          <a:p>
            <a:r>
              <a:rPr lang="es-ES" dirty="0"/>
              <a:t>Noveno </a:t>
            </a:r>
            <a:r>
              <a:rPr lang="es-ES_tradnl" dirty="0"/>
              <a:t>rectángulo: </a:t>
            </a:r>
            <a:r>
              <a:rPr lang="es-ES" dirty="0"/>
              <a:t>Local</a:t>
            </a:r>
            <a:endParaRPr lang="es-CL" dirty="0"/>
          </a:p>
          <a:p>
            <a:r>
              <a:rPr lang="es-ES" dirty="0"/>
              <a:t>Décimo </a:t>
            </a:r>
            <a:r>
              <a:rPr lang="es-ES_tradnl" dirty="0"/>
              <a:t>rectángulo:</a:t>
            </a:r>
            <a:r>
              <a:rPr lang="es-ES" dirty="0"/>
              <a:t> Interno</a:t>
            </a:r>
            <a:endParaRPr lang="es-CL" dirty="0"/>
          </a:p>
          <a:p>
            <a:r>
              <a:rPr lang="es-ES" dirty="0"/>
              <a:t>Undécimo </a:t>
            </a:r>
            <a:r>
              <a:rPr lang="es-ES_tradnl" dirty="0"/>
              <a:t>rectángulo:</a:t>
            </a:r>
            <a:r>
              <a:rPr lang="es-ES" dirty="0"/>
              <a:t> Externo</a:t>
            </a:r>
            <a:endParaRPr lang="es-CL" dirty="0"/>
          </a:p>
          <a:p>
            <a:r>
              <a:rPr lang="es-ES" dirty="0"/>
              <a:t>Duodécimo </a:t>
            </a:r>
            <a:r>
              <a:rPr lang="es-ES_tradnl" dirty="0"/>
              <a:t>rectángulo:</a:t>
            </a:r>
            <a:r>
              <a:rPr lang="es-ES" dirty="0"/>
              <a:t> Liberal</a:t>
            </a:r>
            <a:endParaRPr lang="es-CL" dirty="0"/>
          </a:p>
          <a:p>
            <a:r>
              <a:rPr lang="es-ES" dirty="0"/>
              <a:t>Trigésimo </a:t>
            </a:r>
            <a:r>
              <a:rPr lang="es-ES_tradnl" dirty="0"/>
              <a:t>rectángulo: </a:t>
            </a:r>
            <a:r>
              <a:rPr lang="es-ES" dirty="0"/>
              <a:t>Conservador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12373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 de gráfico:</a:t>
            </a:r>
            <a:endParaRPr lang="es-CL" dirty="0"/>
          </a:p>
        </p:txBody>
      </p:sp>
      <p:graphicFrame>
        <p:nvGraphicFramePr>
          <p:cNvPr id="4" name="2 Gráfico" title="Nicolás García 20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88646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7634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138699"/>
              </p:ext>
            </p:extLst>
          </p:nvPr>
        </p:nvGraphicFramePr>
        <p:xfrm>
          <a:off x="457200" y="404664"/>
          <a:ext cx="8229600" cy="5721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35302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139</Words>
  <Application>Microsoft Office PowerPoint</Application>
  <PresentationFormat>Presentación en pantalla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Inventario de estilos cognitivos</vt:lpstr>
      <vt:lpstr>Instrucciones de corrección</vt:lpstr>
      <vt:lpstr>Categorías y estilos</vt:lpstr>
      <vt:lpstr> Cada rectángulo corresponde a un estilo, siguiendo el orden siguiente: </vt:lpstr>
      <vt:lpstr>Ejemplo de gráfico: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Inventario de estilos cognitivos</dc:title>
  <dc:creator>Liliana Fuentes</dc:creator>
  <cp:lastModifiedBy>Liliana Fuentes</cp:lastModifiedBy>
  <cp:revision>7</cp:revision>
  <dcterms:created xsi:type="dcterms:W3CDTF">2015-03-12T17:53:28Z</dcterms:created>
  <dcterms:modified xsi:type="dcterms:W3CDTF">2015-06-24T22:05:09Z</dcterms:modified>
</cp:coreProperties>
</file>