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70" r:id="rId6"/>
    <p:sldId id="273" r:id="rId7"/>
    <p:sldId id="262" r:id="rId8"/>
    <p:sldId id="261" r:id="rId9"/>
    <p:sldId id="259" r:id="rId10"/>
    <p:sldId id="264" r:id="rId11"/>
    <p:sldId id="263" r:id="rId12"/>
    <p:sldId id="265" r:id="rId13"/>
    <p:sldId id="266" r:id="rId14"/>
    <p:sldId id="274" r:id="rId15"/>
    <p:sldId id="267" r:id="rId16"/>
    <p:sldId id="268" r:id="rId17"/>
    <p:sldId id="269" r:id="rId18"/>
    <p:sldId id="272" r:id="rId19"/>
    <p:sldId id="271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064E4-F4F0-824D-8430-C44748E7AE29}" type="datetimeFigureOut">
              <a:rPr lang="es-ES" smtClean="0"/>
              <a:t>07/09/2021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9ABB5-443A-9B4E-B994-80C018F9295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97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9ABB5-443A-9B4E-B994-80C018F9295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9ABB5-443A-9B4E-B994-80C018F9295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988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07/09/2021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ATENCI&#211;N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ATENCI&#211;N.doc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XD7CfFtlEl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07704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Teorías </a:t>
            </a:r>
            <a:r>
              <a:rPr lang="es-ES" dirty="0" smtClean="0"/>
              <a:t>Cognoscitivas</a:t>
            </a:r>
            <a:br>
              <a:rPr lang="es-ES" dirty="0" smtClean="0"/>
            </a:br>
            <a:r>
              <a:rPr lang="es-ES" dirty="0" smtClean="0"/>
              <a:t>Percepción</a:t>
            </a:r>
            <a:br>
              <a:rPr lang="es-ES" dirty="0" smtClean="0"/>
            </a:br>
            <a:r>
              <a:rPr lang="es-ES" dirty="0" smtClean="0"/>
              <a:t>Atención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s-ES" dirty="0" smtClean="0"/>
              <a:t>LILIANA FUENTES M.</a:t>
            </a:r>
          </a:p>
          <a:p>
            <a:pPr algn="r"/>
            <a:r>
              <a:rPr lang="es-ES" dirty="0" smtClean="0"/>
              <a:t>MAGISTER EN ESTUDIOS COGNITIVOS</a:t>
            </a:r>
          </a:p>
          <a:p>
            <a:pPr algn="r"/>
            <a:r>
              <a:rPr lang="es-ES" dirty="0" smtClean="0"/>
              <a:t>FACULTAD DE FILOSOFÍA Y HUMANIDADES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1943100" cy="417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ATENCIÓN</a:t>
            </a:r>
            <a:endParaRPr lang="es-E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5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ATENCIÓN: generalidades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James (1890): función selectiva de la atención.</a:t>
            </a:r>
          </a:p>
          <a:p>
            <a:r>
              <a:rPr lang="es-ES" dirty="0" smtClean="0"/>
              <a:t>Gestalt: Wundt, diferencia entre foco y campo de la conciencia.</a:t>
            </a:r>
          </a:p>
          <a:p>
            <a:r>
              <a:rPr lang="es-ES" dirty="0" smtClean="0"/>
              <a:t>Proceso de control, selección de estímulos, selección de planes de acción.</a:t>
            </a:r>
          </a:p>
          <a:p>
            <a:r>
              <a:rPr lang="es-ES" dirty="0" smtClean="0"/>
              <a:t>Filtro</a:t>
            </a:r>
          </a:p>
          <a:p>
            <a:r>
              <a:rPr lang="es-ES" dirty="0" smtClean="0"/>
              <a:t>Redes de orientación, alerta y control voluntario</a:t>
            </a:r>
          </a:p>
          <a:p>
            <a:r>
              <a:rPr lang="es-ES" dirty="0" smtClean="0"/>
              <a:t>foco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65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617"/>
            <a:ext cx="8229600" cy="1143000"/>
          </a:xfrm>
        </p:spPr>
        <p:txBody>
          <a:bodyPr/>
          <a:lstStyle/>
          <a:p>
            <a:r>
              <a:rPr lang="es-ES" dirty="0" smtClean="0"/>
              <a:t>Revisión histórica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Wundt. Ligan atención y percepción: carácter selectivo.</a:t>
            </a:r>
          </a:p>
          <a:p>
            <a:r>
              <a:rPr lang="es-ES" dirty="0" smtClean="0"/>
              <a:t>Funcionalismo (James): selección de la información que será procesada. Relación entre atención y conciencia.</a:t>
            </a:r>
          </a:p>
          <a:p>
            <a:r>
              <a:rPr lang="es-ES" dirty="0" err="1" smtClean="0"/>
              <a:t>Cherry</a:t>
            </a:r>
            <a:r>
              <a:rPr lang="es-ES" dirty="0" smtClean="0"/>
              <a:t> (1953): mecanismos de atención selectiva. Efecto </a:t>
            </a:r>
            <a:r>
              <a:rPr lang="es-ES" dirty="0" err="1" smtClean="0"/>
              <a:t>cocktail</a:t>
            </a:r>
            <a:r>
              <a:rPr lang="es-ES" dirty="0" smtClean="0"/>
              <a:t> </a:t>
            </a:r>
            <a:r>
              <a:rPr lang="es-ES" dirty="0" err="1" smtClean="0"/>
              <a:t>party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Broadbent</a:t>
            </a:r>
            <a:r>
              <a:rPr lang="es-ES" dirty="0" smtClean="0"/>
              <a:t> (1958): filtro en fases iniciales</a:t>
            </a:r>
          </a:p>
          <a:p>
            <a:r>
              <a:rPr lang="es-ES" dirty="0" err="1" smtClean="0"/>
              <a:t>Treisman</a:t>
            </a:r>
            <a:r>
              <a:rPr lang="es-ES" dirty="0" smtClean="0"/>
              <a:t> y </a:t>
            </a:r>
            <a:r>
              <a:rPr lang="es-ES" dirty="0" err="1" smtClean="0"/>
              <a:t>Geffen</a:t>
            </a:r>
            <a:r>
              <a:rPr lang="es-ES" dirty="0" smtClean="0"/>
              <a:t> (1967): modelo de filtro atenuado.</a:t>
            </a:r>
          </a:p>
          <a:p>
            <a:r>
              <a:rPr lang="es-ES" dirty="0" err="1" smtClean="0"/>
              <a:t>Deutsch</a:t>
            </a:r>
            <a:r>
              <a:rPr lang="es-ES" dirty="0" smtClean="0"/>
              <a:t> y </a:t>
            </a:r>
            <a:r>
              <a:rPr lang="es-ES" dirty="0" err="1" smtClean="0"/>
              <a:t>Deutsch</a:t>
            </a:r>
            <a:r>
              <a:rPr lang="es-ES" dirty="0" smtClean="0"/>
              <a:t> (1963): filtro tardío o </a:t>
            </a:r>
            <a:r>
              <a:rPr lang="es-ES" dirty="0" err="1" smtClean="0"/>
              <a:t>postcategorial</a:t>
            </a:r>
            <a:r>
              <a:rPr lang="es-ES" dirty="0" smtClean="0"/>
              <a:t>.</a:t>
            </a:r>
          </a:p>
          <a:p>
            <a:r>
              <a:rPr lang="es-ES" dirty="0" smtClean="0"/>
              <a:t>1970: primeros modelos libres de filtro.</a:t>
            </a:r>
          </a:p>
          <a:p>
            <a:r>
              <a:rPr lang="es-ES" dirty="0" err="1" smtClean="0"/>
              <a:t>Posner</a:t>
            </a:r>
            <a:r>
              <a:rPr lang="es-ES" dirty="0" smtClean="0"/>
              <a:t> y </a:t>
            </a:r>
            <a:r>
              <a:rPr lang="es-ES" dirty="0" err="1" smtClean="0"/>
              <a:t>Boeis</a:t>
            </a:r>
            <a:r>
              <a:rPr lang="es-ES" dirty="0" smtClean="0"/>
              <a:t> (1971) 3 redes: orientación, alerta y control</a:t>
            </a:r>
          </a:p>
          <a:p>
            <a:r>
              <a:rPr lang="es-ES" dirty="0" smtClean="0"/>
              <a:t>1980: integración de modelos cognitivos y </a:t>
            </a:r>
            <a:r>
              <a:rPr lang="es-ES" dirty="0" err="1" smtClean="0"/>
              <a:t>neuroanatómicos</a:t>
            </a:r>
            <a:r>
              <a:rPr lang="es-ES" dirty="0" smtClean="0"/>
              <a:t>. Técnicas PET, RMF, MEG.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0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hlinkClick r:id="rId2" action="ppaction://hlinkfile"/>
              </a:rPr>
              <a:t>Definición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Proceso selectivo</a:t>
            </a:r>
          </a:p>
          <a:p>
            <a:r>
              <a:rPr lang="es-ES" dirty="0" smtClean="0"/>
              <a:t>Priorizar información</a:t>
            </a:r>
          </a:p>
          <a:p>
            <a:r>
              <a:rPr lang="es-ES" dirty="0" smtClean="0"/>
              <a:t>Puesta en marcha de mecanismos de distribución de recursos.</a:t>
            </a:r>
          </a:p>
          <a:p>
            <a:r>
              <a:rPr lang="es-ES" dirty="0" smtClean="0"/>
              <a:t>Realizar acciones en forma simultánea y coordinada.</a:t>
            </a:r>
          </a:p>
          <a:p>
            <a:r>
              <a:rPr lang="es-ES" dirty="0" smtClean="0"/>
              <a:t>Procesos que permiten mantener y sostener una tarea en el tiempo.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43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Postulados teóricos: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Shiffrin</a:t>
            </a:r>
            <a:r>
              <a:rPr lang="es-CL" dirty="0" smtClean="0"/>
              <a:t> y </a:t>
            </a:r>
            <a:r>
              <a:rPr lang="es-CL" dirty="0" err="1" smtClean="0"/>
              <a:t>Shneider</a:t>
            </a:r>
            <a:r>
              <a:rPr lang="es-CL" dirty="0"/>
              <a:t> </a:t>
            </a:r>
            <a:r>
              <a:rPr lang="es-CL" dirty="0" smtClean="0"/>
              <a:t>(1977) diferenciaron entre procesamiento automático y controlado.</a:t>
            </a:r>
          </a:p>
          <a:p>
            <a:r>
              <a:rPr lang="es-CL" dirty="0" smtClean="0"/>
              <a:t>Se materializa en 3 redes de áreas </a:t>
            </a:r>
            <a:r>
              <a:rPr lang="es-CL" dirty="0" err="1" smtClean="0"/>
              <a:t>Posner</a:t>
            </a:r>
            <a:r>
              <a:rPr lang="es-CL" dirty="0" smtClean="0"/>
              <a:t> y </a:t>
            </a:r>
            <a:r>
              <a:rPr lang="es-CL" dirty="0" err="1" smtClean="0"/>
              <a:t>Rothbart</a:t>
            </a:r>
            <a:r>
              <a:rPr lang="es-CL" dirty="0" smtClean="0"/>
              <a:t>, 1991): </a:t>
            </a:r>
            <a:r>
              <a:rPr lang="es-CL" dirty="0" smtClean="0">
                <a:hlinkClick r:id="rId2" action="ppaction://hlinkfile"/>
              </a:rPr>
              <a:t>posterior, anterior y de vigilancia.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Modelos teóricos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56792"/>
            <a:ext cx="8676456" cy="51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ACTIVIDADES: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DESCRIBA LAS </a:t>
            </a:r>
            <a:r>
              <a:rPr lang="es-ES" smtClean="0"/>
              <a:t>PRINCIPALES CARACTERÍSTICAS </a:t>
            </a:r>
            <a:r>
              <a:rPr lang="es-ES" dirty="0" smtClean="0"/>
              <a:t>DE CADA APROXIMACIÓN TEÓRICA</a:t>
            </a:r>
          </a:p>
          <a:p>
            <a:r>
              <a:rPr lang="es-ES" dirty="0" smtClean="0"/>
              <a:t>COMÉNTELAS AL GRUPO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2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Tareas experimentales para el estudio de la atención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" dirty="0" smtClean="0"/>
              <a:t>Tareas de claves</a:t>
            </a:r>
          </a:p>
          <a:p>
            <a:pPr>
              <a:buFontTx/>
              <a:buChar char="-"/>
            </a:pPr>
            <a:r>
              <a:rPr lang="es-ES" dirty="0" smtClean="0"/>
              <a:t>Búsqueda visual</a:t>
            </a:r>
          </a:p>
          <a:p>
            <a:pPr>
              <a:buFontTx/>
              <a:buChar char="-"/>
            </a:pPr>
            <a:r>
              <a:rPr lang="es-ES" dirty="0" smtClean="0"/>
              <a:t>Tareas de escucha selectiva</a:t>
            </a:r>
          </a:p>
          <a:p>
            <a:pPr>
              <a:buFontTx/>
              <a:buChar char="-"/>
            </a:pPr>
            <a:r>
              <a:rPr lang="es-ES" dirty="0" smtClean="0"/>
              <a:t>Tareas de alerta o vigilancia</a:t>
            </a:r>
          </a:p>
        </p:txBody>
      </p:sp>
    </p:spTree>
    <p:extLst>
      <p:ext uri="{BB962C8B-B14F-4D97-AF65-F5344CB8AC3E}">
        <p14:creationId xmlns:p14="http://schemas.microsoft.com/office/powerpoint/2010/main" val="210454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55576" y="476672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S" dirty="0"/>
              <a:t>Tareas de conflicto</a:t>
            </a:r>
          </a:p>
          <a:p>
            <a:r>
              <a:rPr lang="es-ES" dirty="0"/>
              <a:t>	Efecto </a:t>
            </a:r>
            <a:r>
              <a:rPr lang="es-ES" dirty="0" err="1"/>
              <a:t>Stroop</a:t>
            </a:r>
            <a:endParaRPr lang="es-ES" dirty="0">
              <a:hlinkClick r:id="rId2"/>
            </a:endParaRPr>
          </a:p>
          <a:p>
            <a:pPr lvl="1"/>
            <a:r>
              <a:rPr lang="es-ES" dirty="0">
                <a:hlinkClick r:id="rId2"/>
              </a:rPr>
              <a:t>	https://youtu.be/XD7CfFtlElw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3"/>
          <a:srcRect l="-43175" r="-431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1501" b="1501"/>
          <a:stretch>
            <a:fillRect/>
          </a:stretch>
        </p:blipFill>
        <p:spPr>
          <a:xfrm>
            <a:off x="395536" y="1052736"/>
            <a:ext cx="7812360" cy="6006396"/>
          </a:xfrm>
        </p:spPr>
      </p:pic>
    </p:spTree>
    <p:extLst>
      <p:ext uri="{BB962C8B-B14F-4D97-AF65-F5344CB8AC3E}">
        <p14:creationId xmlns:p14="http://schemas.microsoft.com/office/powerpoint/2010/main" val="4776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 BÁSICOS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</a:t>
            </a:r>
          </a:p>
          <a:p>
            <a:r>
              <a:rPr lang="es-ES" dirty="0" smtClean="0"/>
              <a:t>Intencionalidad</a:t>
            </a:r>
          </a:p>
          <a:p>
            <a:r>
              <a:rPr lang="es-ES" dirty="0" smtClean="0"/>
              <a:t>Contemporaneidad</a:t>
            </a:r>
          </a:p>
          <a:p>
            <a:r>
              <a:rPr lang="es-ES" dirty="0" smtClean="0"/>
              <a:t>Interacción simultánea y mutua P-A</a:t>
            </a:r>
          </a:p>
          <a:p>
            <a:r>
              <a:rPr lang="es-ES" dirty="0" smtClean="0"/>
              <a:t>Transposición: es el aprendizaje de una relación, en vez de tamaño absoluto. Por </a:t>
            </a:r>
            <a:r>
              <a:rPr lang="es-ES" dirty="0" err="1" smtClean="0"/>
              <a:t>ej</a:t>
            </a:r>
            <a:r>
              <a:rPr lang="es-ES" dirty="0" smtClean="0"/>
              <a:t> más grande, más chico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>
            <a:normAutofit fontScale="92500" lnSpcReduction="10000"/>
          </a:bodyPr>
          <a:lstStyle/>
          <a:p>
            <a:r>
              <a:rPr lang="es-CL" dirty="0"/>
              <a:t>“La atención puede definirse como un mecanismo central de control de procesamiento de información, que actúa de acuerdo con los objetivos del organismo activando e inhibiendo procesos y que puede orientarse hacia los sentidos, las estructuras de conocimiento en memoria y los sistemas de respuesta. Además se admite la posibilidad de que este mecanismo muestre mecanismos estructurales diferentes cuando actúa sobre los sentidos, las estructuras de conocimiento en memoria  o los sistemas de respuesta (</a:t>
            </a:r>
            <a:r>
              <a:rPr lang="es-CL" dirty="0" err="1"/>
              <a:t>Posner</a:t>
            </a:r>
            <a:r>
              <a:rPr lang="es-CL" dirty="0"/>
              <a:t> y </a:t>
            </a:r>
            <a:r>
              <a:rPr lang="es-CL" dirty="0" err="1"/>
              <a:t>Dehaene</a:t>
            </a:r>
            <a:r>
              <a:rPr lang="es-CL" dirty="0"/>
              <a:t>, 1994, Tudela, 1992, en Colmenero, </a:t>
            </a:r>
            <a:r>
              <a:rPr lang="es-CL" dirty="0" err="1"/>
              <a:t>Catena</a:t>
            </a:r>
            <a:r>
              <a:rPr lang="es-CL" dirty="0"/>
              <a:t> y Fuentes, 2001, p. 47).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red atencional posterior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smtClean="0"/>
              <a:t>Está </a:t>
            </a:r>
            <a:r>
              <a:rPr lang="es-CL" dirty="0"/>
              <a:t>conectada </a:t>
            </a:r>
            <a:r>
              <a:rPr lang="es-CL" dirty="0" err="1"/>
              <a:t>anatómicamente</a:t>
            </a:r>
            <a:r>
              <a:rPr lang="es-CL" dirty="0"/>
              <a:t> con las otras dos redes atencionales, está formada por parte de la corteza parietal, por ciertas </a:t>
            </a:r>
            <a:r>
              <a:rPr lang="es-CL" dirty="0" err="1"/>
              <a:t>áreas</a:t>
            </a:r>
            <a:r>
              <a:rPr lang="es-CL" dirty="0"/>
              <a:t> </a:t>
            </a:r>
            <a:r>
              <a:rPr lang="es-CL" dirty="0" err="1"/>
              <a:t>talámicas</a:t>
            </a:r>
            <a:r>
              <a:rPr lang="es-CL" dirty="0"/>
              <a:t> (el </a:t>
            </a:r>
            <a:r>
              <a:rPr lang="es-CL" dirty="0" err="1"/>
              <a:t>núcleo</a:t>
            </a:r>
            <a:r>
              <a:rPr lang="es-CL" dirty="0"/>
              <a:t> </a:t>
            </a:r>
            <a:r>
              <a:rPr lang="es-CL" dirty="0" err="1"/>
              <a:t>pulvinar</a:t>
            </a:r>
            <a:r>
              <a:rPr lang="es-CL" dirty="0"/>
              <a:t> y </a:t>
            </a:r>
            <a:r>
              <a:rPr lang="es-CL" dirty="0" err="1"/>
              <a:t>núcleos</a:t>
            </a:r>
            <a:r>
              <a:rPr lang="es-CL" dirty="0"/>
              <a:t> reticulares) y partes de los </a:t>
            </a:r>
            <a:r>
              <a:rPr lang="es-CL" dirty="0" err="1"/>
              <a:t>colículos</a:t>
            </a:r>
            <a:r>
              <a:rPr lang="es-CL" dirty="0"/>
              <a:t> superiores del cerebro medio (</a:t>
            </a:r>
            <a:r>
              <a:rPr lang="es-CL" dirty="0" err="1"/>
              <a:t>Posner</a:t>
            </a:r>
            <a:r>
              <a:rPr lang="es-CL" dirty="0"/>
              <a:t> y </a:t>
            </a:r>
            <a:r>
              <a:rPr lang="es-CL" dirty="0" err="1"/>
              <a:t>Petersen</a:t>
            </a:r>
            <a:r>
              <a:rPr lang="es-CL" dirty="0"/>
              <a:t>, 1990). Aunque existen redes similares relacionadas con otras modalidades sensoriales (</a:t>
            </a:r>
            <a:r>
              <a:rPr lang="es-CL" dirty="0" err="1"/>
              <a:t>Posner</a:t>
            </a:r>
            <a:r>
              <a:rPr lang="es-CL" dirty="0"/>
              <a:t>, 1990), la mayor parte de los datos existentes hacen referencia a la </a:t>
            </a:r>
            <a:r>
              <a:rPr lang="es-CL" dirty="0" err="1"/>
              <a:t>atención</a:t>
            </a:r>
            <a:r>
              <a:rPr lang="es-CL" dirty="0"/>
              <a:t> visual.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2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red </a:t>
            </a:r>
            <a:r>
              <a:rPr lang="es-CL" b="1" dirty="0"/>
              <a:t>atencional anterior</a:t>
            </a:r>
            <a:r>
              <a:rPr lang="es-CL" dirty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/>
              <a:t>E</a:t>
            </a:r>
            <a:r>
              <a:rPr lang="es-CL" dirty="0" smtClean="0"/>
              <a:t>stá </a:t>
            </a:r>
            <a:r>
              <a:rPr lang="es-CL" dirty="0"/>
              <a:t>formada </a:t>
            </a:r>
            <a:r>
              <a:rPr lang="es-CL" dirty="0" err="1"/>
              <a:t>anatómicamente</a:t>
            </a:r>
            <a:r>
              <a:rPr lang="es-CL" dirty="0"/>
              <a:t> por </a:t>
            </a:r>
            <a:r>
              <a:rPr lang="es-CL" dirty="0" err="1"/>
              <a:t>áreas</a:t>
            </a:r>
            <a:r>
              <a:rPr lang="es-CL" dirty="0"/>
              <a:t> de la corteza prefrontal medial, incluyendo la parte anterior del giro </a:t>
            </a:r>
            <a:r>
              <a:rPr lang="es-CL" dirty="0" err="1"/>
              <a:t>cingular</a:t>
            </a:r>
            <a:r>
              <a:rPr lang="es-CL" dirty="0"/>
              <a:t>, los ganglios basales y el </a:t>
            </a:r>
            <a:r>
              <a:rPr lang="es-CL" dirty="0" err="1"/>
              <a:t>área</a:t>
            </a:r>
            <a:r>
              <a:rPr lang="es-CL" dirty="0"/>
              <a:t> motora suplementaria superior. Probablemente, los datos </a:t>
            </a:r>
            <a:r>
              <a:rPr lang="es-CL" dirty="0" err="1"/>
              <a:t>más</a:t>
            </a:r>
            <a:r>
              <a:rPr lang="es-CL" dirty="0"/>
              <a:t> importantes a favor de esta red atencional son los procedentes del estudio de la actividad cerebral durante la </a:t>
            </a:r>
            <a:r>
              <a:rPr lang="es-CL" dirty="0" err="1"/>
              <a:t>detección</a:t>
            </a:r>
            <a:r>
              <a:rPr lang="es-CL" dirty="0"/>
              <a:t> de </a:t>
            </a:r>
            <a:r>
              <a:rPr lang="es-CL" dirty="0" err="1"/>
              <a:t>estímulos</a:t>
            </a:r>
            <a:r>
              <a:rPr lang="es-CL" dirty="0"/>
              <a:t> objetivo. Las redes atencionales posterior y anterior </a:t>
            </a:r>
            <a:r>
              <a:rPr lang="es-CL" dirty="0" err="1"/>
              <a:t>están</a:t>
            </a:r>
            <a:r>
              <a:rPr lang="es-CL" dirty="0"/>
              <a:t> relacionadas anatómicamente como muestran los estudios realizados con primates (Goldman-</a:t>
            </a:r>
            <a:r>
              <a:rPr lang="es-CL" dirty="0" err="1"/>
              <a:t>Rakic</a:t>
            </a:r>
            <a:r>
              <a:rPr lang="es-CL" dirty="0"/>
              <a:t>, 1988), y funcionalmente, como sugiere el hecho de que podamos dirigir la </a:t>
            </a:r>
            <a:r>
              <a:rPr lang="es-CL" dirty="0" err="1"/>
              <a:t>atención</a:t>
            </a:r>
            <a:r>
              <a:rPr lang="es-CL" dirty="0"/>
              <a:t> </a:t>
            </a:r>
            <a:r>
              <a:rPr lang="es-CL" dirty="0" err="1"/>
              <a:t>basándonos</a:t>
            </a:r>
            <a:r>
              <a:rPr lang="es-CL" dirty="0"/>
              <a:t> en estrategias o criterios cognitivos de alto nivel. No obstante, estas dos redes </a:t>
            </a:r>
            <a:r>
              <a:rPr lang="es-CL" dirty="0" err="1"/>
              <a:t>también</a:t>
            </a:r>
            <a:r>
              <a:rPr lang="es-CL" dirty="0"/>
              <a:t> pueden actuar de manera bastante independiente (</a:t>
            </a:r>
            <a:r>
              <a:rPr lang="es-CL" dirty="0" err="1"/>
              <a:t>véase</a:t>
            </a:r>
            <a:r>
              <a:rPr lang="es-CL" dirty="0"/>
              <a:t> </a:t>
            </a:r>
            <a:r>
              <a:rPr lang="es-CL" dirty="0" err="1"/>
              <a:t>Posner</a:t>
            </a:r>
            <a:r>
              <a:rPr lang="es-CL" dirty="0"/>
              <a:t>, </a:t>
            </a:r>
            <a:r>
              <a:rPr lang="es-CL" dirty="0" err="1"/>
              <a:t>Sandson</a:t>
            </a:r>
            <a:r>
              <a:rPr lang="es-CL" dirty="0"/>
              <a:t>, </a:t>
            </a:r>
            <a:r>
              <a:rPr lang="es-CL" dirty="0" err="1"/>
              <a:t>Dhawan</a:t>
            </a:r>
            <a:r>
              <a:rPr lang="es-CL" dirty="0"/>
              <a:t> y </a:t>
            </a:r>
            <a:r>
              <a:rPr lang="es-CL" dirty="0" err="1"/>
              <a:t>Shulman</a:t>
            </a:r>
            <a:r>
              <a:rPr lang="es-CL" dirty="0"/>
              <a:t>, 1989). En general, parece que el grado de independencia entre ambas redes está relacionado con la cantidad de actividad mental que hay que mantener activa para realizar la tarea primaria (</a:t>
            </a:r>
            <a:r>
              <a:rPr lang="es-CL" dirty="0" err="1"/>
              <a:t>Posner</a:t>
            </a:r>
            <a:r>
              <a:rPr lang="es-CL" dirty="0"/>
              <a:t>, 1988).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9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red atencional de vigilancia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/>
              <a:t>E</a:t>
            </a:r>
            <a:r>
              <a:rPr lang="es-CL" dirty="0" smtClean="0"/>
              <a:t>stá </a:t>
            </a:r>
            <a:r>
              <a:rPr lang="es-CL" dirty="0"/>
              <a:t>formada por las proyecciones </a:t>
            </a:r>
            <a:r>
              <a:rPr lang="es-CL" dirty="0" err="1"/>
              <a:t>norepinefrinérgicas</a:t>
            </a:r>
            <a:r>
              <a:rPr lang="es-CL" dirty="0"/>
              <a:t> a la corteza cerebral procedentes del locus </a:t>
            </a:r>
            <a:r>
              <a:rPr lang="es-CL" dirty="0" err="1"/>
              <a:t>coeruleus</a:t>
            </a:r>
            <a:r>
              <a:rPr lang="es-CL" dirty="0"/>
              <a:t>. </a:t>
            </a:r>
            <a:r>
              <a:rPr lang="es-CL" dirty="0" err="1"/>
              <a:t>Asi</a:t>
            </a:r>
            <a:r>
              <a:rPr lang="es-CL" dirty="0"/>
              <a:t>́, la actividad de esta red aumenta notablemente, sobre todo en el </a:t>
            </a:r>
            <a:r>
              <a:rPr lang="es-CL" dirty="0" err="1"/>
              <a:t>lóbulo</a:t>
            </a:r>
            <a:r>
              <a:rPr lang="es-CL" dirty="0"/>
              <a:t> frontal derecho, cuando se pide a los sujetos que mantengan el estado de alerta durante el </a:t>
            </a:r>
            <a:r>
              <a:rPr lang="es-CL" dirty="0" err="1"/>
              <a:t>período</a:t>
            </a:r>
            <a:r>
              <a:rPr lang="es-CL" dirty="0"/>
              <a:t> previo a su respuesta en una prueba de tiempo de </a:t>
            </a:r>
            <a:r>
              <a:rPr lang="es-CL" dirty="0" err="1"/>
              <a:t>reacción</a:t>
            </a:r>
            <a:r>
              <a:rPr lang="es-CL" dirty="0"/>
              <a:t> o cuando deben atender a alguna fuente de </a:t>
            </a:r>
            <a:r>
              <a:rPr lang="es-CL" dirty="0" err="1"/>
              <a:t>señales</a:t>
            </a:r>
            <a:r>
              <a:rPr lang="es-CL" dirty="0"/>
              <a:t> para detectar la </a:t>
            </a:r>
            <a:r>
              <a:rPr lang="es-CL" dirty="0" err="1"/>
              <a:t>aparición</a:t>
            </a:r>
            <a:r>
              <a:rPr lang="es-CL" dirty="0"/>
              <a:t> poco frecuente de un </a:t>
            </a:r>
            <a:r>
              <a:rPr lang="es-CL" dirty="0" err="1"/>
              <a:t>estímulo</a:t>
            </a:r>
            <a:r>
              <a:rPr lang="es-CL" dirty="0"/>
              <a:t> (</a:t>
            </a:r>
            <a:r>
              <a:rPr lang="es-CL" dirty="0" err="1"/>
              <a:t>véase</a:t>
            </a:r>
            <a:r>
              <a:rPr lang="es-CL" dirty="0"/>
              <a:t> </a:t>
            </a:r>
            <a:r>
              <a:rPr lang="es-CL" dirty="0" err="1"/>
              <a:t>Posner</a:t>
            </a:r>
            <a:r>
              <a:rPr lang="es-CL" dirty="0"/>
              <a:t> y </a:t>
            </a:r>
            <a:r>
              <a:rPr lang="es-CL" dirty="0" err="1"/>
              <a:t>Petersen</a:t>
            </a:r>
            <a:r>
              <a:rPr lang="es-CL" dirty="0"/>
              <a:t>, 1990 para una </a:t>
            </a:r>
            <a:r>
              <a:rPr lang="es-CL" dirty="0" err="1"/>
              <a:t>revisión</a:t>
            </a:r>
            <a:r>
              <a:rPr lang="es-CL" dirty="0"/>
              <a:t> de esta literatura).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2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GESTALT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/>
              <a:t>Autores: </a:t>
            </a:r>
            <a:r>
              <a:rPr lang="es-ES" sz="3600" b="1" dirty="0" err="1" smtClean="0"/>
              <a:t>Wertheimer</a:t>
            </a:r>
            <a:r>
              <a:rPr lang="es-ES" sz="3600" b="1" dirty="0" smtClean="0"/>
              <a:t>, </a:t>
            </a:r>
            <a:r>
              <a:rPr lang="es-ES" sz="3600" b="1" dirty="0" err="1" smtClean="0"/>
              <a:t>Koller</a:t>
            </a:r>
            <a:r>
              <a:rPr lang="es-ES" sz="3600" b="1" dirty="0" smtClean="0"/>
              <a:t> y </a:t>
            </a:r>
            <a:r>
              <a:rPr lang="es-ES" sz="3600" b="1" dirty="0" err="1" smtClean="0"/>
              <a:t>Koffka</a:t>
            </a:r>
            <a:endParaRPr lang="es-ES" sz="3600" b="1" dirty="0" smtClean="0"/>
          </a:p>
          <a:p>
            <a:r>
              <a:rPr lang="es-ES" sz="3600" b="1" dirty="0" smtClean="0"/>
              <a:t>Fenómeno phi: movimiento aparente</a:t>
            </a:r>
          </a:p>
          <a:p>
            <a:r>
              <a:rPr lang="es-ES" sz="3600" b="1" dirty="0" err="1" smtClean="0"/>
              <a:t>Insight</a:t>
            </a:r>
            <a:r>
              <a:rPr lang="es-ES" sz="3600" b="1" dirty="0" smtClean="0"/>
              <a:t> o discernimiento repentino</a:t>
            </a:r>
          </a:p>
          <a:p>
            <a:r>
              <a:rPr lang="es-ES" sz="3600" b="1" dirty="0" smtClean="0"/>
              <a:t>El todo es distinto a la mera suma de las partes</a:t>
            </a:r>
            <a:endParaRPr lang="es-E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Sensación y percepción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5606" r="56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646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3" t="-336" r="-1585" b="-1614"/>
          <a:stretch/>
        </p:blipFill>
        <p:spPr>
          <a:xfrm>
            <a:off x="899592" y="332656"/>
            <a:ext cx="6956928" cy="5933804"/>
          </a:xfrm>
        </p:spPr>
      </p:pic>
    </p:spTree>
    <p:extLst>
      <p:ext uri="{BB962C8B-B14F-4D97-AF65-F5344CB8AC3E}">
        <p14:creationId xmlns:p14="http://schemas.microsoft.com/office/powerpoint/2010/main" val="3540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2808" b="-12808"/>
          <a:stretch/>
        </p:blipFill>
        <p:spPr>
          <a:xfrm>
            <a:off x="166755" y="476672"/>
            <a:ext cx="8977245" cy="6381328"/>
          </a:xfrm>
        </p:spPr>
      </p:pic>
    </p:spTree>
    <p:extLst>
      <p:ext uri="{BB962C8B-B14F-4D97-AF65-F5344CB8AC3E}">
        <p14:creationId xmlns:p14="http://schemas.microsoft.com/office/powerpoint/2010/main" val="31011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Procesamiento sensorial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Top </a:t>
            </a:r>
            <a:r>
              <a:rPr lang="es-ES" dirty="0" err="1" smtClean="0"/>
              <a:t>down</a:t>
            </a:r>
            <a:endParaRPr lang="es-ES" dirty="0" smtClean="0"/>
          </a:p>
          <a:p>
            <a:r>
              <a:rPr lang="es-ES" dirty="0" err="1" smtClean="0"/>
              <a:t>Botton</a:t>
            </a:r>
            <a:r>
              <a:rPr lang="es-ES" dirty="0" smtClean="0"/>
              <a:t> Up</a:t>
            </a:r>
          </a:p>
          <a:p>
            <a:r>
              <a:rPr lang="es-ES" dirty="0" smtClean="0"/>
              <a:t>Percepciones solo top </a:t>
            </a:r>
            <a:r>
              <a:rPr lang="es-ES" dirty="0" err="1" smtClean="0"/>
              <a:t>down</a:t>
            </a:r>
            <a:r>
              <a:rPr lang="es-ES" dirty="0" smtClean="0"/>
              <a:t>: alucinaciones.</a:t>
            </a:r>
          </a:p>
          <a:p>
            <a:r>
              <a:rPr lang="es-ES" dirty="0" smtClean="0"/>
              <a:t>Umbral absoluto</a:t>
            </a:r>
          </a:p>
          <a:p>
            <a:r>
              <a:rPr lang="es-ES" dirty="0" smtClean="0"/>
              <a:t>Ley de Weber: </a:t>
            </a:r>
            <a:r>
              <a:rPr lang="fr-FR" dirty="0"/>
              <a:t>∆S = K x S </a:t>
            </a:r>
          </a:p>
          <a:p>
            <a:r>
              <a:rPr lang="es-ES" dirty="0" smtClean="0"/>
              <a:t>DAP: Diferencia Apenas Perceptible</a:t>
            </a:r>
          </a:p>
          <a:p>
            <a:r>
              <a:rPr lang="es-ES" dirty="0" smtClean="0"/>
              <a:t>Tiempos de reacción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93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Leyes de la </a:t>
            </a:r>
            <a:r>
              <a:rPr lang="es-ES" dirty="0"/>
              <a:t>percepción</a:t>
            </a:r>
            <a:br>
              <a:rPr lang="es-ES" dirty="0"/>
            </a:br>
            <a:r>
              <a:rPr lang="es-ES" dirty="0" err="1"/>
              <a:t>https</a:t>
            </a:r>
            <a:r>
              <a:rPr lang="es-ES" dirty="0"/>
              <a:t>://</a:t>
            </a:r>
            <a:r>
              <a:rPr lang="es-ES" dirty="0" err="1"/>
              <a:t>youtu.be</a:t>
            </a:r>
            <a:r>
              <a:rPr lang="es-ES" dirty="0"/>
              <a:t>/</a:t>
            </a:r>
            <a:r>
              <a:rPr lang="es-ES" dirty="0" smtClean="0"/>
              <a:t>RAYJ1BMP7w4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Figura y fondo</a:t>
            </a:r>
          </a:p>
          <a:p>
            <a:r>
              <a:rPr lang="es-ES" dirty="0" smtClean="0"/>
              <a:t>Organización o agrupación</a:t>
            </a:r>
          </a:p>
          <a:p>
            <a:pPr lvl="1"/>
            <a:r>
              <a:rPr lang="es-ES" dirty="0" smtClean="0"/>
              <a:t>Simetría</a:t>
            </a:r>
          </a:p>
          <a:p>
            <a:pPr lvl="1"/>
            <a:r>
              <a:rPr lang="es-ES" dirty="0" smtClean="0"/>
              <a:t>Cercanía o proximidad</a:t>
            </a:r>
          </a:p>
          <a:p>
            <a:pPr lvl="1"/>
            <a:r>
              <a:rPr lang="es-ES" dirty="0" err="1" smtClean="0"/>
              <a:t>similaridad</a:t>
            </a:r>
            <a:endParaRPr lang="es-ES" dirty="0" smtClean="0"/>
          </a:p>
          <a:p>
            <a:r>
              <a:rPr lang="es-ES" dirty="0" smtClean="0"/>
              <a:t>Contraste</a:t>
            </a:r>
          </a:p>
          <a:p>
            <a:r>
              <a:rPr lang="es-ES" dirty="0" smtClean="0"/>
              <a:t>Ley de cierre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74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Teoría del Procesamiento de la Información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s-ES" dirty="0" smtClean="0"/>
              <a:t>Modelo del procesamiento</a:t>
            </a:r>
          </a:p>
          <a:p>
            <a:r>
              <a:rPr lang="es-ES" dirty="0" smtClean="0"/>
              <a:t>Fases del Aprendizaje</a:t>
            </a:r>
          </a:p>
          <a:p>
            <a:r>
              <a:rPr lang="es-ES" dirty="0" smtClean="0"/>
              <a:t>Tipos de Aprendizaje</a:t>
            </a:r>
          </a:p>
          <a:p>
            <a:r>
              <a:rPr lang="es-ES" dirty="0" smtClean="0"/>
              <a:t>Habilidades</a:t>
            </a:r>
          </a:p>
          <a:p>
            <a:r>
              <a:rPr lang="es-ES" dirty="0" smtClean="0"/>
              <a:t>Formulación de objetivos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865</Words>
  <Application>Microsoft Office PowerPoint</Application>
  <PresentationFormat>Presentación en pantalla (4:3)</PresentationFormat>
  <Paragraphs>86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Tema de Office</vt:lpstr>
      <vt:lpstr>Teorías Cognoscitivas Percepción Atención</vt:lpstr>
      <vt:lpstr>CONCEPTOS BÁSICOS</vt:lpstr>
      <vt:lpstr>GESTALT</vt:lpstr>
      <vt:lpstr>Sensación y percepción</vt:lpstr>
      <vt:lpstr>Presentación de PowerPoint</vt:lpstr>
      <vt:lpstr>Presentación de PowerPoint</vt:lpstr>
      <vt:lpstr>Procesamiento sensorial</vt:lpstr>
      <vt:lpstr>Leyes de la percepción https://youtu.be/RAYJ1BMP7w4 </vt:lpstr>
      <vt:lpstr>Teoría del Procesamiento de la Información</vt:lpstr>
      <vt:lpstr>ATENCIÓN</vt:lpstr>
      <vt:lpstr>ATENCIÓN: generalidades</vt:lpstr>
      <vt:lpstr>Revisión histórica</vt:lpstr>
      <vt:lpstr>Definición</vt:lpstr>
      <vt:lpstr>Postulados teóricos:</vt:lpstr>
      <vt:lpstr>Modelos teóricos</vt:lpstr>
      <vt:lpstr>ACTIVIDADES: </vt:lpstr>
      <vt:lpstr>Tareas experimentales para el estudio de la atención</vt:lpstr>
      <vt:lpstr>Presentación de PowerPoint</vt:lpstr>
      <vt:lpstr>Presentación de PowerPoint</vt:lpstr>
      <vt:lpstr>Presentación de PowerPoint</vt:lpstr>
      <vt:lpstr>red atencional posterior</vt:lpstr>
      <vt:lpstr>red atencional anterior </vt:lpstr>
      <vt:lpstr>la red atencional de vigilancia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Teorías Cognoscitivas</dc:title>
  <cp:lastModifiedBy>Usuario de Windows</cp:lastModifiedBy>
  <cp:revision>49</cp:revision>
  <dcterms:modified xsi:type="dcterms:W3CDTF">2021-09-07T23:32:50Z</dcterms:modified>
</cp:coreProperties>
</file>