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61" r:id="rId3"/>
    <p:sldId id="257" r:id="rId4"/>
    <p:sldId id="263" r:id="rId5"/>
    <p:sldId id="262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8/24/2023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59317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8/24/2023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743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8/24/2023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712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8/24/2023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101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8/24/2023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‹Nº›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3790907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8/24/2023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90282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8/24/2023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4832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8/24/2023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092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8/24/2023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200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smtClean="0"/>
              <a:t>8/24/2023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079597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smtClean="0"/>
              <a:t>8/24/2023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87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8/24/2023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73321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oO53ib3b1PM?si=ZzNhstjnjIASHNy9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F9FB92-9866-B6F5-9C71-2CD07B9392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sz="2800" dirty="0">
                <a:latin typeface="Gill Sans Nova" panose="020B0602020104020203" pitchFamily="34" charset="0"/>
              </a:rPr>
              <a:t>Didáctica de la Química y Práctica pedagógica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EE69871-B2E7-A5B7-BED5-A09EF666177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_tradnl" dirty="0"/>
              <a:t>jueves 24 de agosto de 2023</a:t>
            </a:r>
          </a:p>
        </p:txBody>
      </p:sp>
    </p:spTree>
    <p:extLst>
      <p:ext uri="{BB962C8B-B14F-4D97-AF65-F5344CB8AC3E}">
        <p14:creationId xmlns:p14="http://schemas.microsoft.com/office/powerpoint/2010/main" val="1560074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766753-9D02-B087-EF32-2D7363957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s-ES_tradnl" sz="3200" dirty="0">
                <a:latin typeface="Gill Sans Nova Cond" panose="020B0604020202020204" pitchFamily="34" charset="0"/>
              </a:rPr>
            </a:br>
            <a:r>
              <a:rPr lang="es-ES_tradnl" sz="4800" dirty="0">
                <a:latin typeface="Gill Sans Nova Cond" panose="020B0604020202020204" pitchFamily="34" charset="0"/>
              </a:rPr>
              <a:t>SEA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9F6D148-EE01-AA65-C097-2B17A8FFD1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9745" y="2286001"/>
            <a:ext cx="6622474" cy="3593591"/>
          </a:xfrm>
        </p:spPr>
        <p:txBody>
          <a:bodyPr>
            <a:normAutofit/>
          </a:bodyPr>
          <a:lstStyle/>
          <a:p>
            <a:r>
              <a:rPr lang="es-ES" sz="3200" dirty="0"/>
              <a:t>Una secuencia didáctica es un conjunto de actividades organizadas en función de objetivos educativos específicos, que se realizan en un período de tiempo determinado. </a:t>
            </a:r>
          </a:p>
          <a:p>
            <a:endParaRPr lang="es-ES" dirty="0"/>
          </a:p>
          <a:p>
            <a:endParaRPr lang="es-ES" dirty="0"/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438321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9E344E02-1C02-7CE7-C879-C5F8B4415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3200" dirty="0">
                <a:latin typeface="Gill Sans Nova Cond" panose="020B0606020104020203" pitchFamily="34" charset="0"/>
              </a:rPr>
              <a:t>Componentes de la SEA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EA8E9A-793B-5FBF-E36D-BEE15CBB5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385455"/>
            <a:ext cx="10178322" cy="4494137"/>
          </a:xfrm>
        </p:spPr>
        <p:txBody>
          <a:bodyPr>
            <a:normAutofit/>
          </a:bodyPr>
          <a:lstStyle/>
          <a:p>
            <a:endParaRPr lang="es-ES" dirty="0"/>
          </a:p>
          <a:p>
            <a:r>
              <a:rPr lang="es-ES" dirty="0"/>
              <a:t>La experiencia previa del alumnado.</a:t>
            </a:r>
          </a:p>
          <a:p>
            <a:r>
              <a:rPr lang="es-ES" dirty="0"/>
              <a:t>Objetivos de enseñanza claros que puedan ser logrados.</a:t>
            </a:r>
          </a:p>
          <a:p>
            <a:r>
              <a:rPr lang="es-ES" dirty="0"/>
              <a:t>Actividades coherentes, que se adapten al ritmo de los estudiantes.</a:t>
            </a:r>
          </a:p>
          <a:p>
            <a:r>
              <a:rPr lang="es-ES" dirty="0"/>
              <a:t>Evaluación formativa durante el proceso.</a:t>
            </a:r>
          </a:p>
          <a:p>
            <a:r>
              <a:rPr lang="es-ES" dirty="0"/>
              <a:t>Evaluación sumativa para evaluar el nivel de logro .</a:t>
            </a:r>
          </a:p>
          <a:p>
            <a:r>
              <a:rPr lang="es-ES" dirty="0"/>
              <a:t>Retroalimentación. </a:t>
            </a:r>
          </a:p>
          <a:p>
            <a:r>
              <a:rPr lang="es-ES" dirty="0"/>
              <a:t>Recursos variados.</a:t>
            </a:r>
          </a:p>
        </p:txBody>
      </p:sp>
    </p:spTree>
    <p:extLst>
      <p:ext uri="{BB962C8B-B14F-4D97-AF65-F5344CB8AC3E}">
        <p14:creationId xmlns:p14="http://schemas.microsoft.com/office/powerpoint/2010/main" val="3823079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1A2A78-B80C-5644-FB86-90DD35B74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s-ES_tradnl" sz="2400" dirty="0">
                <a:latin typeface="Gill Sans MT" panose="020B0502020104020203" pitchFamily="34" charset="0"/>
              </a:rPr>
            </a:br>
            <a:r>
              <a:rPr lang="es-ES_tradnl" sz="2400" dirty="0">
                <a:latin typeface="Gill Sans MT" panose="020B0502020104020203" pitchFamily="34" charset="0"/>
              </a:rPr>
              <a:t>¿Cómo planificar una SEA?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EE336C3-EE50-C2B4-D167-8CDBF266B7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es-ES" dirty="0"/>
          </a:p>
          <a:p>
            <a:r>
              <a:rPr lang="es-ES" dirty="0"/>
              <a:t>1. Decidir la temática y presentarla a las/os alumnas/os.</a:t>
            </a:r>
          </a:p>
          <a:p>
            <a:r>
              <a:rPr lang="es-ES" dirty="0"/>
              <a:t>2. Seleccionar y organizar los contenidos que se enseñarán.</a:t>
            </a:r>
          </a:p>
          <a:p>
            <a:r>
              <a:rPr lang="es-ES" dirty="0"/>
              <a:t>3. Seleccionar y secuenciar las actividades.</a:t>
            </a:r>
          </a:p>
          <a:p>
            <a:r>
              <a:rPr lang="es-ES" dirty="0"/>
              <a:t>4. Diseñar la evaluación.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Para secuenciar las actividades los autores proponen seguir un ciclo metodológico que implica las fases</a:t>
            </a:r>
          </a:p>
          <a:p>
            <a:r>
              <a:rPr lang="es-ES" dirty="0"/>
              <a:t>siguientes: planteamiento del problema, exploración de las ideas de los alumnos, introducción de</a:t>
            </a:r>
          </a:p>
          <a:p>
            <a:r>
              <a:rPr lang="es-ES" dirty="0"/>
              <a:t>nuevas ideas, contraste de las hipótesis, recapitulación y extracción de conclusiones y planteamiento</a:t>
            </a:r>
          </a:p>
          <a:p>
            <a:r>
              <a:rPr lang="es-ES" dirty="0"/>
              <a:t>de nuevas preguntas. </a:t>
            </a:r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4234813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A2D339-E41B-936C-353A-9384C8C74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s-ES_tradnl" sz="2400" dirty="0">
                <a:latin typeface="Gill Sans MT Condensed" panose="020B0506020104020203" pitchFamily="34" charset="0"/>
              </a:rPr>
            </a:br>
            <a:r>
              <a:rPr lang="es-ES_tradnl" sz="2400" dirty="0">
                <a:latin typeface="Gill Sans MT Condensed" panose="020B0506020104020203" pitchFamily="34" charset="0"/>
              </a:rPr>
              <a:t>Planificación de una clase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DED01AA-F63A-ED90-51BD-EBC7037BFF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dirty="0"/>
              <a:t>La planificación de una Unidad Didáctica  estará compuesta de varias “sesiones” o clases.</a:t>
            </a:r>
          </a:p>
          <a:p>
            <a:pPr marL="0" indent="0">
              <a:buNone/>
            </a:pPr>
            <a:r>
              <a:rPr lang="es-ES_tradnl" dirty="0"/>
              <a:t>En la planificación de una clase deberemos siempre considerar:</a:t>
            </a:r>
          </a:p>
          <a:p>
            <a:pPr marL="0" indent="0">
              <a:buNone/>
            </a:pPr>
            <a:r>
              <a:rPr lang="es-ES_tradnl" dirty="0"/>
              <a:t>Un objetivo para la clase</a:t>
            </a:r>
          </a:p>
          <a:p>
            <a:pPr marL="0" indent="0">
              <a:buNone/>
            </a:pPr>
            <a:r>
              <a:rPr lang="es-ES_tradnl" dirty="0"/>
              <a:t>Y tres fases en la clase:</a:t>
            </a:r>
          </a:p>
          <a:p>
            <a:pPr marL="0" indent="0">
              <a:buNone/>
            </a:pPr>
            <a:r>
              <a:rPr lang="es-ES_tradnl" dirty="0"/>
              <a:t>Inicio</a:t>
            </a:r>
          </a:p>
          <a:p>
            <a:pPr marL="0" indent="0">
              <a:buNone/>
            </a:pPr>
            <a:r>
              <a:rPr lang="es-ES_tradnl" dirty="0"/>
              <a:t>Desarrollo</a:t>
            </a:r>
          </a:p>
          <a:p>
            <a:pPr marL="0" indent="0">
              <a:buNone/>
            </a:pPr>
            <a:r>
              <a:rPr lang="es-ES_tradnl" dirty="0"/>
              <a:t>Cierre</a:t>
            </a:r>
          </a:p>
          <a:p>
            <a:pPr marL="0" indent="0">
              <a:buNone/>
            </a:pPr>
            <a:r>
              <a:rPr lang="es-ES_tradnl" dirty="0">
                <a:hlinkClick r:id="rId2"/>
              </a:rPr>
              <a:t>https://youtu.be/oO53ib3b1PM?si=ZzNhstjnjIASHNy9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253267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40CDF6-CD3D-90C5-4F88-6F8B2CA55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39833"/>
          </a:xfrm>
        </p:spPr>
        <p:txBody>
          <a:bodyPr>
            <a:normAutofit/>
          </a:bodyPr>
          <a:lstStyle/>
          <a:p>
            <a:br>
              <a:rPr lang="es-ES_tradnl" sz="1800" dirty="0">
                <a:latin typeface="Gill Sans Nova" panose="020B0602020104020203" pitchFamily="34" charset="0"/>
              </a:rPr>
            </a:br>
            <a:r>
              <a:rPr lang="es-ES_tradnl" sz="1800" dirty="0">
                <a:latin typeface="Gill Sans Nova" panose="020B0602020104020203" pitchFamily="34" charset="0"/>
              </a:rPr>
              <a:t>Actividad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377D80-C233-B730-508E-0F35F4EF6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914400"/>
            <a:ext cx="10178322" cy="4965193"/>
          </a:xfrm>
        </p:spPr>
        <p:txBody>
          <a:bodyPr>
            <a:normAutofit/>
          </a:bodyPr>
          <a:lstStyle/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  <a:p>
            <a:r>
              <a:rPr lang="es-ES_tradnl" dirty="0"/>
              <a:t>1. Escoja un contenido de primero o segundo medio. Revise las </a:t>
            </a:r>
            <a:r>
              <a:rPr lang="es-ES_tradnl"/>
              <a:t>bases curriculares.</a:t>
            </a:r>
            <a:endParaRPr lang="es-ES_tradnl" dirty="0"/>
          </a:p>
          <a:p>
            <a:r>
              <a:rPr lang="es-ES_tradnl" dirty="0"/>
              <a:t>2. Proponga un Objetivo para una clase de ese tema.</a:t>
            </a:r>
          </a:p>
          <a:p>
            <a:r>
              <a:rPr lang="es-ES_tradnl" dirty="0"/>
              <a:t>3. Esboce el plan de una clase .</a:t>
            </a:r>
          </a:p>
          <a:p>
            <a:r>
              <a:rPr lang="es-ES_tradnl" dirty="0"/>
              <a:t>4. Proponga un recurso para su clase.</a:t>
            </a:r>
          </a:p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089250456"/>
      </p:ext>
    </p:extLst>
  </p:cSld>
  <p:clrMapOvr>
    <a:masterClrMapping/>
  </p:clrMapOvr>
</p:sld>
</file>

<file path=ppt/theme/theme1.xml><?xml version="1.0" encoding="utf-8"?>
<a:theme xmlns:a="http://schemas.openxmlformats.org/drawingml/2006/main" name="Distintivo">
  <a:themeElements>
    <a:clrScheme name="Distintivo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Distintivo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stintivo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TM10001106[[fn=Distintivo]]</Template>
  <TotalTime>107</TotalTime>
  <Words>294</Words>
  <Application>Microsoft Office PowerPoint</Application>
  <PresentationFormat>Panorámica</PresentationFormat>
  <Paragraphs>46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Arial</vt:lpstr>
      <vt:lpstr>Gill Sans MT</vt:lpstr>
      <vt:lpstr>Gill Sans MT Condensed</vt:lpstr>
      <vt:lpstr>Gill Sans Nova</vt:lpstr>
      <vt:lpstr>Gill Sans Nova Cond</vt:lpstr>
      <vt:lpstr>Impact</vt:lpstr>
      <vt:lpstr>Distintivo</vt:lpstr>
      <vt:lpstr>Didáctica de la Química y Práctica pedagógica</vt:lpstr>
      <vt:lpstr> SEA</vt:lpstr>
      <vt:lpstr>Componentes de la SEA</vt:lpstr>
      <vt:lpstr> ¿Cómo planificar una SEA?</vt:lpstr>
      <vt:lpstr> Planificación de una clase</vt:lpstr>
      <vt:lpstr> Actividad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Didáctica de la Química</dc:title>
  <dc:creator>Karen Martínez</dc:creator>
  <cp:lastModifiedBy>Karen Martínez</cp:lastModifiedBy>
  <cp:revision>5</cp:revision>
  <dcterms:created xsi:type="dcterms:W3CDTF">2023-05-08T00:12:22Z</dcterms:created>
  <dcterms:modified xsi:type="dcterms:W3CDTF">2023-08-24T18:07:08Z</dcterms:modified>
</cp:coreProperties>
</file>