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88" r:id="rId4"/>
  </p:sldMasterIdLst>
  <p:notesMasterIdLst>
    <p:notesMasterId r:id="rId8"/>
  </p:notesMasterIdLst>
  <p:handoutMasterIdLst>
    <p:handoutMasterId r:id="rId9"/>
  </p:handoutMasterIdLst>
  <p:sldIdLst>
    <p:sldId id="278" r:id="rId5"/>
    <p:sldId id="284" r:id="rId6"/>
    <p:sldId id="286" r:id="rId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19" autoAdjust="0"/>
  </p:normalViewPr>
  <p:slideViewPr>
    <p:cSldViewPr snapToGrid="0">
      <p:cViewPr varScale="1">
        <p:scale>
          <a:sx n="69" d="100"/>
          <a:sy n="69" d="100"/>
        </p:scale>
        <p:origin x="780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8" d="100"/>
          <a:sy n="88" d="100"/>
        </p:scale>
        <p:origin x="3822" y="6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theme" Target="theme/theme1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viewProps" Target="viewProps.xml"/><Relationship Id="rId5" Type="http://schemas.openxmlformats.org/officeDocument/2006/relationships/slide" Target="slides/slide1.xml"/><Relationship Id="rId10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 dirty="0"/>
          </a:p>
        </p:txBody>
      </p:sp>
      <p:sp>
        <p:nvSpPr>
          <p:cNvPr id="3" name="Marcador de fecha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56FB012-E420-4B95-AE63-A8D98F1E9FF8}" type="datetime1">
              <a:rPr lang="es-ES" smtClean="0"/>
              <a:t>16/08/2023</a:t>
            </a:fld>
            <a:endParaRPr lang="es-ES" dirty="0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 dirty="0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7483E88-2765-4140-A04D-8B1D491FFF40}" type="slidenum">
              <a:rPr lang="es-ES" smtClean="0"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842889373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ción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es-ES" noProof="0" dirty="0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2BEC11F6-780B-4A70-BC74-0ABACE79CAA5}" type="datetime1">
              <a:rPr lang="es-ES" noProof="0" smtClean="0"/>
              <a:t>16/08/2023</a:t>
            </a:fld>
            <a:endParaRPr lang="es-ES" noProof="0" dirty="0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es-ES" noProof="0" dirty="0"/>
          </a:p>
        </p:txBody>
      </p:sp>
      <p:sp>
        <p:nvSpPr>
          <p:cNvPr id="5" name="Marcador de posición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es-ES" noProof="0" dirty="0"/>
              <a:t>Haga clic para modificar los estilos de texto del patrón</a:t>
            </a:r>
          </a:p>
          <a:p>
            <a:pPr lvl="1" rtl="0"/>
            <a:r>
              <a:rPr lang="es-ES" noProof="0" dirty="0"/>
              <a:t>Segundo nivel</a:t>
            </a:r>
          </a:p>
          <a:p>
            <a:pPr lvl="2" rtl="0"/>
            <a:r>
              <a:rPr lang="es-ES" noProof="0" dirty="0"/>
              <a:t>Tercer nivel</a:t>
            </a:r>
          </a:p>
          <a:p>
            <a:pPr lvl="3" rtl="0"/>
            <a:r>
              <a:rPr lang="es-ES" noProof="0" dirty="0"/>
              <a:t>Cuarto nivel</a:t>
            </a:r>
          </a:p>
          <a:p>
            <a:pPr lvl="4" rtl="0"/>
            <a:r>
              <a:rPr lang="es-ES" noProof="0" dirty="0"/>
              <a:t>Quinto nivel</a:t>
            </a:r>
          </a:p>
        </p:txBody>
      </p:sp>
      <p:sp>
        <p:nvSpPr>
          <p:cNvPr id="6" name="Marcador de posición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es-ES" noProof="0" dirty="0"/>
          </a:p>
        </p:txBody>
      </p:sp>
      <p:sp>
        <p:nvSpPr>
          <p:cNvPr id="7" name="Marcador de posición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2E6DE88F-1F85-4A27-9D34-D74A50E7B0DA}" type="slidenum">
              <a:rPr lang="es-ES" noProof="0" smtClean="0"/>
              <a:t>‹Nº›</a:t>
            </a:fld>
            <a:endParaRPr lang="es-ES" noProof="0" dirty="0"/>
          </a:p>
        </p:txBody>
      </p:sp>
    </p:spTree>
    <p:extLst>
      <p:ext uri="{BB962C8B-B14F-4D97-AF65-F5344CB8AC3E}">
        <p14:creationId xmlns:p14="http://schemas.microsoft.com/office/powerpoint/2010/main" val="3730091851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2E6DE88F-1F85-4A27-9D34-D74A50E7B0DA}" type="slidenum">
              <a:rPr lang="es-ES" smtClean="0"/>
              <a:t>1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41727064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17779" y="802298"/>
            <a:ext cx="8637073" cy="2541431"/>
          </a:xfrm>
        </p:spPr>
        <p:txBody>
          <a:bodyPr bIns="0" anchor="b">
            <a:normAutofit/>
          </a:bodyPr>
          <a:lstStyle>
            <a:lvl1pPr algn="l">
              <a:defRPr sz="66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17780" y="3531204"/>
            <a:ext cx="8637072" cy="977621"/>
          </a:xfrm>
        </p:spPr>
        <p:txBody>
          <a:bodyPr tIns="91440" bIns="91440">
            <a:normAutofit/>
          </a:bodyPr>
          <a:lstStyle>
            <a:lvl1pPr marL="0" indent="0" algn="l">
              <a:buNone/>
              <a:defRPr sz="1800" b="0" cap="all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7305C6AA-9D71-4080-8813-13E932244C60}" type="datetime1">
              <a:rPr lang="es-ES" noProof="0" smtClean="0"/>
              <a:t>16/08/2023</a:t>
            </a:fld>
            <a:endParaRPr lang="es-ES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416500" y="329307"/>
            <a:ext cx="4973915" cy="309201"/>
          </a:xfrm>
        </p:spPr>
        <p:txBody>
          <a:bodyPr/>
          <a:lstStyle/>
          <a:p>
            <a:pPr rtl="0"/>
            <a:endParaRPr lang="es-ES" noProof="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437664" y="798973"/>
            <a:ext cx="811019" cy="503578"/>
          </a:xfrm>
        </p:spPr>
        <p:txBody>
          <a:bodyPr/>
          <a:lstStyle/>
          <a:p>
            <a:pPr rtl="0"/>
            <a:fld id="{3A98EE3D-8CD1-4C3F-BD1C-C98C9596463C}" type="slidenum">
              <a:rPr lang="es-ES" noProof="0" smtClean="0"/>
              <a:t>‹Nº›</a:t>
            </a:fld>
            <a:endParaRPr lang="es-ES" noProof="0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417780" y="3528542"/>
            <a:ext cx="863707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34606441"/>
      </p:ext>
    </p:extLst>
  </p:cSld>
  <p:clrMapOvr>
    <a:masterClrMapping/>
  </p:clrMapOvr>
  <p:hf sldNum="0"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7305C6AA-9D71-4080-8813-13E932244C60}" type="datetime1">
              <a:rPr lang="es-ES" noProof="0" smtClean="0"/>
              <a:t>16/08/2023</a:t>
            </a:fld>
            <a:endParaRPr lang="es-ES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es-ES" noProof="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3A98EE3D-8CD1-4C3F-BD1C-C98C9596463C}" type="slidenum">
              <a:rPr lang="es-ES" noProof="0" smtClean="0"/>
              <a:t>‹Nº›</a:t>
            </a:fld>
            <a:endParaRPr lang="es-ES" noProof="0" dirty="0"/>
          </a:p>
        </p:txBody>
      </p:sp>
      <p:cxnSp>
        <p:nvCxnSpPr>
          <p:cNvPr id="26" name="Straight Connector 25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06588212"/>
      </p:ext>
    </p:extLst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39111" y="798973"/>
            <a:ext cx="1615742" cy="465988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44672" y="798973"/>
            <a:ext cx="7828830" cy="4659889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7305C6AA-9D71-4080-8813-13E932244C60}" type="datetime1">
              <a:rPr lang="es-ES" noProof="0" smtClean="0"/>
              <a:t>16/08/2023</a:t>
            </a:fld>
            <a:endParaRPr lang="es-ES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es-ES" noProof="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3A98EE3D-8CD1-4C3F-BD1C-C98C9596463C}" type="slidenum">
              <a:rPr lang="es-ES" noProof="0" smtClean="0"/>
              <a:t>‹Nº›</a:t>
            </a:fld>
            <a:endParaRPr lang="es-ES" noProof="0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9439111" y="798973"/>
            <a:ext cx="0" cy="4659889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09431357"/>
      </p:ext>
    </p:extLst>
  </p:cSld>
  <p:clrMapOvr>
    <a:masterClrMapping/>
  </p:clrMapOvr>
  <p:hf sldNum="0"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7305C6AA-9D71-4080-8813-13E932244C60}" type="datetime1">
              <a:rPr lang="es-ES" noProof="0" smtClean="0"/>
              <a:t>16/08/2023</a:t>
            </a:fld>
            <a:endParaRPr lang="es-ES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es-ES" noProof="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3A98EE3D-8CD1-4C3F-BD1C-C98C9596463C}" type="slidenum">
              <a:rPr lang="es-ES" noProof="0" smtClean="0"/>
              <a:t>‹Nº›</a:t>
            </a:fld>
            <a:endParaRPr lang="es-ES" noProof="0" dirty="0"/>
          </a:p>
        </p:txBody>
      </p:sp>
      <p:cxnSp>
        <p:nvCxnSpPr>
          <p:cNvPr id="33" name="Straight Connector 32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4687082"/>
      </p:ext>
    </p:extLst>
  </p:cSld>
  <p:clrMapOvr>
    <a:masterClrMapping/>
  </p:clrMapOvr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4239" y="1756130"/>
            <a:ext cx="8643154" cy="1887950"/>
          </a:xfrm>
        </p:spPr>
        <p:txBody>
          <a:bodyPr anchor="b">
            <a:normAutofit/>
          </a:bodyPr>
          <a:lstStyle>
            <a:lvl1pPr algn="l">
              <a:defRPr sz="36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4239" y="3806195"/>
            <a:ext cx="8630446" cy="1012929"/>
          </a:xfrm>
        </p:spPr>
        <p:txBody>
          <a:bodyPr tIns="91440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84CEA549-D5CD-4EAF-92DD-F120BAE2B00B}" type="datetime1">
              <a:rPr lang="es-ES" noProof="0" smtClean="0"/>
              <a:t>16/08/2023</a:t>
            </a:fld>
            <a:endParaRPr lang="es-ES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es-ES" noProof="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3A98EE3D-8CD1-4C3F-BD1C-C98C9596463C}" type="slidenum">
              <a:rPr lang="es-ES" noProof="0" smtClean="0"/>
              <a:pPr rtl="0"/>
              <a:t>‹Nº›</a:t>
            </a:fld>
            <a:endParaRPr lang="es-ES" noProof="0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454239" y="3804985"/>
            <a:ext cx="8630446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158602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9217" y="804889"/>
            <a:ext cx="9605635" cy="1059305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47331" y="2010878"/>
            <a:ext cx="4645152" cy="3448595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13771" y="2017343"/>
            <a:ext cx="4645152" cy="3441520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7305C6AA-9D71-4080-8813-13E932244C60}" type="datetime1">
              <a:rPr lang="es-ES" noProof="0" smtClean="0"/>
              <a:t>16/08/2023</a:t>
            </a:fld>
            <a:endParaRPr lang="es-ES" noProof="0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es-ES" noProof="0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3A98EE3D-8CD1-4C3F-BD1C-C98C9596463C}" type="slidenum">
              <a:rPr lang="es-ES" noProof="0" smtClean="0"/>
              <a:t>‹Nº›</a:t>
            </a:fld>
            <a:endParaRPr lang="es-ES" noProof="0" dirty="0"/>
          </a:p>
        </p:txBody>
      </p:sp>
      <p:cxnSp>
        <p:nvCxnSpPr>
          <p:cNvPr id="35" name="Straight Connector 34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89073951"/>
      </p:ext>
    </p:extLst>
  </p:cSld>
  <p:clrMapOvr>
    <a:masterClrMapping/>
  </p:clrMapOvr>
  <p:hf sldNum="0"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191" y="804163"/>
            <a:ext cx="9607661" cy="1056319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7191" y="2019549"/>
            <a:ext cx="4645152" cy="801943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47191" y="2824269"/>
            <a:ext cx="4645152" cy="2644457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12362" y="2023003"/>
            <a:ext cx="4645152" cy="802237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12362" y="2821491"/>
            <a:ext cx="4645152" cy="2637371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39E704EA-5CB1-494A-9524-E0FAE6BBE6C4}" type="datetime1">
              <a:rPr lang="es-ES" noProof="0" smtClean="0"/>
              <a:t>16/08/2023</a:t>
            </a:fld>
            <a:endParaRPr lang="es-ES" noProof="0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es-ES" noProof="0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3A98EE3D-8CD1-4C3F-BD1C-C98C9596463C}" type="slidenum">
              <a:rPr lang="es-ES" noProof="0" smtClean="0"/>
              <a:t>‹Nº›</a:t>
            </a:fld>
            <a:endParaRPr lang="es-ES" noProof="0" dirty="0"/>
          </a:p>
        </p:txBody>
      </p:sp>
      <p:cxnSp>
        <p:nvCxnSpPr>
          <p:cNvPr id="29" name="Straight Connector 28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220001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EE842E49-C804-4EEC-9941-A438EC0B005D}" type="datetime1">
              <a:rPr lang="es-ES" noProof="0" smtClean="0"/>
              <a:t>16/08/2023</a:t>
            </a:fld>
            <a:endParaRPr lang="es-ES" noProof="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es-ES" noProof="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3A98EE3D-8CD1-4C3F-BD1C-C98C9596463C}" type="slidenum">
              <a:rPr lang="es-ES" noProof="0" smtClean="0"/>
              <a:t>‹Nº›</a:t>
            </a:fld>
            <a:endParaRPr lang="es-ES" noProof="0" dirty="0"/>
          </a:p>
        </p:txBody>
      </p:sp>
      <p:cxnSp>
        <p:nvCxnSpPr>
          <p:cNvPr id="25" name="Straight Connector 24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734649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10CB7135-DC88-46C5-8577-B4652D9D518F}" type="datetime1">
              <a:rPr lang="es-ES" noProof="0" smtClean="0"/>
              <a:t>16/08/2023</a:t>
            </a:fld>
            <a:endParaRPr lang="es-ES" noProof="0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es-ES" noProof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3A98EE3D-8CD1-4C3F-BD1C-C98C9596463C}" type="slidenum">
              <a:rPr lang="es-ES" noProof="0" smtClean="0"/>
              <a:t>‹Nº›</a:t>
            </a:fld>
            <a:endParaRPr lang="es-ES" noProof="0" dirty="0"/>
          </a:p>
        </p:txBody>
      </p:sp>
    </p:spTree>
    <p:extLst>
      <p:ext uri="{BB962C8B-B14F-4D97-AF65-F5344CB8AC3E}">
        <p14:creationId xmlns:p14="http://schemas.microsoft.com/office/powerpoint/2010/main" val="14822649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671" y="798973"/>
            <a:ext cx="3273099" cy="2247117"/>
          </a:xfrm>
        </p:spPr>
        <p:txBody>
          <a:bodyPr anchor="b">
            <a:normAutofit/>
          </a:bodyPr>
          <a:lstStyle>
            <a:lvl1pPr algn="l">
              <a:defRPr sz="24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43714" y="798974"/>
            <a:ext cx="6012470" cy="4658826"/>
          </a:xfrm>
        </p:spPr>
        <p:txBody>
          <a:bodyPr anchor="ctr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44671" y="3205491"/>
            <a:ext cx="3275013" cy="2248181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DB0BDDAF-5FB4-4645-B812-33656A6F2B85}" type="datetime1">
              <a:rPr lang="es-ES" noProof="0" smtClean="0"/>
              <a:t>16/08/2023</a:t>
            </a:fld>
            <a:endParaRPr lang="es-ES" noProof="0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es-ES" noProof="0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3A98EE3D-8CD1-4C3F-BD1C-C98C9596463C}" type="slidenum">
              <a:rPr lang="es-ES" noProof="0" smtClean="0"/>
              <a:pPr rtl="0"/>
              <a:t>‹Nº›</a:t>
            </a:fld>
            <a:endParaRPr lang="es-ES" noProof="0" dirty="0"/>
          </a:p>
        </p:txBody>
      </p:sp>
      <p:cxnSp>
        <p:nvCxnSpPr>
          <p:cNvPr id="17" name="Straight Connector 16"/>
          <p:cNvCxnSpPr/>
          <p:nvPr/>
        </p:nvCxnSpPr>
        <p:spPr>
          <a:xfrm>
            <a:off x="1448280" y="3205491"/>
            <a:ext cx="3269490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738498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7477387" y="482170"/>
            <a:ext cx="4074533" cy="5149101"/>
            <a:chOff x="7477387" y="482170"/>
            <a:chExt cx="4074533" cy="5149101"/>
          </a:xfrm>
        </p:grpSpPr>
        <p:sp>
          <p:nvSpPr>
            <p:cNvPr id="18" name="Rectangle 17"/>
            <p:cNvSpPr/>
            <p:nvPr/>
          </p:nvSpPr>
          <p:spPr bwMode="black">
            <a:xfrm>
              <a:off x="7477387" y="482170"/>
              <a:ext cx="4074533" cy="5149101"/>
            </a:xfrm>
            <a:prstGeom prst="rect">
              <a:avLst/>
            </a:prstGeom>
            <a:gradFill>
              <a:gsLst>
                <a:gs pos="0">
                  <a:srgbClr val="000001"/>
                </a:gs>
                <a:gs pos="100000">
                  <a:srgbClr val="191919"/>
                </a:gs>
              </a:gsLst>
            </a:gradFill>
            <a:ln w="76200" cmpd="sng">
              <a:noFill/>
              <a:miter lim="800000"/>
            </a:ln>
            <a:effectLst>
              <a:outerShdw blurRad="127000" dist="228600" dir="4740000" sx="98000" sy="98000" algn="tl" rotWithShape="0">
                <a:srgbClr val="000000">
                  <a:alpha val="34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Rectangle 18"/>
            <p:cNvSpPr/>
            <p:nvPr/>
          </p:nvSpPr>
          <p:spPr bwMode="blackWhite">
            <a:xfrm>
              <a:off x="7790446" y="812506"/>
              <a:ext cx="3450289" cy="4466452"/>
            </a:xfrm>
            <a:prstGeom prst="rect">
              <a:avLst/>
            </a:prstGeom>
            <a:gradFill>
              <a:gsLst>
                <a:gs pos="0">
                  <a:srgbClr val="DADADA"/>
                </a:gs>
                <a:gs pos="100000">
                  <a:srgbClr val="FFFFFE"/>
                </a:gs>
              </a:gsLst>
              <a:lin ang="16200000" scaled="0"/>
            </a:gradFill>
            <a:ln w="50800" cmpd="sng">
              <a:solidFill>
                <a:srgbClr val="191919"/>
              </a:solidFill>
              <a:miter lim="800000"/>
            </a:ln>
            <a:effectLst>
              <a:innerShdw blurRad="63500" dist="88900" dir="14100000">
                <a:srgbClr val="000000">
                  <a:alpha val="30000"/>
                </a:srgbClr>
              </a:inn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1206" y="1129513"/>
            <a:ext cx="5532328" cy="1830584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124389" y="1122542"/>
            <a:ext cx="2791171" cy="3866327"/>
          </a:xfrm>
          <a:solidFill>
            <a:schemeClr val="bg1">
              <a:lumMod val="85000"/>
            </a:schemeClr>
          </a:solidFill>
          <a:ln w="9525" cap="sq">
            <a:noFill/>
            <a:miter lim="800000"/>
          </a:ln>
          <a:effectLst/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50329" y="3145992"/>
            <a:ext cx="5524404" cy="2003742"/>
          </a:xfrm>
        </p:spPr>
        <p:txBody>
          <a:bodyPr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447382" y="5469856"/>
            <a:ext cx="5527351" cy="320123"/>
          </a:xfrm>
        </p:spPr>
        <p:txBody>
          <a:bodyPr/>
          <a:lstStyle>
            <a:lvl1pPr algn="l">
              <a:defRPr/>
            </a:lvl1pPr>
          </a:lstStyle>
          <a:p>
            <a:pPr rtl="0"/>
            <a:fld id="{7305C6AA-9D71-4080-8813-13E932244C60}" type="datetime1">
              <a:rPr lang="es-ES" noProof="0" smtClean="0"/>
              <a:t>16/08/2023</a:t>
            </a:fld>
            <a:endParaRPr lang="es-ES" noProof="0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447382" y="318640"/>
            <a:ext cx="5541004" cy="320931"/>
          </a:xfrm>
        </p:spPr>
        <p:txBody>
          <a:bodyPr/>
          <a:lstStyle/>
          <a:p>
            <a:pPr rtl="0"/>
            <a:endParaRPr lang="es-ES" noProof="0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3A98EE3D-8CD1-4C3F-BD1C-C98C9596463C}" type="slidenum">
              <a:rPr lang="es-ES" noProof="0" smtClean="0"/>
              <a:t>‹Nº›</a:t>
            </a:fld>
            <a:endParaRPr lang="es-ES" noProof="0" dirty="0"/>
          </a:p>
        </p:txBody>
      </p:sp>
      <p:cxnSp>
        <p:nvCxnSpPr>
          <p:cNvPr id="31" name="Straight Connector 30"/>
          <p:cNvCxnSpPr/>
          <p:nvPr/>
        </p:nvCxnSpPr>
        <p:spPr>
          <a:xfrm>
            <a:off x="1447382" y="3143605"/>
            <a:ext cx="5527351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49353622"/>
      </p:ext>
    </p:extLst>
  </p:cSld>
  <p:clrMapOvr>
    <a:masterClrMapping/>
  </p:clrMapOvr>
  <p:hf sldNum="0"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12192000" cy="7429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51579" y="804519"/>
            <a:ext cx="9603275" cy="104923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1579" y="2015732"/>
            <a:ext cx="9603275" cy="34506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554138" y="330370"/>
            <a:ext cx="3500715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/>
            <a:fld id="{7305C6AA-9D71-4080-8813-13E932244C60}" type="datetime1">
              <a:rPr lang="es-ES" noProof="0" smtClean="0"/>
              <a:t>16/08/2023</a:t>
            </a:fld>
            <a:endParaRPr lang="es-ES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451579" y="329307"/>
            <a:ext cx="5938836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/>
            <a:endParaRPr lang="es-ES" noProof="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0060" y="798973"/>
            <a:ext cx="811019" cy="503578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2800">
                <a:solidFill>
                  <a:schemeClr val="accent1"/>
                </a:solidFill>
              </a:defRPr>
            </a:lvl1pPr>
          </a:lstStyle>
          <a:p>
            <a:pPr rtl="0"/>
            <a:fld id="{3A98EE3D-8CD1-4C3F-BD1C-C98C9596463C}" type="slidenum">
              <a:rPr lang="es-ES" noProof="0" smtClean="0"/>
              <a:t>‹Nº›</a:t>
            </a:fld>
            <a:endParaRPr lang="es-ES" noProof="0" dirty="0"/>
          </a:p>
        </p:txBody>
      </p:sp>
      <p:cxnSp>
        <p:nvCxnSpPr>
          <p:cNvPr id="10" name="Straight Connector 9"/>
          <p:cNvCxnSpPr/>
          <p:nvPr/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792439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9" r:id="rId1"/>
    <p:sldLayoutId id="2147483690" r:id="rId2"/>
    <p:sldLayoutId id="2147483691" r:id="rId3"/>
    <p:sldLayoutId id="2147483692" r:id="rId4"/>
    <p:sldLayoutId id="2147483693" r:id="rId5"/>
    <p:sldLayoutId id="2147483694" r:id="rId6"/>
    <p:sldLayoutId id="2147483695" r:id="rId7"/>
    <p:sldLayoutId id="2147483696" r:id="rId8"/>
    <p:sldLayoutId id="2147483697" r:id="rId9"/>
    <p:sldLayoutId id="2147483698" r:id="rId10"/>
    <p:sldLayoutId id="2147483699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0" i="0" kern="1200" cap="all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20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8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600" kern="120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4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youtu.be/LFB9WJeBCdA" TargetMode="External"/><Relationship Id="rId2" Type="http://schemas.openxmlformats.org/officeDocument/2006/relationships/hyperlink" Target="https://youtu.be/mEhACBnx2vs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Metodologias_activas_de_aprendizaje.docx" TargetMode="External"/><Relationship Id="rId2" Type="http://schemas.openxmlformats.org/officeDocument/2006/relationships/hyperlink" Target="ciclo%20constructivista%20del%20aprendizaje.pdf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>
            <a:duotone>
              <a:schemeClr val="bg1">
                <a:shade val="80000"/>
                <a:lumMod val="80000"/>
              </a:schemeClr>
              <a:schemeClr val="bg1">
                <a:tint val="98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id="{F8A1C807-B9AD-4C9B-BF9F-60F03428998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1" y="-638619"/>
            <a:ext cx="12192001" cy="6857990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0D1F047C-C727-42A7-85C5-68C5AA1B1A9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244436" y="1673524"/>
            <a:ext cx="8630599" cy="2420504"/>
          </a:xfrm>
        </p:spPr>
        <p:txBody>
          <a:bodyPr rtlCol="0">
            <a:normAutofit/>
          </a:bodyPr>
          <a:lstStyle/>
          <a:p>
            <a:pPr algn="l"/>
            <a:r>
              <a:rPr lang="es-ES" sz="4000" dirty="0"/>
              <a:t>Didáctica de la Química y Práctica Pedagógica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DB93FB3F-A8D4-46D3-A1C6-C79C6456372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092036" y="4157933"/>
            <a:ext cx="8783001" cy="1026544"/>
          </a:xfrm>
        </p:spPr>
        <p:txBody>
          <a:bodyPr rtlCol="0">
            <a:noAutofit/>
          </a:bodyPr>
          <a:lstStyle/>
          <a:p>
            <a:pPr algn="l" rtl="0"/>
            <a:r>
              <a:rPr lang="es-ES" sz="2000" dirty="0"/>
              <a:t>Prof. Karen Martínez</a:t>
            </a:r>
          </a:p>
          <a:p>
            <a:pPr algn="l" rtl="0"/>
            <a:r>
              <a:rPr lang="es-ES" sz="2000" dirty="0"/>
              <a:t>Sesión 2  </a:t>
            </a:r>
          </a:p>
          <a:p>
            <a:pPr algn="l" rtl="0"/>
            <a:r>
              <a:rPr lang="es-ES" sz="2000" dirty="0"/>
              <a:t>17 de agosto de 2023</a:t>
            </a:r>
          </a:p>
        </p:txBody>
      </p:sp>
    </p:spTree>
    <p:extLst>
      <p:ext uri="{BB962C8B-B14F-4D97-AF65-F5344CB8AC3E}">
        <p14:creationId xmlns:p14="http://schemas.microsoft.com/office/powerpoint/2010/main" val="416788423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19AD428-D6D3-4F58-A177-7610402ADA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_tradnl" dirty="0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68EB782C-A163-4C08-9762-A1B71BE3132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51579" y="1285460"/>
            <a:ext cx="9603275" cy="4180885"/>
          </a:xfrm>
        </p:spPr>
        <p:txBody>
          <a:bodyPr>
            <a:normAutofit lnSpcReduction="10000"/>
          </a:bodyPr>
          <a:lstStyle/>
          <a:p>
            <a:r>
              <a:rPr lang="es-ES_tradnl" sz="2400" b="1" dirty="0"/>
              <a:t>Actividades</a:t>
            </a:r>
          </a:p>
          <a:p>
            <a:pPr marL="0" indent="0">
              <a:buNone/>
            </a:pPr>
            <a:r>
              <a:rPr lang="es-ES_tradnl" sz="2400" dirty="0"/>
              <a:t>1. Vea los siguientes videos:</a:t>
            </a:r>
          </a:p>
          <a:p>
            <a:r>
              <a:rPr lang="es-ES_tradnl" sz="2400" dirty="0">
                <a:hlinkClick r:id="rId2"/>
              </a:rPr>
              <a:t>https://youtu.be/mEhACBnx2vs</a:t>
            </a:r>
            <a:endParaRPr lang="es-ES_tradnl" sz="2400" dirty="0"/>
          </a:p>
          <a:p>
            <a:r>
              <a:rPr lang="es-ES_tradnl" sz="2400" dirty="0">
                <a:hlinkClick r:id="rId3"/>
              </a:rPr>
              <a:t>https://youtu.be/LFB9WJeBCdA</a:t>
            </a:r>
            <a:endParaRPr lang="es-ES_tradnl" sz="2400" dirty="0"/>
          </a:p>
          <a:p>
            <a:r>
              <a:rPr lang="es-ES_tradnl" sz="2400" dirty="0"/>
              <a:t>2. ¿Cómo puede relacionar los videos y las lecturas propuestas para la clase, con guiar a cada una/o </a:t>
            </a:r>
            <a:r>
              <a:rPr lang="es-ES_tradnl" sz="2400"/>
              <a:t>de sus estudiantes </a:t>
            </a:r>
            <a:r>
              <a:rPr lang="es-ES_tradnl" sz="2400" dirty="0"/>
              <a:t>en “la construcción de su propio conocimiento”?</a:t>
            </a:r>
          </a:p>
          <a:p>
            <a:r>
              <a:rPr lang="es-ES_tradnl" sz="2400" dirty="0"/>
              <a:t>3. Puesta en común de ideas principales.</a:t>
            </a:r>
          </a:p>
          <a:p>
            <a:endParaRPr lang="es-ES_tradnl" sz="2400" dirty="0"/>
          </a:p>
        </p:txBody>
      </p:sp>
    </p:spTree>
    <p:extLst>
      <p:ext uri="{BB962C8B-B14F-4D97-AF65-F5344CB8AC3E}">
        <p14:creationId xmlns:p14="http://schemas.microsoft.com/office/powerpoint/2010/main" val="198570541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D400105-EF36-B1EB-DC46-EB21DCDD06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S_tradnl" sz="2000" dirty="0"/>
              <a:t>Lecturas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DABC528F-2E8C-C9BB-8A6F-65ED9B4FE40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s-ES" dirty="0">
                <a:hlinkClick r:id="rId2" action="ppaction://hlinkfile"/>
              </a:rPr>
              <a:t>ciclo constructivista del aprendizaje.pdf</a:t>
            </a:r>
            <a:endParaRPr lang="es-ES" dirty="0"/>
          </a:p>
          <a:p>
            <a:pPr marL="0" indent="0">
              <a:buNone/>
            </a:pPr>
            <a:r>
              <a:rPr lang="pt-BR" dirty="0">
                <a:hlinkClick r:id="rId3" action="ppaction://hlinkfile"/>
              </a:rPr>
              <a:t>Metodologias_activas_de_aprendizaje.docx</a:t>
            </a:r>
            <a:endParaRPr lang="pt-BR" dirty="0"/>
          </a:p>
          <a:p>
            <a:pPr marL="0" indent="0">
              <a:buNone/>
            </a:pPr>
            <a:r>
              <a:rPr lang="es-ES"/>
              <a:t>2000 Jiménez Enseñar Ciencias C9.pdf</a:t>
            </a:r>
          </a:p>
          <a:p>
            <a:pPr marL="0" indent="0">
              <a:buNone/>
            </a:pPr>
            <a:endParaRPr lang="es-ES_tradnl" dirty="0"/>
          </a:p>
        </p:txBody>
      </p:sp>
    </p:spTree>
    <p:extLst>
      <p:ext uri="{BB962C8B-B14F-4D97-AF65-F5344CB8AC3E}">
        <p14:creationId xmlns:p14="http://schemas.microsoft.com/office/powerpoint/2010/main" val="3100312068"/>
      </p:ext>
    </p:extLst>
  </p:cSld>
  <p:clrMapOvr>
    <a:masterClrMapping/>
  </p:clrMapOvr>
</p:sld>
</file>

<file path=ppt/theme/theme1.xml><?xml version="1.0" encoding="utf-8"?>
<a:theme xmlns:a="http://schemas.openxmlformats.org/drawingml/2006/main" name="Galería">
  <a:themeElements>
    <a:clrScheme name="Galería">
      <a:dk1>
        <a:sysClr val="windowText" lastClr="000000"/>
      </a:dk1>
      <a:lt1>
        <a:sysClr val="window" lastClr="FFFFFF"/>
      </a:lt1>
      <a:dk2>
        <a:srgbClr val="454545"/>
      </a:dk2>
      <a:lt2>
        <a:srgbClr val="DFDBD5"/>
      </a:lt2>
      <a:accent1>
        <a:srgbClr val="B71E42"/>
      </a:accent1>
      <a:accent2>
        <a:srgbClr val="DE478E"/>
      </a:accent2>
      <a:accent3>
        <a:srgbClr val="BC72F0"/>
      </a:accent3>
      <a:accent4>
        <a:srgbClr val="795FAF"/>
      </a:accent4>
      <a:accent5>
        <a:srgbClr val="586EA6"/>
      </a:accent5>
      <a:accent6>
        <a:srgbClr val="6892A0"/>
      </a:accent6>
      <a:hlink>
        <a:srgbClr val="FA2B5C"/>
      </a:hlink>
      <a:folHlink>
        <a:srgbClr val="BC658E"/>
      </a:folHlink>
    </a:clrScheme>
    <a:fontScheme name="Galería">
      <a:majorFont>
        <a:latin typeface="Gill Sans MT" panose="020B0502020104020203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Galería">
      <a:fillStyleLst>
        <a:solidFill>
          <a:schemeClr val="phClr"/>
        </a:solidFill>
        <a:gradFill rotWithShape="1">
          <a:gsLst>
            <a:gs pos="0">
              <a:schemeClr val="phClr">
                <a:tint val="54000"/>
                <a:alpha val="100000"/>
                <a:satMod val="105000"/>
                <a:lumMod val="110000"/>
              </a:schemeClr>
            </a:gs>
            <a:gs pos="100000">
              <a:schemeClr val="phClr"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satMod val="110000"/>
                <a:lumMod val="104000"/>
              </a:schemeClr>
            </a:gs>
            <a:gs pos="69000">
              <a:schemeClr val="phClr">
                <a:shade val="88000"/>
                <a:satMod val="130000"/>
                <a:lumMod val="92000"/>
              </a:schemeClr>
            </a:gs>
            <a:gs pos="100000">
              <a:schemeClr val="phClr">
                <a:shade val="78000"/>
                <a:satMod val="130000"/>
                <a:lumMod val="92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0800" dist="50800" dir="5400000" sx="96000" sy="96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080000"/>
            </a:lightRig>
          </a:scene3d>
          <a:sp3d>
            <a:bevelT w="38100" h="12700" prst="softRound"/>
          </a:sp3d>
        </a:effectStyle>
      </a:effectStyleLst>
      <a:bgFillStyleLst>
        <a:solidFill>
          <a:schemeClr val="phClr"/>
        </a:solidFill>
        <a:solidFill>
          <a:schemeClr val="phClr"/>
        </a:solidFill>
        <a:gradFill rotWithShape="1">
          <a:gsLst>
            <a:gs pos="0">
              <a:schemeClr val="phClr">
                <a:tint val="94000"/>
                <a:satMod val="80000"/>
                <a:lumMod val="106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43000" r="43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Gallery" id="{BBFCD31E-59A1-489D-B089-A3EAD7CAE12E}" vid="{F5E91637-A7B6-4E27-B710-77DA7014EE1E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12" ma:contentTypeDescription="Create a new document." ma:contentTypeScope="" ma:versionID="a410dd7f93c95333ffa1b60ed6adedd1">
  <xsd:schema xmlns:xsd="http://www.w3.org/2001/XMLSchema" xmlns:xs="http://www.w3.org/2001/XMLSchema" xmlns:p="http://schemas.microsoft.com/office/2006/metadata/properties" xmlns:ns2="71af3243-3dd4-4a8d-8c0d-dd76da1f02a5" xmlns:ns3="16c05727-aa75-4e4a-9b5f-8a80a1165891" targetNamespace="http://schemas.microsoft.com/office/2006/metadata/properties" ma:root="true" ma:fieldsID="a936d9baba76aa3866493feff160faab" ns2:_="" ns3:_="">
    <xsd:import namespace="71af3243-3dd4-4a8d-8c0d-dd76da1f02a5"/>
    <xsd:import namespace="16c05727-aa75-4e4a-9b5f-8a80a116589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Statu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Status" ma:index="19" nillable="true" ma:displayName="Status" ma:default="Not started" ma:format="Dropdown" ma:internalName="Status">
      <xsd:simpleType>
        <xsd:restriction base="dms:Choice">
          <xsd:enumeration value="Not started"/>
          <xsd:enumeration value="In Progress"/>
          <xsd:enumeration value="Completed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tatus xmlns="71af3243-3dd4-4a8d-8c0d-dd76da1f02a5">Not started</Status>
    <MediaServiceKeyPoints xmlns="71af3243-3dd4-4a8d-8c0d-dd76da1f02a5" xsi:nil="true"/>
  </documentManagement>
</p:properties>
</file>

<file path=customXml/itemProps1.xml><?xml version="1.0" encoding="utf-8"?>
<ds:datastoreItem xmlns:ds="http://schemas.openxmlformats.org/officeDocument/2006/customXml" ds:itemID="{64B270AB-C138-415C-897E-3C24487DECF1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0585E981-8C91-4205-A0C3-C991F42B4C9E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1af3243-3dd4-4a8d-8c0d-dd76da1f02a5"/>
    <ds:schemaRef ds:uri="16c05727-aa75-4e4a-9b5f-8a80a116589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2C4C00F4-06E9-43E3-AD97-88A857CEFA82}">
  <ds:schemaRefs>
    <ds:schemaRef ds:uri="http://schemas.microsoft.com/office/2006/metadata/properties"/>
    <ds:schemaRef ds:uri="http://schemas.microsoft.com/office/infopath/2007/PartnerControls"/>
    <ds:schemaRef ds:uri="71af3243-3dd4-4a8d-8c0d-dd76da1f02a5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Gallery</Template>
  <TotalTime>205</TotalTime>
  <Words>108</Words>
  <Application>Microsoft Office PowerPoint</Application>
  <PresentationFormat>Panorámica</PresentationFormat>
  <Paragraphs>15</Paragraphs>
  <Slides>3</Slides>
  <Notes>1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3</vt:i4>
      </vt:variant>
    </vt:vector>
  </HeadingPairs>
  <TitlesOfParts>
    <vt:vector size="7" baseType="lpstr">
      <vt:lpstr>Arial</vt:lpstr>
      <vt:lpstr>Calibri</vt:lpstr>
      <vt:lpstr>Gill Sans MT</vt:lpstr>
      <vt:lpstr>Galería</vt:lpstr>
      <vt:lpstr>Didáctica de la Química y Práctica Pedagógica</vt:lpstr>
      <vt:lpstr>Presentación de PowerPoint</vt:lpstr>
      <vt:lpstr>Lecturas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Didáctica de la Química y Tutoría</dc:title>
  <dc:creator>K M A</dc:creator>
  <cp:lastModifiedBy>Karen Martínez</cp:lastModifiedBy>
  <cp:revision>26</cp:revision>
  <dcterms:created xsi:type="dcterms:W3CDTF">2022-03-14T00:26:17Z</dcterms:created>
  <dcterms:modified xsi:type="dcterms:W3CDTF">2023-08-17T01:20:16Z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