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12"/>
  </p:notesMasterIdLst>
  <p:handoutMasterIdLst>
    <p:handoutMasterId r:id="rId13"/>
  </p:handoutMasterIdLst>
  <p:sldIdLst>
    <p:sldId id="278" r:id="rId5"/>
    <p:sldId id="279" r:id="rId6"/>
    <p:sldId id="284" r:id="rId7"/>
    <p:sldId id="280" r:id="rId8"/>
    <p:sldId id="286" r:id="rId9"/>
    <p:sldId id="283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10/08/2023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20:41:2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73 24575,'0'-3'0,"0"0"0,0 0 0,0 1 0,0-1 0,-1 0 0,0 1 0,1-1 0,-1 0 0,0 1 0,0-1 0,0 1 0,-1-1 0,1 1 0,-1 0 0,1 0 0,-1-1 0,0 1 0,1 0 0,-5-3 0,2 3 0,0-1 0,0 1 0,0 0 0,0 0 0,-1 0 0,1 1 0,-1 0 0,1 0 0,-1 0 0,-7-1 0,-4 2 0,0 0 0,0 0 0,1 2 0,-1 0 0,-29 8 0,31-7 0,0 1 0,0 1 0,1 0 0,-1 1 0,1 0 0,0 1 0,-19 15 0,31-22 0,0 0 0,1 1 0,-1-1 0,0 1 0,1-1 0,-1 1 0,0-1 0,1 1 0,-1-1 0,1 1 0,-1-1 0,1 1 0,0 0 0,-1-1 0,1 1 0,-1 0 0,1 0 0,0-1 0,0 1 0,-1 0 0,1 0 0,0-1 0,0 1 0,0 0 0,0 0 0,0 0 0,0-1 0,0 1 0,0 0 0,0 0 0,0-1 0,1 3 0,0-2 0,1 0 0,-1 0 0,1 0 0,-1 0 0,1 0 0,-1 0 0,1 0 0,0 0 0,-1 0 0,1-1 0,0 1 0,0-1 0,2 1 0,63 5 0,-66-6 0,123-1-1365,-88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20:41:2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064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882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313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70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CEA549-D5CD-4EAF-92DD-F120BAE2B00B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6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0739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E704EA-5CB1-494A-9524-E0FAE6BBE6C4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00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842E49-C804-4EEC-9941-A438EC0B005D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46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CB7135-DC88-46C5-8577-B4652D9D518F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226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0BDDAF-5FB4-4645-B812-33656A6F2B85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4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7305C6AA-9D71-4080-8813-13E932244C60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3536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10/08/2023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4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Programa%20Did&#225;ctica%20Qu&#237;mica%20y%20pr&#225;ctica%20pedag&#243;gica%20PEMBQ%20-%20FC%20%20202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alanquer-conocimiento%20buenos%20maestros%20de%20quimica.pdf" TargetMode="External"/><Relationship Id="rId2" Type="http://schemas.openxmlformats.org/officeDocument/2006/relationships/hyperlink" Target="https://youtu.be/f47QD4ny1C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alinas_et_al._2017.pdf" TargetMode="External"/><Relationship Id="rId2" Type="http://schemas.openxmlformats.org/officeDocument/2006/relationships/hyperlink" Target="Historia_3_Profesor_Quimica_1_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libro%20relatos%20PEMBQ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638619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4436" y="1673524"/>
            <a:ext cx="8630599" cy="2420504"/>
          </a:xfrm>
        </p:spPr>
        <p:txBody>
          <a:bodyPr rtlCol="0">
            <a:normAutofit/>
          </a:bodyPr>
          <a:lstStyle/>
          <a:p>
            <a:pPr algn="l"/>
            <a:r>
              <a:rPr lang="es-ES" sz="4000" dirty="0"/>
              <a:t>Didáctica de la Química y Práctica Pedagógica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6" y="4157933"/>
            <a:ext cx="8783001" cy="1026544"/>
          </a:xfrm>
        </p:spPr>
        <p:txBody>
          <a:bodyPr rtlCol="0">
            <a:noAutofit/>
          </a:bodyPr>
          <a:lstStyle/>
          <a:p>
            <a:pPr algn="l" rtl="0"/>
            <a:r>
              <a:rPr lang="es-ES" sz="2000" dirty="0"/>
              <a:t>Prof. Karen Martínez </a:t>
            </a:r>
          </a:p>
          <a:p>
            <a:pPr algn="l" rtl="0"/>
            <a:r>
              <a:rPr lang="es-ES" sz="2000" dirty="0"/>
              <a:t>10 de agosto de 2023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es-ES" sz="4000" dirty="0"/>
              <a:t>Sesión 1	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endParaRPr lang="es-ES" sz="2400" dirty="0"/>
          </a:p>
          <a:p>
            <a:pPr marL="36900" lvl="0" indent="0" rtl="0">
              <a:buNone/>
            </a:pPr>
            <a:r>
              <a:rPr lang="es-ES" sz="2400" dirty="0"/>
              <a:t>I. Presentación del curso</a:t>
            </a:r>
          </a:p>
          <a:p>
            <a:pPr marL="36900" lvl="0" indent="0" rtl="0">
              <a:buNone/>
            </a:pPr>
            <a:r>
              <a:rPr lang="es-ES" sz="2400" dirty="0"/>
              <a:t>II. Programa del curso</a:t>
            </a:r>
          </a:p>
          <a:p>
            <a:pPr marL="36900" lvl="0" indent="0" rtl="0">
              <a:buNone/>
            </a:pPr>
            <a:r>
              <a:rPr lang="es-ES" sz="2400" dirty="0"/>
              <a:t>III. Programación del curso</a:t>
            </a:r>
          </a:p>
          <a:p>
            <a:pPr marL="36900" lvl="0" indent="0" rtl="0">
              <a:buNone/>
            </a:pPr>
            <a:r>
              <a:rPr lang="es-ES" sz="2400" dirty="0"/>
              <a:t>IV.  Actividad 1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AD428-D6D3-4F58-A177-7610402A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EB782C-A163-4C08-9762-A1B71BE3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285460"/>
            <a:ext cx="9603275" cy="4180885"/>
          </a:xfrm>
        </p:spPr>
        <p:txBody>
          <a:bodyPr>
            <a:normAutofit/>
          </a:bodyPr>
          <a:lstStyle/>
          <a:p>
            <a:endParaRPr lang="es-ES_tradnl" sz="2400" dirty="0"/>
          </a:p>
          <a:p>
            <a:r>
              <a:rPr lang="es-ES_tradnl" sz="2400" dirty="0"/>
              <a:t>Programa del </a:t>
            </a:r>
            <a:r>
              <a:rPr lang="es-ES_tradnl" sz="2400" dirty="0">
                <a:solidFill>
                  <a:schemeClr val="tx2"/>
                </a:solidFill>
              </a:rPr>
              <a:t>curso</a:t>
            </a:r>
            <a:r>
              <a:rPr lang="es-ES" sz="2400" dirty="0">
                <a:solidFill>
                  <a:schemeClr val="tx2"/>
                </a:solidFill>
                <a:hlinkClick r:id="rId2" action="ppaction://hlinkfile"/>
              </a:rPr>
              <a:t>Programa Didáctica Química y práctica pedagógica PEMBQ - FC  2023.pdf</a:t>
            </a:r>
            <a:endParaRPr lang="es-ES" sz="2400" dirty="0"/>
          </a:p>
          <a:p>
            <a:pPr marL="0" indent="0">
              <a:buNone/>
            </a:pPr>
            <a:endParaRPr lang="es-ES_tradnl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tx2"/>
                </a:solidFill>
              </a:rPr>
              <a:t> </a:t>
            </a:r>
            <a:endParaRPr lang="es-ES_tradn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0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2636C-D7A4-442C-9614-407759E3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04800"/>
            <a:ext cx="9603275" cy="1086856"/>
          </a:xfrm>
        </p:spPr>
        <p:txBody>
          <a:bodyPr>
            <a:normAutofit fontScale="90000"/>
          </a:bodyPr>
          <a:lstStyle/>
          <a:p>
            <a:br>
              <a:rPr lang="es-ES_tradnl" sz="2700" dirty="0">
                <a:latin typeface="+mn-lt"/>
              </a:rPr>
            </a:br>
            <a:br>
              <a:rPr lang="es-ES_tradnl" sz="2700" dirty="0"/>
            </a:br>
            <a:endParaRPr lang="es-ES_tradnl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9D0DC-1C84-42CA-BBB1-1532919FA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04801"/>
            <a:ext cx="9971164" cy="574868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s-ES_tradnl" sz="5800" b="1" dirty="0">
                <a:latin typeface="+mj-lt"/>
                <a:cs typeface="Arial" panose="020B0604020202020204" pitchFamily="34" charset="0"/>
              </a:rPr>
              <a:t>Actividad 1:</a:t>
            </a:r>
            <a:endParaRPr lang="es-ES_tradnl" sz="4200" dirty="0">
              <a:latin typeface="+mj-lt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es-CL" sz="2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Ver el video: </a:t>
            </a:r>
          </a:p>
          <a:p>
            <a:pPr marL="494100" indent="-457200">
              <a:buAutoNum type="arabicPeriod"/>
            </a:pPr>
            <a:r>
              <a:rPr lang="es-ES_tradnl" dirty="0">
                <a:hlinkClick r:id="rId2"/>
              </a:rPr>
              <a:t>https://youtu.be/f47QD4ny1C8</a:t>
            </a:r>
            <a:endParaRPr lang="es-ES_tradnl" dirty="0"/>
          </a:p>
          <a:p>
            <a:pPr marL="494100" indent="-457200">
              <a:buAutoNum type="arabicPeriod"/>
            </a:pPr>
            <a:r>
              <a:rPr lang="es-ES_tradnl" dirty="0"/>
              <a:t>Responder a la pregunta:</a:t>
            </a:r>
          </a:p>
          <a:p>
            <a:pPr marL="494100" indent="-457200">
              <a:buAutoNum type="arabicPeriod"/>
            </a:pPr>
            <a:r>
              <a:rPr lang="es-ES_tradnl" dirty="0"/>
              <a:t>¿Qué aspectos de la clase me parecen relevantes en cuanto al rol del Profesor y de las /los estudiantes?.</a:t>
            </a:r>
          </a:p>
          <a:p>
            <a:pPr marL="494100" indent="-457200">
              <a:buAutoNum type="arabicPeriod"/>
            </a:pPr>
            <a:r>
              <a:rPr lang="es-ES_tradnl" dirty="0"/>
              <a:t>Hay algún/ a profesor/a que </a:t>
            </a:r>
            <a:r>
              <a:rPr lang="es-ES_tradnl" dirty="0" err="1"/>
              <a:t>Ud</a:t>
            </a:r>
            <a:r>
              <a:rPr lang="es-ES_tradnl" dirty="0"/>
              <a:t> recuerde de su experiencia como escolar y que yo considere un/a “ buen/a profesor/a? ¿Qué características posee? Comente.</a:t>
            </a:r>
          </a:p>
          <a:p>
            <a:pPr marL="494100" indent="-457200">
              <a:buAutoNum type="arabicPeriod"/>
            </a:pPr>
            <a:r>
              <a:rPr lang="es-ES_tradnl" dirty="0"/>
              <a:t>Lecturas:</a:t>
            </a:r>
            <a:r>
              <a:rPr lang="es-ES" dirty="0">
                <a:hlinkClick r:id="rId3" action="ppaction://hlinkfile"/>
              </a:rPr>
              <a:t>talanquer-conocimiento%20buenos%20maestros%20de%20quimica.pdf</a:t>
            </a:r>
            <a:endParaRPr lang="es-ES_tradnl" dirty="0"/>
          </a:p>
          <a:p>
            <a:pPr marL="494100" indent="-457200">
              <a:buAutoNum type="arabicPeriod"/>
            </a:pP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322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00105-EF36-B1EB-DC46-EB21DCDD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C528F-2E8C-C9BB-8A6F-65ED9B4FE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Más lecturas:</a:t>
            </a:r>
          </a:p>
          <a:p>
            <a:r>
              <a:rPr lang="es-ES_tradnl" dirty="0">
                <a:solidFill>
                  <a:srgbClr val="FA2B5C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Historia_3_Profesor_Quimica_1_.pdf</a:t>
            </a:r>
            <a:endParaRPr lang="es-ES_tradnl" dirty="0"/>
          </a:p>
          <a:p>
            <a:r>
              <a:rPr lang="es-ES_tradnl" dirty="0">
                <a:hlinkClick r:id="rId3" action="ppaction://hlinkfile"/>
              </a:rPr>
              <a:t>Salinas_et_al._2017.pdf</a:t>
            </a:r>
            <a:endParaRPr lang="es-ES_tradnl" dirty="0"/>
          </a:p>
          <a:p>
            <a:r>
              <a:rPr lang="es-ES_tradnl" dirty="0">
                <a:hlinkClick r:id="rId4" action="ppaction://hlinkfile"/>
              </a:rPr>
              <a:t>libro relatos PEMBQ.pdf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0031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14792-87E8-4CF9-8A4F-AE97363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374924"/>
          </a:xfrm>
        </p:spPr>
        <p:txBody>
          <a:bodyPr>
            <a:normAutofit fontScale="90000"/>
          </a:bodyPr>
          <a:lstStyle/>
          <a:p>
            <a:endParaRPr lang="es-ES_tradnl" dirty="0"/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DCACA629-6CF9-23E1-C0D0-86FDAD83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531" y="0"/>
            <a:ext cx="6386923" cy="79302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78DA38A-D357-1B58-FA2C-F1379AD78A0F}"/>
              </a:ext>
            </a:extLst>
          </p:cNvPr>
          <p:cNvSpPr txBox="1"/>
          <p:nvPr/>
        </p:nvSpPr>
        <p:spPr>
          <a:xfrm>
            <a:off x="96982" y="3777734"/>
            <a:ext cx="3034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/>
              <a:t>https://dimetilsulfuro.es/2014/01/31/el-buen-profesor/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9AC266C9-06FA-95EE-3D54-80B61B73F7FC}"/>
                  </a:ext>
                </a:extLst>
              </p14:cNvPr>
              <p14:cNvContentPartPr/>
              <p14:nvPr/>
            </p14:nvContentPartPr>
            <p14:xfrm>
              <a:off x="8189989" y="888524"/>
              <a:ext cx="122760" cy="4140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9AC266C9-06FA-95EE-3D54-80B61B73F7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1349" y="879884"/>
                <a:ext cx="1404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26E042ED-0E13-FC98-4298-3C95E81B89AE}"/>
                  </a:ext>
                </a:extLst>
              </p14:cNvPr>
              <p14:cNvContentPartPr/>
              <p14:nvPr/>
            </p14:nvContentPartPr>
            <p14:xfrm>
              <a:off x="9573109" y="4045364"/>
              <a:ext cx="360" cy="3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26E042ED-0E13-FC98-4298-3C95E81B89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64109" y="403636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581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58992BF-1945-A1C0-2E95-E0D1A57D0169}"/>
              </a:ext>
            </a:extLst>
          </p:cNvPr>
          <p:cNvSpPr txBox="1"/>
          <p:nvPr/>
        </p:nvSpPr>
        <p:spPr>
          <a:xfrm>
            <a:off x="5541818" y="5015345"/>
            <a:ext cx="5902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/>
              <a:t>https://dimetilsulfuro.es/2014/01/31/el-buen-profesor/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E40E86-C164-2FFF-0162-F55831C848EA}"/>
              </a:ext>
            </a:extLst>
          </p:cNvPr>
          <p:cNvSpPr txBox="1"/>
          <p:nvPr/>
        </p:nvSpPr>
        <p:spPr>
          <a:xfrm>
            <a:off x="997528" y="748146"/>
            <a:ext cx="1061258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3200" dirty="0"/>
          </a:p>
          <a:p>
            <a:r>
              <a:rPr lang="es-ES" sz="3200" dirty="0"/>
              <a:t>Un/a buen/a profesor/a de Química tiene que:  </a:t>
            </a:r>
          </a:p>
          <a:p>
            <a:r>
              <a:rPr lang="es-ES" sz="3200" dirty="0"/>
              <a:t>saber mucha Química.</a:t>
            </a:r>
          </a:p>
          <a:p>
            <a:r>
              <a:rPr lang="es-ES" sz="3200" dirty="0"/>
              <a:t>ser empático/a. </a:t>
            </a:r>
          </a:p>
          <a:p>
            <a:r>
              <a:rPr lang="es-ES" sz="3200" dirty="0"/>
              <a:t>ser trabajador/a , tener capacidad de sacrificio.</a:t>
            </a:r>
          </a:p>
          <a:p>
            <a:r>
              <a:rPr lang="es-ES" sz="3200" dirty="0"/>
              <a:t>dar el mayor número posible de clases en el laboratorio.</a:t>
            </a:r>
          </a:p>
          <a:p>
            <a:endParaRPr lang="es-ES" sz="3200" dirty="0"/>
          </a:p>
          <a:p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55625293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154</TotalTime>
  <Words>243</Words>
  <Application>Microsoft Office PowerPoint</Application>
  <PresentationFormat>Panorámica</PresentationFormat>
  <Paragraphs>36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Galería</vt:lpstr>
      <vt:lpstr>Didáctica de la Química y Práctica Pedagógica</vt:lpstr>
      <vt:lpstr>Sesión 1 </vt:lpstr>
      <vt:lpstr>Presentación de PowerPoint</vt:lpstr>
      <vt:lpstr> 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Didáctica de la Química y Tutoría</dc:title>
  <dc:creator>K M A</dc:creator>
  <cp:lastModifiedBy>Karen Martínez</cp:lastModifiedBy>
  <cp:revision>20</cp:revision>
  <dcterms:created xsi:type="dcterms:W3CDTF">2022-03-14T00:26:17Z</dcterms:created>
  <dcterms:modified xsi:type="dcterms:W3CDTF">2023-08-11T01:33:27Z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