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92" r:id="rId3"/>
    <p:sldId id="260" r:id="rId4"/>
    <p:sldId id="263" r:id="rId5"/>
    <p:sldId id="294" r:id="rId6"/>
    <p:sldId id="293" r:id="rId7"/>
    <p:sldId id="291" r:id="rId8"/>
    <p:sldId id="280" r:id="rId9"/>
    <p:sldId id="264" r:id="rId10"/>
    <p:sldId id="295" r:id="rId11"/>
    <p:sldId id="298" r:id="rId12"/>
    <p:sldId id="299" r:id="rId13"/>
    <p:sldId id="296" r:id="rId14"/>
    <p:sldId id="297" r:id="rId15"/>
    <p:sldId id="265" r:id="rId16"/>
    <p:sldId id="266" r:id="rId17"/>
    <p:sldId id="279" r:id="rId18"/>
    <p:sldId id="267" r:id="rId19"/>
    <p:sldId id="268" r:id="rId20"/>
    <p:sldId id="272" r:id="rId21"/>
    <p:sldId id="273" r:id="rId22"/>
    <p:sldId id="269" r:id="rId23"/>
    <p:sldId id="270" r:id="rId24"/>
    <p:sldId id="271" r:id="rId25"/>
    <p:sldId id="290" r:id="rId26"/>
    <p:sldId id="282" r:id="rId27"/>
    <p:sldId id="284" r:id="rId28"/>
    <p:sldId id="286" r:id="rId29"/>
    <p:sldId id="288" r:id="rId30"/>
    <p:sldId id="278" r:id="rId31"/>
    <p:sldId id="300" r:id="rId3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sborquez andresborquez" initials="aa" lastIdx="1" clrIdx="0">
    <p:extLst>
      <p:ext uri="{19B8F6BF-5375-455C-9EA6-DF929625EA0E}">
        <p15:presenceInfo xmlns:p15="http://schemas.microsoft.com/office/powerpoint/2012/main" userId="21a722c63d0047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8CEB0F-AB67-4341-9F2C-F69B3F4610E4}" v="130" dt="2021-09-23T17:33:53.115"/>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298" autoAdjust="0"/>
  </p:normalViewPr>
  <p:slideViewPr>
    <p:cSldViewPr>
      <p:cViewPr varScale="1">
        <p:scale>
          <a:sx n="50" d="100"/>
          <a:sy n="50" d="100"/>
        </p:scale>
        <p:origin x="1267" y="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9-01T18:26:27.339" idx="1">
    <p:pos x="10" y="10"/>
    <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C8E972-1CCF-4554-B3EB-B6064408C0FE}" type="doc">
      <dgm:prSet loTypeId="urn:microsoft.com/office/officeart/2005/8/layout/hProcess9" loCatId="process" qsTypeId="urn:microsoft.com/office/officeart/2005/8/quickstyle/simple1" qsCatId="simple" csTypeId="urn:microsoft.com/office/officeart/2005/8/colors/accent1_2" csCatId="accent1" phldr="1"/>
      <dgm:spPr/>
    </dgm:pt>
    <dgm:pt modelId="{C17134C9-89C1-499D-A141-B942C4FB25D7}">
      <dgm:prSet phldrT="[Texto]"/>
      <dgm:spPr>
        <a:solidFill>
          <a:schemeClr val="tx1">
            <a:lumMod val="50000"/>
            <a:lumOff val="50000"/>
          </a:schemeClr>
        </a:solidFill>
        <a:ln>
          <a:solidFill>
            <a:schemeClr val="accent5">
              <a:lumMod val="20000"/>
              <a:lumOff val="80000"/>
            </a:schemeClr>
          </a:solidFill>
        </a:ln>
      </dgm:spPr>
      <dgm:t>
        <a:bodyPr/>
        <a:lstStyle/>
        <a:p>
          <a:r>
            <a:rPr lang="es-ES"/>
            <a:t>Población o grupo foco</a:t>
          </a:r>
        </a:p>
      </dgm:t>
    </dgm:pt>
    <dgm:pt modelId="{D4E1CFCB-9714-40EE-92CA-E1C188728BD5}" type="parTrans" cxnId="{698C0E91-1FF1-47F5-8290-604E4E6DC4C9}">
      <dgm:prSet/>
      <dgm:spPr/>
      <dgm:t>
        <a:bodyPr/>
        <a:lstStyle/>
        <a:p>
          <a:endParaRPr lang="es-ES"/>
        </a:p>
      </dgm:t>
    </dgm:pt>
    <dgm:pt modelId="{75CFA6A8-8AF9-45E3-904C-59440427E03A}" type="sibTrans" cxnId="{698C0E91-1FF1-47F5-8290-604E4E6DC4C9}">
      <dgm:prSet/>
      <dgm:spPr/>
      <dgm:t>
        <a:bodyPr/>
        <a:lstStyle/>
        <a:p>
          <a:endParaRPr lang="es-ES"/>
        </a:p>
      </dgm:t>
    </dgm:pt>
    <dgm:pt modelId="{E164AC02-42C3-4E6C-B8EC-FDA424E4E632}">
      <dgm:prSet phldrT="[Texto]"/>
      <dgm:spPr/>
      <dgm:t>
        <a:bodyPr/>
        <a:lstStyle/>
        <a:p>
          <a:pPr algn="ctr"/>
          <a:r>
            <a:rPr lang="es-ES"/>
            <a:t>Identificación de variables</a:t>
          </a:r>
        </a:p>
        <a:p>
          <a:pPr algn="l"/>
          <a:r>
            <a:rPr lang="es-ES"/>
            <a:t>-Literatura</a:t>
          </a:r>
          <a:br>
            <a:rPr lang="es-ES"/>
          </a:br>
          <a:r>
            <a:rPr lang="es-ES"/>
            <a:t>-Regularidades empíricas</a:t>
          </a:r>
        </a:p>
      </dgm:t>
    </dgm:pt>
    <dgm:pt modelId="{C4171B87-DED6-4687-BB44-962AB33350AF}" type="parTrans" cxnId="{2F9AC774-512F-42F0-80AF-38F52F06AB24}">
      <dgm:prSet/>
      <dgm:spPr/>
      <dgm:t>
        <a:bodyPr/>
        <a:lstStyle/>
        <a:p>
          <a:endParaRPr lang="es-ES"/>
        </a:p>
      </dgm:t>
    </dgm:pt>
    <dgm:pt modelId="{C75399AB-33F6-4EA8-A827-62820AA3A7E0}" type="sibTrans" cxnId="{2F9AC774-512F-42F0-80AF-38F52F06AB24}">
      <dgm:prSet/>
      <dgm:spPr/>
      <dgm:t>
        <a:bodyPr/>
        <a:lstStyle/>
        <a:p>
          <a:endParaRPr lang="es-ES"/>
        </a:p>
      </dgm:t>
    </dgm:pt>
    <dgm:pt modelId="{45064470-9D26-4EFD-AAB8-D3569E601D8D}">
      <dgm:prSet phldrT="[Texto]"/>
      <dgm:spPr>
        <a:solidFill>
          <a:schemeClr val="accent5">
            <a:lumMod val="75000"/>
          </a:schemeClr>
        </a:solidFill>
      </dgm:spPr>
      <dgm:t>
        <a:bodyPr/>
        <a:lstStyle/>
        <a:p>
          <a:r>
            <a:rPr lang="es-ES"/>
            <a:t>Análisis de datos</a:t>
          </a:r>
        </a:p>
      </dgm:t>
    </dgm:pt>
    <dgm:pt modelId="{103FFD77-998B-4657-8CDF-9DE013E31FB4}" type="parTrans" cxnId="{E37D8491-F0B5-4177-9E67-B374DF84E464}">
      <dgm:prSet/>
      <dgm:spPr/>
      <dgm:t>
        <a:bodyPr/>
        <a:lstStyle/>
        <a:p>
          <a:endParaRPr lang="es-ES"/>
        </a:p>
      </dgm:t>
    </dgm:pt>
    <dgm:pt modelId="{66DA51CF-9F80-4965-995D-8957D3EB2ED1}" type="sibTrans" cxnId="{E37D8491-F0B5-4177-9E67-B374DF84E464}">
      <dgm:prSet/>
      <dgm:spPr/>
      <dgm:t>
        <a:bodyPr/>
        <a:lstStyle/>
        <a:p>
          <a:endParaRPr lang="es-ES"/>
        </a:p>
      </dgm:t>
    </dgm:pt>
    <dgm:pt modelId="{24E215F9-FB3F-4866-8DA8-46DBBAF54D74}">
      <dgm:prSet/>
      <dgm:spPr>
        <a:solidFill>
          <a:schemeClr val="accent6">
            <a:lumMod val="60000"/>
            <a:lumOff val="40000"/>
          </a:schemeClr>
        </a:solidFill>
      </dgm:spPr>
      <dgm:t>
        <a:bodyPr/>
        <a:lstStyle/>
        <a:p>
          <a:r>
            <a:rPr lang="es-ES"/>
            <a:t>Agrupación por variables</a:t>
          </a:r>
        </a:p>
      </dgm:t>
    </dgm:pt>
    <dgm:pt modelId="{4DC2C5FD-5365-493B-B87A-CC1F10063B35}" type="parTrans" cxnId="{6D5FAA39-2997-4C38-BF3E-43933E8E27A4}">
      <dgm:prSet/>
      <dgm:spPr/>
      <dgm:t>
        <a:bodyPr/>
        <a:lstStyle/>
        <a:p>
          <a:endParaRPr lang="es-ES"/>
        </a:p>
      </dgm:t>
    </dgm:pt>
    <dgm:pt modelId="{6BD1F9B5-0CC9-4B38-8924-650E07040B31}" type="sibTrans" cxnId="{6D5FAA39-2997-4C38-BF3E-43933E8E27A4}">
      <dgm:prSet/>
      <dgm:spPr/>
      <dgm:t>
        <a:bodyPr/>
        <a:lstStyle/>
        <a:p>
          <a:endParaRPr lang="es-ES"/>
        </a:p>
      </dgm:t>
    </dgm:pt>
    <dgm:pt modelId="{9AB7540F-4EAC-48B6-A7AF-080A9265DFC1}">
      <dgm:prSet/>
      <dgm:spPr>
        <a:solidFill>
          <a:schemeClr val="accent6">
            <a:lumMod val="75000"/>
          </a:schemeClr>
        </a:solidFill>
      </dgm:spPr>
      <dgm:t>
        <a:bodyPr/>
        <a:lstStyle/>
        <a:p>
          <a:r>
            <a:rPr lang="es-ES"/>
            <a:t>Estrategia</a:t>
          </a:r>
        </a:p>
        <a:p>
          <a:r>
            <a:rPr lang="es-ES"/>
            <a:t>de inmersión (etapas de interacción)</a:t>
          </a:r>
        </a:p>
      </dgm:t>
    </dgm:pt>
    <dgm:pt modelId="{149D365E-DD6A-46D2-B9FB-AA51501FEE81}" type="parTrans" cxnId="{AC4706AB-9EF6-4B4C-8A92-8D2DDC144E9F}">
      <dgm:prSet/>
      <dgm:spPr/>
      <dgm:t>
        <a:bodyPr/>
        <a:lstStyle/>
        <a:p>
          <a:endParaRPr lang="es-ES"/>
        </a:p>
      </dgm:t>
    </dgm:pt>
    <dgm:pt modelId="{627FF99F-581B-4502-9FE3-6AB709EF979D}" type="sibTrans" cxnId="{AC4706AB-9EF6-4B4C-8A92-8D2DDC144E9F}">
      <dgm:prSet/>
      <dgm:spPr/>
      <dgm:t>
        <a:bodyPr/>
        <a:lstStyle/>
        <a:p>
          <a:endParaRPr lang="es-ES"/>
        </a:p>
      </dgm:t>
    </dgm:pt>
    <dgm:pt modelId="{742F0A58-D19D-45D3-82A2-CEA96265B1A4}" type="pres">
      <dgm:prSet presAssocID="{49C8E972-1CCF-4554-B3EB-B6064408C0FE}" presName="CompostProcess" presStyleCnt="0">
        <dgm:presLayoutVars>
          <dgm:dir/>
          <dgm:resizeHandles val="exact"/>
        </dgm:presLayoutVars>
      </dgm:prSet>
      <dgm:spPr/>
    </dgm:pt>
    <dgm:pt modelId="{8C675293-30E0-4E66-BD27-0E8C7656E88B}" type="pres">
      <dgm:prSet presAssocID="{49C8E972-1CCF-4554-B3EB-B6064408C0FE}" presName="arrow" presStyleLbl="bgShp" presStyleIdx="0" presStyleCnt="1"/>
      <dgm:spPr/>
    </dgm:pt>
    <dgm:pt modelId="{01E75DAC-82EE-40CA-AEA9-3D171042B0EE}" type="pres">
      <dgm:prSet presAssocID="{49C8E972-1CCF-4554-B3EB-B6064408C0FE}" presName="linearProcess" presStyleCnt="0"/>
      <dgm:spPr/>
    </dgm:pt>
    <dgm:pt modelId="{01E15E08-D09E-4F03-95CA-21929D4DEB4D}" type="pres">
      <dgm:prSet presAssocID="{C17134C9-89C1-499D-A141-B942C4FB25D7}" presName="textNode" presStyleLbl="node1" presStyleIdx="0" presStyleCnt="5">
        <dgm:presLayoutVars>
          <dgm:bulletEnabled val="1"/>
        </dgm:presLayoutVars>
      </dgm:prSet>
      <dgm:spPr/>
      <dgm:t>
        <a:bodyPr/>
        <a:lstStyle/>
        <a:p>
          <a:endParaRPr lang="es-ES"/>
        </a:p>
      </dgm:t>
    </dgm:pt>
    <dgm:pt modelId="{8D7F2F28-FA81-4F98-BC23-4EE39EE56B46}" type="pres">
      <dgm:prSet presAssocID="{75CFA6A8-8AF9-45E3-904C-59440427E03A}" presName="sibTrans" presStyleCnt="0"/>
      <dgm:spPr/>
    </dgm:pt>
    <dgm:pt modelId="{D4C91CA6-2297-480B-95EA-8242C460516C}" type="pres">
      <dgm:prSet presAssocID="{E164AC02-42C3-4E6C-B8EC-FDA424E4E632}" presName="textNode" presStyleLbl="node1" presStyleIdx="1" presStyleCnt="5">
        <dgm:presLayoutVars>
          <dgm:bulletEnabled val="1"/>
        </dgm:presLayoutVars>
      </dgm:prSet>
      <dgm:spPr/>
      <dgm:t>
        <a:bodyPr/>
        <a:lstStyle/>
        <a:p>
          <a:endParaRPr lang="es-ES"/>
        </a:p>
      </dgm:t>
    </dgm:pt>
    <dgm:pt modelId="{C40445FB-DFD8-4507-A5E0-72123EDDE4E5}" type="pres">
      <dgm:prSet presAssocID="{C75399AB-33F6-4EA8-A827-62820AA3A7E0}" presName="sibTrans" presStyleCnt="0"/>
      <dgm:spPr/>
    </dgm:pt>
    <dgm:pt modelId="{202EC53C-AAFF-4048-B632-6AB525FB1F18}" type="pres">
      <dgm:prSet presAssocID="{24E215F9-FB3F-4866-8DA8-46DBBAF54D74}" presName="textNode" presStyleLbl="node1" presStyleIdx="2" presStyleCnt="5">
        <dgm:presLayoutVars>
          <dgm:bulletEnabled val="1"/>
        </dgm:presLayoutVars>
      </dgm:prSet>
      <dgm:spPr/>
      <dgm:t>
        <a:bodyPr/>
        <a:lstStyle/>
        <a:p>
          <a:endParaRPr lang="es-ES"/>
        </a:p>
      </dgm:t>
    </dgm:pt>
    <dgm:pt modelId="{C65ADB2F-87A2-472D-8EF6-776C3B88BA5D}" type="pres">
      <dgm:prSet presAssocID="{6BD1F9B5-0CC9-4B38-8924-650E07040B31}" presName="sibTrans" presStyleCnt="0"/>
      <dgm:spPr/>
    </dgm:pt>
    <dgm:pt modelId="{E323E18A-7221-4671-9801-4C88C9C640A8}" type="pres">
      <dgm:prSet presAssocID="{9AB7540F-4EAC-48B6-A7AF-080A9265DFC1}" presName="textNode" presStyleLbl="node1" presStyleIdx="3" presStyleCnt="5">
        <dgm:presLayoutVars>
          <dgm:bulletEnabled val="1"/>
        </dgm:presLayoutVars>
      </dgm:prSet>
      <dgm:spPr/>
      <dgm:t>
        <a:bodyPr/>
        <a:lstStyle/>
        <a:p>
          <a:endParaRPr lang="es-ES"/>
        </a:p>
      </dgm:t>
    </dgm:pt>
    <dgm:pt modelId="{282B84A2-B61A-4705-B9E5-9963F00B3351}" type="pres">
      <dgm:prSet presAssocID="{627FF99F-581B-4502-9FE3-6AB709EF979D}" presName="sibTrans" presStyleCnt="0"/>
      <dgm:spPr/>
    </dgm:pt>
    <dgm:pt modelId="{1F712406-B591-49EC-B3DD-967AD27B4CE8}" type="pres">
      <dgm:prSet presAssocID="{45064470-9D26-4EFD-AAB8-D3569E601D8D}" presName="textNode" presStyleLbl="node1" presStyleIdx="4" presStyleCnt="5">
        <dgm:presLayoutVars>
          <dgm:bulletEnabled val="1"/>
        </dgm:presLayoutVars>
      </dgm:prSet>
      <dgm:spPr/>
      <dgm:t>
        <a:bodyPr/>
        <a:lstStyle/>
        <a:p>
          <a:endParaRPr lang="es-ES"/>
        </a:p>
      </dgm:t>
    </dgm:pt>
  </dgm:ptLst>
  <dgm:cxnLst>
    <dgm:cxn modelId="{2F9AC774-512F-42F0-80AF-38F52F06AB24}" srcId="{49C8E972-1CCF-4554-B3EB-B6064408C0FE}" destId="{E164AC02-42C3-4E6C-B8EC-FDA424E4E632}" srcOrd="1" destOrd="0" parTransId="{C4171B87-DED6-4687-BB44-962AB33350AF}" sibTransId="{C75399AB-33F6-4EA8-A827-62820AA3A7E0}"/>
    <dgm:cxn modelId="{7B5905D1-2F3A-4BA3-AAB4-04F3892CE66D}" type="presOf" srcId="{45064470-9D26-4EFD-AAB8-D3569E601D8D}" destId="{1F712406-B591-49EC-B3DD-967AD27B4CE8}" srcOrd="0" destOrd="0" presId="urn:microsoft.com/office/officeart/2005/8/layout/hProcess9"/>
    <dgm:cxn modelId="{5136F514-6E2D-44F9-9C0F-3B2DA43746A4}" type="presOf" srcId="{C17134C9-89C1-499D-A141-B942C4FB25D7}" destId="{01E15E08-D09E-4F03-95CA-21929D4DEB4D}" srcOrd="0" destOrd="0" presId="urn:microsoft.com/office/officeart/2005/8/layout/hProcess9"/>
    <dgm:cxn modelId="{F8461547-49E4-44ED-8EEF-FE5681FD0F32}" type="presOf" srcId="{49C8E972-1CCF-4554-B3EB-B6064408C0FE}" destId="{742F0A58-D19D-45D3-82A2-CEA96265B1A4}" srcOrd="0" destOrd="0" presId="urn:microsoft.com/office/officeart/2005/8/layout/hProcess9"/>
    <dgm:cxn modelId="{B7A4B4E0-4CA7-4671-9A5E-27F4B3054FC9}" type="presOf" srcId="{9AB7540F-4EAC-48B6-A7AF-080A9265DFC1}" destId="{E323E18A-7221-4671-9801-4C88C9C640A8}" srcOrd="0" destOrd="0" presId="urn:microsoft.com/office/officeart/2005/8/layout/hProcess9"/>
    <dgm:cxn modelId="{F377D07D-9FC3-47B8-87A3-03D51DAD10DE}" type="presOf" srcId="{E164AC02-42C3-4E6C-B8EC-FDA424E4E632}" destId="{D4C91CA6-2297-480B-95EA-8242C460516C}" srcOrd="0" destOrd="0" presId="urn:microsoft.com/office/officeart/2005/8/layout/hProcess9"/>
    <dgm:cxn modelId="{698C0E91-1FF1-47F5-8290-604E4E6DC4C9}" srcId="{49C8E972-1CCF-4554-B3EB-B6064408C0FE}" destId="{C17134C9-89C1-499D-A141-B942C4FB25D7}" srcOrd="0" destOrd="0" parTransId="{D4E1CFCB-9714-40EE-92CA-E1C188728BD5}" sibTransId="{75CFA6A8-8AF9-45E3-904C-59440427E03A}"/>
    <dgm:cxn modelId="{AC4706AB-9EF6-4B4C-8A92-8D2DDC144E9F}" srcId="{49C8E972-1CCF-4554-B3EB-B6064408C0FE}" destId="{9AB7540F-4EAC-48B6-A7AF-080A9265DFC1}" srcOrd="3" destOrd="0" parTransId="{149D365E-DD6A-46D2-B9FB-AA51501FEE81}" sibTransId="{627FF99F-581B-4502-9FE3-6AB709EF979D}"/>
    <dgm:cxn modelId="{E37D8491-F0B5-4177-9E67-B374DF84E464}" srcId="{49C8E972-1CCF-4554-B3EB-B6064408C0FE}" destId="{45064470-9D26-4EFD-AAB8-D3569E601D8D}" srcOrd="4" destOrd="0" parTransId="{103FFD77-998B-4657-8CDF-9DE013E31FB4}" sibTransId="{66DA51CF-9F80-4965-995D-8957D3EB2ED1}"/>
    <dgm:cxn modelId="{46C344D0-E5AF-4756-B1AC-7E43BD508567}" type="presOf" srcId="{24E215F9-FB3F-4866-8DA8-46DBBAF54D74}" destId="{202EC53C-AAFF-4048-B632-6AB525FB1F18}" srcOrd="0" destOrd="0" presId="urn:microsoft.com/office/officeart/2005/8/layout/hProcess9"/>
    <dgm:cxn modelId="{6D5FAA39-2997-4C38-BF3E-43933E8E27A4}" srcId="{49C8E972-1CCF-4554-B3EB-B6064408C0FE}" destId="{24E215F9-FB3F-4866-8DA8-46DBBAF54D74}" srcOrd="2" destOrd="0" parTransId="{4DC2C5FD-5365-493B-B87A-CC1F10063B35}" sibTransId="{6BD1F9B5-0CC9-4B38-8924-650E07040B31}"/>
    <dgm:cxn modelId="{B86B78A2-B40E-4F64-862D-6116708584A3}" type="presParOf" srcId="{742F0A58-D19D-45D3-82A2-CEA96265B1A4}" destId="{8C675293-30E0-4E66-BD27-0E8C7656E88B}" srcOrd="0" destOrd="0" presId="urn:microsoft.com/office/officeart/2005/8/layout/hProcess9"/>
    <dgm:cxn modelId="{4E353F22-8B93-4007-BA91-1B235E18108A}" type="presParOf" srcId="{742F0A58-D19D-45D3-82A2-CEA96265B1A4}" destId="{01E75DAC-82EE-40CA-AEA9-3D171042B0EE}" srcOrd="1" destOrd="0" presId="urn:microsoft.com/office/officeart/2005/8/layout/hProcess9"/>
    <dgm:cxn modelId="{B8F5C1FD-5BAF-4EB9-A6D5-CA7779EA1065}" type="presParOf" srcId="{01E75DAC-82EE-40CA-AEA9-3D171042B0EE}" destId="{01E15E08-D09E-4F03-95CA-21929D4DEB4D}" srcOrd="0" destOrd="0" presId="urn:microsoft.com/office/officeart/2005/8/layout/hProcess9"/>
    <dgm:cxn modelId="{CFEBFEBA-4F72-4C39-AE0B-619CFF6EC39D}" type="presParOf" srcId="{01E75DAC-82EE-40CA-AEA9-3D171042B0EE}" destId="{8D7F2F28-FA81-4F98-BC23-4EE39EE56B46}" srcOrd="1" destOrd="0" presId="urn:microsoft.com/office/officeart/2005/8/layout/hProcess9"/>
    <dgm:cxn modelId="{45A2745B-3C52-41ED-B0B9-0611D57AFA8F}" type="presParOf" srcId="{01E75DAC-82EE-40CA-AEA9-3D171042B0EE}" destId="{D4C91CA6-2297-480B-95EA-8242C460516C}" srcOrd="2" destOrd="0" presId="urn:microsoft.com/office/officeart/2005/8/layout/hProcess9"/>
    <dgm:cxn modelId="{1E703001-3BD1-41B5-80E5-0CD879CFDD8E}" type="presParOf" srcId="{01E75DAC-82EE-40CA-AEA9-3D171042B0EE}" destId="{C40445FB-DFD8-4507-A5E0-72123EDDE4E5}" srcOrd="3" destOrd="0" presId="urn:microsoft.com/office/officeart/2005/8/layout/hProcess9"/>
    <dgm:cxn modelId="{93A95EBF-E2A0-44BA-B85B-06B22617DF61}" type="presParOf" srcId="{01E75DAC-82EE-40CA-AEA9-3D171042B0EE}" destId="{202EC53C-AAFF-4048-B632-6AB525FB1F18}" srcOrd="4" destOrd="0" presId="urn:microsoft.com/office/officeart/2005/8/layout/hProcess9"/>
    <dgm:cxn modelId="{D5B9FDA0-100E-4691-8547-1FE850442A45}" type="presParOf" srcId="{01E75DAC-82EE-40CA-AEA9-3D171042B0EE}" destId="{C65ADB2F-87A2-472D-8EF6-776C3B88BA5D}" srcOrd="5" destOrd="0" presId="urn:microsoft.com/office/officeart/2005/8/layout/hProcess9"/>
    <dgm:cxn modelId="{13812AE4-9276-410A-8EBF-1AEC05CE88DA}" type="presParOf" srcId="{01E75DAC-82EE-40CA-AEA9-3D171042B0EE}" destId="{E323E18A-7221-4671-9801-4C88C9C640A8}" srcOrd="6" destOrd="0" presId="urn:microsoft.com/office/officeart/2005/8/layout/hProcess9"/>
    <dgm:cxn modelId="{3AFBE913-713F-43B7-B3A2-3FA99107B807}" type="presParOf" srcId="{01E75DAC-82EE-40CA-AEA9-3D171042B0EE}" destId="{282B84A2-B61A-4705-B9E5-9963F00B3351}" srcOrd="7" destOrd="0" presId="urn:microsoft.com/office/officeart/2005/8/layout/hProcess9"/>
    <dgm:cxn modelId="{DA0EB20E-15E1-4FA1-AE62-4224B46276B0}" type="presParOf" srcId="{01E75DAC-82EE-40CA-AEA9-3D171042B0EE}" destId="{1F712406-B591-49EC-B3DD-967AD27B4CE8}"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BB9E35-86A7-4E0E-BFAF-66802788DEC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fr-FR"/>
        </a:p>
      </dgm:t>
    </dgm:pt>
    <dgm:pt modelId="{2FDBE7AD-5C83-4F2C-804F-8ABB0D0C2770}">
      <dgm:prSet phldrT="[Texto]"/>
      <dgm:spPr/>
      <dgm:t>
        <a:bodyPr/>
        <a:lstStyle/>
        <a:p>
          <a:r>
            <a:rPr lang="fr-FR" dirty="0" err="1"/>
            <a:t>Identificar</a:t>
          </a:r>
          <a:r>
            <a:rPr lang="fr-FR" dirty="0"/>
            <a:t> </a:t>
          </a:r>
          <a:r>
            <a:rPr lang="fr-FR" dirty="0" err="1"/>
            <a:t>caso</a:t>
          </a:r>
          <a:endParaRPr lang="fr-FR" dirty="0"/>
        </a:p>
      </dgm:t>
    </dgm:pt>
    <dgm:pt modelId="{C301BA28-4DF2-4615-9EB9-B508A46DBA53}" type="parTrans" cxnId="{90F35C34-EDBE-4FF3-B636-EDA44A7FA440}">
      <dgm:prSet/>
      <dgm:spPr/>
      <dgm:t>
        <a:bodyPr/>
        <a:lstStyle/>
        <a:p>
          <a:endParaRPr lang="fr-FR"/>
        </a:p>
      </dgm:t>
    </dgm:pt>
    <dgm:pt modelId="{12B6DA3D-A12E-4D91-BEEF-5D0DE37139F2}" type="sibTrans" cxnId="{90F35C34-EDBE-4FF3-B636-EDA44A7FA440}">
      <dgm:prSet/>
      <dgm:spPr/>
      <dgm:t>
        <a:bodyPr/>
        <a:lstStyle/>
        <a:p>
          <a:endParaRPr lang="fr-FR"/>
        </a:p>
      </dgm:t>
    </dgm:pt>
    <dgm:pt modelId="{E8020337-DE56-45E9-8B94-79482FBDC693}" type="asst">
      <dgm:prSet phldrT="[Texto]"/>
      <dgm:spPr/>
      <dgm:t>
        <a:bodyPr/>
        <a:lstStyle/>
        <a:p>
          <a:r>
            <a:rPr lang="fr-FR" dirty="0" err="1"/>
            <a:t>Ganar</a:t>
          </a:r>
          <a:r>
            <a:rPr lang="fr-FR" dirty="0"/>
            <a:t> </a:t>
          </a:r>
          <a:r>
            <a:rPr lang="fr-FR" dirty="0" err="1"/>
            <a:t>acceso</a:t>
          </a:r>
          <a:endParaRPr lang="fr-FR" dirty="0"/>
        </a:p>
      </dgm:t>
    </dgm:pt>
    <dgm:pt modelId="{A13DF628-1856-4F28-ABEF-1C902408E5E1}" type="parTrans" cxnId="{6D2D2D35-08C7-49CF-BC36-9AA1C7C18F0B}">
      <dgm:prSet/>
      <dgm:spPr/>
      <dgm:t>
        <a:bodyPr/>
        <a:lstStyle/>
        <a:p>
          <a:endParaRPr lang="fr-FR"/>
        </a:p>
      </dgm:t>
    </dgm:pt>
    <dgm:pt modelId="{FA33662D-9E1A-4E3E-9C50-F35E2CFD1C2B}" type="sibTrans" cxnId="{6D2D2D35-08C7-49CF-BC36-9AA1C7C18F0B}">
      <dgm:prSet/>
      <dgm:spPr/>
      <dgm:t>
        <a:bodyPr/>
        <a:lstStyle/>
        <a:p>
          <a:endParaRPr lang="fr-FR"/>
        </a:p>
      </dgm:t>
    </dgm:pt>
    <dgm:pt modelId="{FF24A8E1-ADF4-4217-A1D0-8DCBF9A90E50}">
      <dgm:prSet phldrT="[Texto]"/>
      <dgm:spPr/>
      <dgm:t>
        <a:bodyPr/>
        <a:lstStyle/>
        <a:p>
          <a:r>
            <a:rPr lang="fr-FR" dirty="0" err="1"/>
            <a:t>Construir</a:t>
          </a:r>
          <a:r>
            <a:rPr lang="fr-FR" dirty="0"/>
            <a:t> reporte</a:t>
          </a:r>
        </a:p>
      </dgm:t>
    </dgm:pt>
    <dgm:pt modelId="{D1667442-3043-4505-BC8A-AD8DE9DC9B07}" type="parTrans" cxnId="{E9D78BB5-B81C-4BC4-9C41-77427B3B9A63}">
      <dgm:prSet/>
      <dgm:spPr/>
      <dgm:t>
        <a:bodyPr/>
        <a:lstStyle/>
        <a:p>
          <a:endParaRPr lang="fr-FR"/>
        </a:p>
      </dgm:t>
    </dgm:pt>
    <dgm:pt modelId="{BF562AD0-AA38-40C4-9F98-C97BD93084E7}" type="sibTrans" cxnId="{E9D78BB5-B81C-4BC4-9C41-77427B3B9A63}">
      <dgm:prSet/>
      <dgm:spPr/>
      <dgm:t>
        <a:bodyPr/>
        <a:lstStyle/>
        <a:p>
          <a:endParaRPr lang="fr-FR"/>
        </a:p>
      </dgm:t>
    </dgm:pt>
    <dgm:pt modelId="{3A973A0B-41F5-4800-B917-AEEC8A41DA97}">
      <dgm:prSet phldrT="[Texto]"/>
      <dgm:spPr/>
      <dgm:t>
        <a:bodyPr/>
        <a:lstStyle/>
        <a:p>
          <a:r>
            <a:rPr lang="fr-FR" dirty="0" err="1"/>
            <a:t>Observar</a:t>
          </a:r>
          <a:r>
            <a:rPr lang="fr-FR" dirty="0"/>
            <a:t> </a:t>
          </a:r>
          <a:r>
            <a:rPr lang="fr-FR" dirty="0" err="1"/>
            <a:t>comportamientos</a:t>
          </a:r>
          <a:endParaRPr lang="fr-FR" dirty="0"/>
        </a:p>
      </dgm:t>
    </dgm:pt>
    <dgm:pt modelId="{57019A80-B297-4F63-8320-11E1E2993775}" type="parTrans" cxnId="{AF4C0482-62B8-437C-8E7B-564405E3D8F2}">
      <dgm:prSet/>
      <dgm:spPr/>
      <dgm:t>
        <a:bodyPr/>
        <a:lstStyle/>
        <a:p>
          <a:endParaRPr lang="fr-FR"/>
        </a:p>
      </dgm:t>
    </dgm:pt>
    <dgm:pt modelId="{3815D398-4DA8-4D51-841A-486B95064231}" type="sibTrans" cxnId="{AF4C0482-62B8-437C-8E7B-564405E3D8F2}">
      <dgm:prSet/>
      <dgm:spPr/>
      <dgm:t>
        <a:bodyPr/>
        <a:lstStyle/>
        <a:p>
          <a:endParaRPr lang="fr-FR"/>
        </a:p>
      </dgm:t>
    </dgm:pt>
    <dgm:pt modelId="{D4C79496-7FDC-4CAE-BFCC-17247195BB2A}">
      <dgm:prSet phldrT="[Texto]"/>
      <dgm:spPr/>
      <dgm:t>
        <a:bodyPr/>
        <a:lstStyle/>
        <a:p>
          <a:r>
            <a:rPr lang="fr-FR" dirty="0"/>
            <a:t>Registrar </a:t>
          </a:r>
          <a:r>
            <a:rPr lang="fr-FR" dirty="0" err="1"/>
            <a:t>observaciones</a:t>
          </a:r>
          <a:endParaRPr lang="fr-FR" dirty="0"/>
        </a:p>
      </dgm:t>
    </dgm:pt>
    <dgm:pt modelId="{101AC192-AD10-47A5-81AB-7E74AD66C963}" type="parTrans" cxnId="{A22C35B4-CB76-4108-A04E-FAF2DBF518A0}">
      <dgm:prSet/>
      <dgm:spPr/>
      <dgm:t>
        <a:bodyPr/>
        <a:lstStyle/>
        <a:p>
          <a:endParaRPr lang="fr-FR"/>
        </a:p>
      </dgm:t>
    </dgm:pt>
    <dgm:pt modelId="{859346C0-5AAB-4C47-841B-80DE133B0115}" type="sibTrans" cxnId="{A22C35B4-CB76-4108-A04E-FAF2DBF518A0}">
      <dgm:prSet/>
      <dgm:spPr/>
      <dgm:t>
        <a:bodyPr/>
        <a:lstStyle/>
        <a:p>
          <a:endParaRPr lang="fr-FR"/>
        </a:p>
      </dgm:t>
    </dgm:pt>
    <dgm:pt modelId="{D60C6303-F157-4080-BD80-BC01CA05047D}" type="pres">
      <dgm:prSet presAssocID="{56BB9E35-86A7-4E0E-BFAF-66802788DEC6}" presName="hierChild1" presStyleCnt="0">
        <dgm:presLayoutVars>
          <dgm:orgChart val="1"/>
          <dgm:chPref val="1"/>
          <dgm:dir/>
          <dgm:animOne val="branch"/>
          <dgm:animLvl val="lvl"/>
          <dgm:resizeHandles/>
        </dgm:presLayoutVars>
      </dgm:prSet>
      <dgm:spPr/>
      <dgm:t>
        <a:bodyPr/>
        <a:lstStyle/>
        <a:p>
          <a:endParaRPr lang="es-ES"/>
        </a:p>
      </dgm:t>
    </dgm:pt>
    <dgm:pt modelId="{74C1A2FD-67A4-4BCC-86A1-AF6137D743CD}" type="pres">
      <dgm:prSet presAssocID="{2FDBE7AD-5C83-4F2C-804F-8ABB0D0C2770}" presName="hierRoot1" presStyleCnt="0">
        <dgm:presLayoutVars>
          <dgm:hierBranch val="init"/>
        </dgm:presLayoutVars>
      </dgm:prSet>
      <dgm:spPr/>
    </dgm:pt>
    <dgm:pt modelId="{9788D477-1429-4DF9-9CAD-EF59F195D7B5}" type="pres">
      <dgm:prSet presAssocID="{2FDBE7AD-5C83-4F2C-804F-8ABB0D0C2770}" presName="rootComposite1" presStyleCnt="0"/>
      <dgm:spPr/>
    </dgm:pt>
    <dgm:pt modelId="{B8D05731-5A64-44D5-88D3-CCB5988B40A7}" type="pres">
      <dgm:prSet presAssocID="{2FDBE7AD-5C83-4F2C-804F-8ABB0D0C2770}" presName="rootText1" presStyleLbl="node0" presStyleIdx="0" presStyleCnt="1">
        <dgm:presLayoutVars>
          <dgm:chPref val="3"/>
        </dgm:presLayoutVars>
      </dgm:prSet>
      <dgm:spPr/>
      <dgm:t>
        <a:bodyPr/>
        <a:lstStyle/>
        <a:p>
          <a:endParaRPr lang="es-ES"/>
        </a:p>
      </dgm:t>
    </dgm:pt>
    <dgm:pt modelId="{ACAC1C4B-D2CA-48A6-A588-1C1078A385F4}" type="pres">
      <dgm:prSet presAssocID="{2FDBE7AD-5C83-4F2C-804F-8ABB0D0C2770}" presName="rootConnector1" presStyleLbl="node1" presStyleIdx="0" presStyleCnt="0"/>
      <dgm:spPr/>
      <dgm:t>
        <a:bodyPr/>
        <a:lstStyle/>
        <a:p>
          <a:endParaRPr lang="es-ES"/>
        </a:p>
      </dgm:t>
    </dgm:pt>
    <dgm:pt modelId="{43284A35-9900-445D-92EE-A2E8AAB90072}" type="pres">
      <dgm:prSet presAssocID="{2FDBE7AD-5C83-4F2C-804F-8ABB0D0C2770}" presName="hierChild2" presStyleCnt="0"/>
      <dgm:spPr/>
    </dgm:pt>
    <dgm:pt modelId="{81144311-15DE-446F-A161-4EA15B5C0766}" type="pres">
      <dgm:prSet presAssocID="{D1667442-3043-4505-BC8A-AD8DE9DC9B07}" presName="Name37" presStyleLbl="parChTrans1D2" presStyleIdx="0" presStyleCnt="4"/>
      <dgm:spPr/>
      <dgm:t>
        <a:bodyPr/>
        <a:lstStyle/>
        <a:p>
          <a:endParaRPr lang="es-ES"/>
        </a:p>
      </dgm:t>
    </dgm:pt>
    <dgm:pt modelId="{982B9FFD-F9CA-4AAA-A77C-90CA7D45B821}" type="pres">
      <dgm:prSet presAssocID="{FF24A8E1-ADF4-4217-A1D0-8DCBF9A90E50}" presName="hierRoot2" presStyleCnt="0">
        <dgm:presLayoutVars>
          <dgm:hierBranch val="init"/>
        </dgm:presLayoutVars>
      </dgm:prSet>
      <dgm:spPr/>
    </dgm:pt>
    <dgm:pt modelId="{396B1CF9-AACD-4BF6-96E4-2240B515D567}" type="pres">
      <dgm:prSet presAssocID="{FF24A8E1-ADF4-4217-A1D0-8DCBF9A90E50}" presName="rootComposite" presStyleCnt="0"/>
      <dgm:spPr/>
    </dgm:pt>
    <dgm:pt modelId="{8E3FA51D-1A64-4E6C-A0B0-740BACEB67A0}" type="pres">
      <dgm:prSet presAssocID="{FF24A8E1-ADF4-4217-A1D0-8DCBF9A90E50}" presName="rootText" presStyleLbl="node2" presStyleIdx="0" presStyleCnt="3">
        <dgm:presLayoutVars>
          <dgm:chPref val="3"/>
        </dgm:presLayoutVars>
      </dgm:prSet>
      <dgm:spPr/>
      <dgm:t>
        <a:bodyPr/>
        <a:lstStyle/>
        <a:p>
          <a:endParaRPr lang="es-ES"/>
        </a:p>
      </dgm:t>
    </dgm:pt>
    <dgm:pt modelId="{ECFD271A-813E-4103-B70B-0B7DAAF06FF2}" type="pres">
      <dgm:prSet presAssocID="{FF24A8E1-ADF4-4217-A1D0-8DCBF9A90E50}" presName="rootConnector" presStyleLbl="node2" presStyleIdx="0" presStyleCnt="3"/>
      <dgm:spPr/>
      <dgm:t>
        <a:bodyPr/>
        <a:lstStyle/>
        <a:p>
          <a:endParaRPr lang="es-ES"/>
        </a:p>
      </dgm:t>
    </dgm:pt>
    <dgm:pt modelId="{318D1F91-6D70-4C1B-AB3D-6EA4FCF0780B}" type="pres">
      <dgm:prSet presAssocID="{FF24A8E1-ADF4-4217-A1D0-8DCBF9A90E50}" presName="hierChild4" presStyleCnt="0"/>
      <dgm:spPr/>
    </dgm:pt>
    <dgm:pt modelId="{4C99D8ED-2C5C-474B-B8F5-DE4092EEA145}" type="pres">
      <dgm:prSet presAssocID="{FF24A8E1-ADF4-4217-A1D0-8DCBF9A90E50}" presName="hierChild5" presStyleCnt="0"/>
      <dgm:spPr/>
    </dgm:pt>
    <dgm:pt modelId="{DF01289C-6779-4278-9971-D4A0C869F3E1}" type="pres">
      <dgm:prSet presAssocID="{57019A80-B297-4F63-8320-11E1E2993775}" presName="Name37" presStyleLbl="parChTrans1D2" presStyleIdx="1" presStyleCnt="4"/>
      <dgm:spPr/>
      <dgm:t>
        <a:bodyPr/>
        <a:lstStyle/>
        <a:p>
          <a:endParaRPr lang="es-ES"/>
        </a:p>
      </dgm:t>
    </dgm:pt>
    <dgm:pt modelId="{5F866E14-A9A9-4D47-A6A9-36FF0DB3C7A7}" type="pres">
      <dgm:prSet presAssocID="{3A973A0B-41F5-4800-B917-AEEC8A41DA97}" presName="hierRoot2" presStyleCnt="0">
        <dgm:presLayoutVars>
          <dgm:hierBranch val="init"/>
        </dgm:presLayoutVars>
      </dgm:prSet>
      <dgm:spPr/>
    </dgm:pt>
    <dgm:pt modelId="{B9B7D81D-5622-4D20-9277-08249C039F76}" type="pres">
      <dgm:prSet presAssocID="{3A973A0B-41F5-4800-B917-AEEC8A41DA97}" presName="rootComposite" presStyleCnt="0"/>
      <dgm:spPr/>
    </dgm:pt>
    <dgm:pt modelId="{98EAAC1F-F755-42E9-9B4C-F1393588A83C}" type="pres">
      <dgm:prSet presAssocID="{3A973A0B-41F5-4800-B917-AEEC8A41DA97}" presName="rootText" presStyleLbl="node2" presStyleIdx="1" presStyleCnt="3">
        <dgm:presLayoutVars>
          <dgm:chPref val="3"/>
        </dgm:presLayoutVars>
      </dgm:prSet>
      <dgm:spPr/>
      <dgm:t>
        <a:bodyPr/>
        <a:lstStyle/>
        <a:p>
          <a:endParaRPr lang="es-ES"/>
        </a:p>
      </dgm:t>
    </dgm:pt>
    <dgm:pt modelId="{8BB81806-F778-4C9C-9E61-01F0C7853FCE}" type="pres">
      <dgm:prSet presAssocID="{3A973A0B-41F5-4800-B917-AEEC8A41DA97}" presName="rootConnector" presStyleLbl="node2" presStyleIdx="1" presStyleCnt="3"/>
      <dgm:spPr/>
      <dgm:t>
        <a:bodyPr/>
        <a:lstStyle/>
        <a:p>
          <a:endParaRPr lang="es-ES"/>
        </a:p>
      </dgm:t>
    </dgm:pt>
    <dgm:pt modelId="{D77AB310-6766-414B-8D07-FADC42482DAB}" type="pres">
      <dgm:prSet presAssocID="{3A973A0B-41F5-4800-B917-AEEC8A41DA97}" presName="hierChild4" presStyleCnt="0"/>
      <dgm:spPr/>
    </dgm:pt>
    <dgm:pt modelId="{18126FA9-E195-4ED6-A72D-5CC7FFF9E262}" type="pres">
      <dgm:prSet presAssocID="{3A973A0B-41F5-4800-B917-AEEC8A41DA97}" presName="hierChild5" presStyleCnt="0"/>
      <dgm:spPr/>
    </dgm:pt>
    <dgm:pt modelId="{C4A6A62C-F9BE-4A94-8652-F31B62DCC49A}" type="pres">
      <dgm:prSet presAssocID="{101AC192-AD10-47A5-81AB-7E74AD66C963}" presName="Name37" presStyleLbl="parChTrans1D2" presStyleIdx="2" presStyleCnt="4"/>
      <dgm:spPr/>
      <dgm:t>
        <a:bodyPr/>
        <a:lstStyle/>
        <a:p>
          <a:endParaRPr lang="es-ES"/>
        </a:p>
      </dgm:t>
    </dgm:pt>
    <dgm:pt modelId="{7C58DDBE-EE65-47C6-87F1-122F89A723AE}" type="pres">
      <dgm:prSet presAssocID="{D4C79496-7FDC-4CAE-BFCC-17247195BB2A}" presName="hierRoot2" presStyleCnt="0">
        <dgm:presLayoutVars>
          <dgm:hierBranch val="init"/>
        </dgm:presLayoutVars>
      </dgm:prSet>
      <dgm:spPr/>
    </dgm:pt>
    <dgm:pt modelId="{39D06C5E-FCD9-4C30-83C7-FD0A87F80AD5}" type="pres">
      <dgm:prSet presAssocID="{D4C79496-7FDC-4CAE-BFCC-17247195BB2A}" presName="rootComposite" presStyleCnt="0"/>
      <dgm:spPr/>
    </dgm:pt>
    <dgm:pt modelId="{C01BDC59-996A-4CD1-826D-B91F6A1A9404}" type="pres">
      <dgm:prSet presAssocID="{D4C79496-7FDC-4CAE-BFCC-17247195BB2A}" presName="rootText" presStyleLbl="node2" presStyleIdx="2" presStyleCnt="3">
        <dgm:presLayoutVars>
          <dgm:chPref val="3"/>
        </dgm:presLayoutVars>
      </dgm:prSet>
      <dgm:spPr/>
      <dgm:t>
        <a:bodyPr/>
        <a:lstStyle/>
        <a:p>
          <a:endParaRPr lang="es-ES"/>
        </a:p>
      </dgm:t>
    </dgm:pt>
    <dgm:pt modelId="{51498149-41FF-46EB-BB83-D74C64F32DCE}" type="pres">
      <dgm:prSet presAssocID="{D4C79496-7FDC-4CAE-BFCC-17247195BB2A}" presName="rootConnector" presStyleLbl="node2" presStyleIdx="2" presStyleCnt="3"/>
      <dgm:spPr/>
      <dgm:t>
        <a:bodyPr/>
        <a:lstStyle/>
        <a:p>
          <a:endParaRPr lang="es-ES"/>
        </a:p>
      </dgm:t>
    </dgm:pt>
    <dgm:pt modelId="{C72522DA-87DF-470B-9C92-7315786E4023}" type="pres">
      <dgm:prSet presAssocID="{D4C79496-7FDC-4CAE-BFCC-17247195BB2A}" presName="hierChild4" presStyleCnt="0"/>
      <dgm:spPr/>
    </dgm:pt>
    <dgm:pt modelId="{36AC9BD2-ECFD-49C4-8811-F2B62466737B}" type="pres">
      <dgm:prSet presAssocID="{D4C79496-7FDC-4CAE-BFCC-17247195BB2A}" presName="hierChild5" presStyleCnt="0"/>
      <dgm:spPr/>
    </dgm:pt>
    <dgm:pt modelId="{DA7DE4D0-37DA-410F-9C28-E082AEEA1666}" type="pres">
      <dgm:prSet presAssocID="{2FDBE7AD-5C83-4F2C-804F-8ABB0D0C2770}" presName="hierChild3" presStyleCnt="0"/>
      <dgm:spPr/>
    </dgm:pt>
    <dgm:pt modelId="{78CFEDBA-A4D9-433A-A57F-DBD7C6E65B32}" type="pres">
      <dgm:prSet presAssocID="{A13DF628-1856-4F28-ABEF-1C902408E5E1}" presName="Name111" presStyleLbl="parChTrans1D2" presStyleIdx="3" presStyleCnt="4"/>
      <dgm:spPr/>
      <dgm:t>
        <a:bodyPr/>
        <a:lstStyle/>
        <a:p>
          <a:endParaRPr lang="es-ES"/>
        </a:p>
      </dgm:t>
    </dgm:pt>
    <dgm:pt modelId="{1838A6F5-0248-423A-822B-5621941A926C}" type="pres">
      <dgm:prSet presAssocID="{E8020337-DE56-45E9-8B94-79482FBDC693}" presName="hierRoot3" presStyleCnt="0">
        <dgm:presLayoutVars>
          <dgm:hierBranch val="init"/>
        </dgm:presLayoutVars>
      </dgm:prSet>
      <dgm:spPr/>
    </dgm:pt>
    <dgm:pt modelId="{00FF815C-9EDB-4C1E-96F2-065E3A7EBE76}" type="pres">
      <dgm:prSet presAssocID="{E8020337-DE56-45E9-8B94-79482FBDC693}" presName="rootComposite3" presStyleCnt="0"/>
      <dgm:spPr/>
    </dgm:pt>
    <dgm:pt modelId="{DAE8EFAC-7D13-40AF-8E57-C3525E0EC341}" type="pres">
      <dgm:prSet presAssocID="{E8020337-DE56-45E9-8B94-79482FBDC693}" presName="rootText3" presStyleLbl="asst1" presStyleIdx="0" presStyleCnt="1">
        <dgm:presLayoutVars>
          <dgm:chPref val="3"/>
        </dgm:presLayoutVars>
      </dgm:prSet>
      <dgm:spPr/>
      <dgm:t>
        <a:bodyPr/>
        <a:lstStyle/>
        <a:p>
          <a:endParaRPr lang="es-ES"/>
        </a:p>
      </dgm:t>
    </dgm:pt>
    <dgm:pt modelId="{9CA2701D-EAE0-4460-88A9-19AC832ECED3}" type="pres">
      <dgm:prSet presAssocID="{E8020337-DE56-45E9-8B94-79482FBDC693}" presName="rootConnector3" presStyleLbl="asst1" presStyleIdx="0" presStyleCnt="1"/>
      <dgm:spPr/>
      <dgm:t>
        <a:bodyPr/>
        <a:lstStyle/>
        <a:p>
          <a:endParaRPr lang="es-ES"/>
        </a:p>
      </dgm:t>
    </dgm:pt>
    <dgm:pt modelId="{8441862E-86D2-4DB7-8A65-602EC63C1533}" type="pres">
      <dgm:prSet presAssocID="{E8020337-DE56-45E9-8B94-79482FBDC693}" presName="hierChild6" presStyleCnt="0"/>
      <dgm:spPr/>
    </dgm:pt>
    <dgm:pt modelId="{B39758CC-7921-4DF8-A8EC-04E59712FB48}" type="pres">
      <dgm:prSet presAssocID="{E8020337-DE56-45E9-8B94-79482FBDC693}" presName="hierChild7" presStyleCnt="0"/>
      <dgm:spPr/>
    </dgm:pt>
  </dgm:ptLst>
  <dgm:cxnLst>
    <dgm:cxn modelId="{6E596BB7-4479-48F9-9F48-DA09C7AD6D42}" type="presOf" srcId="{E8020337-DE56-45E9-8B94-79482FBDC693}" destId="{DAE8EFAC-7D13-40AF-8E57-C3525E0EC341}" srcOrd="0" destOrd="0" presId="urn:microsoft.com/office/officeart/2005/8/layout/orgChart1"/>
    <dgm:cxn modelId="{F9567747-A68E-4A87-B113-D19A6B7C14CB}" type="presOf" srcId="{FF24A8E1-ADF4-4217-A1D0-8DCBF9A90E50}" destId="{8E3FA51D-1A64-4E6C-A0B0-740BACEB67A0}" srcOrd="0" destOrd="0" presId="urn:microsoft.com/office/officeart/2005/8/layout/orgChart1"/>
    <dgm:cxn modelId="{99C8CB34-79EC-44B6-A788-75998B9BD344}" type="presOf" srcId="{D1667442-3043-4505-BC8A-AD8DE9DC9B07}" destId="{81144311-15DE-446F-A161-4EA15B5C0766}" srcOrd="0" destOrd="0" presId="urn:microsoft.com/office/officeart/2005/8/layout/orgChart1"/>
    <dgm:cxn modelId="{E9D78BB5-B81C-4BC4-9C41-77427B3B9A63}" srcId="{2FDBE7AD-5C83-4F2C-804F-8ABB0D0C2770}" destId="{FF24A8E1-ADF4-4217-A1D0-8DCBF9A90E50}" srcOrd="1" destOrd="0" parTransId="{D1667442-3043-4505-BC8A-AD8DE9DC9B07}" sibTransId="{BF562AD0-AA38-40C4-9F98-C97BD93084E7}"/>
    <dgm:cxn modelId="{76E50B6E-DF19-4E63-914F-CA482B097EE5}" type="presOf" srcId="{D4C79496-7FDC-4CAE-BFCC-17247195BB2A}" destId="{51498149-41FF-46EB-BB83-D74C64F32DCE}" srcOrd="1" destOrd="0" presId="urn:microsoft.com/office/officeart/2005/8/layout/orgChart1"/>
    <dgm:cxn modelId="{90F35C34-EDBE-4FF3-B636-EDA44A7FA440}" srcId="{56BB9E35-86A7-4E0E-BFAF-66802788DEC6}" destId="{2FDBE7AD-5C83-4F2C-804F-8ABB0D0C2770}" srcOrd="0" destOrd="0" parTransId="{C301BA28-4DF2-4615-9EB9-B508A46DBA53}" sibTransId="{12B6DA3D-A12E-4D91-BEEF-5D0DE37139F2}"/>
    <dgm:cxn modelId="{9A49C09F-ED99-45A2-B610-07AB2DCA3868}" type="presOf" srcId="{FF24A8E1-ADF4-4217-A1D0-8DCBF9A90E50}" destId="{ECFD271A-813E-4103-B70B-0B7DAAF06FF2}" srcOrd="1" destOrd="0" presId="urn:microsoft.com/office/officeart/2005/8/layout/orgChart1"/>
    <dgm:cxn modelId="{AF4C0482-62B8-437C-8E7B-564405E3D8F2}" srcId="{2FDBE7AD-5C83-4F2C-804F-8ABB0D0C2770}" destId="{3A973A0B-41F5-4800-B917-AEEC8A41DA97}" srcOrd="2" destOrd="0" parTransId="{57019A80-B297-4F63-8320-11E1E2993775}" sibTransId="{3815D398-4DA8-4D51-841A-486B95064231}"/>
    <dgm:cxn modelId="{4E3B3A53-11CC-4B0A-80FE-25ADCEE81205}" type="presOf" srcId="{E8020337-DE56-45E9-8B94-79482FBDC693}" destId="{9CA2701D-EAE0-4460-88A9-19AC832ECED3}" srcOrd="1" destOrd="0" presId="urn:microsoft.com/office/officeart/2005/8/layout/orgChart1"/>
    <dgm:cxn modelId="{64CEBE04-4148-4DAA-A0A4-E68EE3485C2F}" type="presOf" srcId="{3A973A0B-41F5-4800-B917-AEEC8A41DA97}" destId="{98EAAC1F-F755-42E9-9B4C-F1393588A83C}" srcOrd="0" destOrd="0" presId="urn:microsoft.com/office/officeart/2005/8/layout/orgChart1"/>
    <dgm:cxn modelId="{6FC83D20-79C5-478E-8970-576E458E4FB4}" type="presOf" srcId="{101AC192-AD10-47A5-81AB-7E74AD66C963}" destId="{C4A6A62C-F9BE-4A94-8652-F31B62DCC49A}" srcOrd="0" destOrd="0" presId="urn:microsoft.com/office/officeart/2005/8/layout/orgChart1"/>
    <dgm:cxn modelId="{F9446F4D-7AE3-4297-8B0B-44C8D0547E1D}" type="presOf" srcId="{3A973A0B-41F5-4800-B917-AEEC8A41DA97}" destId="{8BB81806-F778-4C9C-9E61-01F0C7853FCE}" srcOrd="1" destOrd="0" presId="urn:microsoft.com/office/officeart/2005/8/layout/orgChart1"/>
    <dgm:cxn modelId="{73FA533D-2E7F-463B-8B28-2B8D007D6C21}" type="presOf" srcId="{D4C79496-7FDC-4CAE-BFCC-17247195BB2A}" destId="{C01BDC59-996A-4CD1-826D-B91F6A1A9404}" srcOrd="0" destOrd="0" presId="urn:microsoft.com/office/officeart/2005/8/layout/orgChart1"/>
    <dgm:cxn modelId="{5C5A19B7-8F94-48C5-BAEF-68F27AE09733}" type="presOf" srcId="{A13DF628-1856-4F28-ABEF-1C902408E5E1}" destId="{78CFEDBA-A4D9-433A-A57F-DBD7C6E65B32}" srcOrd="0" destOrd="0" presId="urn:microsoft.com/office/officeart/2005/8/layout/orgChart1"/>
    <dgm:cxn modelId="{B0193CB9-3EEE-4A28-A173-11F30D87DE5B}" type="presOf" srcId="{56BB9E35-86A7-4E0E-BFAF-66802788DEC6}" destId="{D60C6303-F157-4080-BD80-BC01CA05047D}" srcOrd="0" destOrd="0" presId="urn:microsoft.com/office/officeart/2005/8/layout/orgChart1"/>
    <dgm:cxn modelId="{D42269B9-3324-47AD-805E-F43BF47E4BE7}" type="presOf" srcId="{57019A80-B297-4F63-8320-11E1E2993775}" destId="{DF01289C-6779-4278-9971-D4A0C869F3E1}" srcOrd="0" destOrd="0" presId="urn:microsoft.com/office/officeart/2005/8/layout/orgChart1"/>
    <dgm:cxn modelId="{A22C35B4-CB76-4108-A04E-FAF2DBF518A0}" srcId="{2FDBE7AD-5C83-4F2C-804F-8ABB0D0C2770}" destId="{D4C79496-7FDC-4CAE-BFCC-17247195BB2A}" srcOrd="3" destOrd="0" parTransId="{101AC192-AD10-47A5-81AB-7E74AD66C963}" sibTransId="{859346C0-5AAB-4C47-841B-80DE133B0115}"/>
    <dgm:cxn modelId="{3FA34F2D-22CB-49ED-9C24-27ABD60D9537}" type="presOf" srcId="{2FDBE7AD-5C83-4F2C-804F-8ABB0D0C2770}" destId="{B8D05731-5A64-44D5-88D3-CCB5988B40A7}" srcOrd="0" destOrd="0" presId="urn:microsoft.com/office/officeart/2005/8/layout/orgChart1"/>
    <dgm:cxn modelId="{278D6921-CE70-42FD-A3FE-BDEE3425B139}" type="presOf" srcId="{2FDBE7AD-5C83-4F2C-804F-8ABB0D0C2770}" destId="{ACAC1C4B-D2CA-48A6-A588-1C1078A385F4}" srcOrd="1" destOrd="0" presId="urn:microsoft.com/office/officeart/2005/8/layout/orgChart1"/>
    <dgm:cxn modelId="{6D2D2D35-08C7-49CF-BC36-9AA1C7C18F0B}" srcId="{2FDBE7AD-5C83-4F2C-804F-8ABB0D0C2770}" destId="{E8020337-DE56-45E9-8B94-79482FBDC693}" srcOrd="0" destOrd="0" parTransId="{A13DF628-1856-4F28-ABEF-1C902408E5E1}" sibTransId="{FA33662D-9E1A-4E3E-9C50-F35E2CFD1C2B}"/>
    <dgm:cxn modelId="{354E0216-DE7C-43AE-9864-2BC5A76FFDA7}" type="presParOf" srcId="{D60C6303-F157-4080-BD80-BC01CA05047D}" destId="{74C1A2FD-67A4-4BCC-86A1-AF6137D743CD}" srcOrd="0" destOrd="0" presId="urn:microsoft.com/office/officeart/2005/8/layout/orgChart1"/>
    <dgm:cxn modelId="{4CFB7BB1-9609-4470-BC76-3DBB114D6ADD}" type="presParOf" srcId="{74C1A2FD-67A4-4BCC-86A1-AF6137D743CD}" destId="{9788D477-1429-4DF9-9CAD-EF59F195D7B5}" srcOrd="0" destOrd="0" presId="urn:microsoft.com/office/officeart/2005/8/layout/orgChart1"/>
    <dgm:cxn modelId="{24DB4D6A-D5A3-46CF-B408-F7952C1DE030}" type="presParOf" srcId="{9788D477-1429-4DF9-9CAD-EF59F195D7B5}" destId="{B8D05731-5A64-44D5-88D3-CCB5988B40A7}" srcOrd="0" destOrd="0" presId="urn:microsoft.com/office/officeart/2005/8/layout/orgChart1"/>
    <dgm:cxn modelId="{9E437554-7660-4AF4-B245-C789D296C19D}" type="presParOf" srcId="{9788D477-1429-4DF9-9CAD-EF59F195D7B5}" destId="{ACAC1C4B-D2CA-48A6-A588-1C1078A385F4}" srcOrd="1" destOrd="0" presId="urn:microsoft.com/office/officeart/2005/8/layout/orgChart1"/>
    <dgm:cxn modelId="{9C15152A-FA1B-43E2-9C10-13BE7F00F9CA}" type="presParOf" srcId="{74C1A2FD-67A4-4BCC-86A1-AF6137D743CD}" destId="{43284A35-9900-445D-92EE-A2E8AAB90072}" srcOrd="1" destOrd="0" presId="urn:microsoft.com/office/officeart/2005/8/layout/orgChart1"/>
    <dgm:cxn modelId="{D5EA1D7E-1731-4D6B-8149-56448245D3E8}" type="presParOf" srcId="{43284A35-9900-445D-92EE-A2E8AAB90072}" destId="{81144311-15DE-446F-A161-4EA15B5C0766}" srcOrd="0" destOrd="0" presId="urn:microsoft.com/office/officeart/2005/8/layout/orgChart1"/>
    <dgm:cxn modelId="{8BD8EE70-D90B-4DC9-BC7A-EEB00368F316}" type="presParOf" srcId="{43284A35-9900-445D-92EE-A2E8AAB90072}" destId="{982B9FFD-F9CA-4AAA-A77C-90CA7D45B821}" srcOrd="1" destOrd="0" presId="urn:microsoft.com/office/officeart/2005/8/layout/orgChart1"/>
    <dgm:cxn modelId="{A465BCAD-E3FC-45BA-A5CD-64DBC3912F64}" type="presParOf" srcId="{982B9FFD-F9CA-4AAA-A77C-90CA7D45B821}" destId="{396B1CF9-AACD-4BF6-96E4-2240B515D567}" srcOrd="0" destOrd="0" presId="urn:microsoft.com/office/officeart/2005/8/layout/orgChart1"/>
    <dgm:cxn modelId="{470F7F4A-F4A5-4D36-9E59-2338A6EF52D0}" type="presParOf" srcId="{396B1CF9-AACD-4BF6-96E4-2240B515D567}" destId="{8E3FA51D-1A64-4E6C-A0B0-740BACEB67A0}" srcOrd="0" destOrd="0" presId="urn:microsoft.com/office/officeart/2005/8/layout/orgChart1"/>
    <dgm:cxn modelId="{FBDBA0E4-823A-4EA5-A67A-9EE385BBEB36}" type="presParOf" srcId="{396B1CF9-AACD-4BF6-96E4-2240B515D567}" destId="{ECFD271A-813E-4103-B70B-0B7DAAF06FF2}" srcOrd="1" destOrd="0" presId="urn:microsoft.com/office/officeart/2005/8/layout/orgChart1"/>
    <dgm:cxn modelId="{D9CB78C1-F4B4-42FC-8FF9-24318528A61F}" type="presParOf" srcId="{982B9FFD-F9CA-4AAA-A77C-90CA7D45B821}" destId="{318D1F91-6D70-4C1B-AB3D-6EA4FCF0780B}" srcOrd="1" destOrd="0" presId="urn:microsoft.com/office/officeart/2005/8/layout/orgChart1"/>
    <dgm:cxn modelId="{890EC858-0447-4E99-A0DE-E51A1929045C}" type="presParOf" srcId="{982B9FFD-F9CA-4AAA-A77C-90CA7D45B821}" destId="{4C99D8ED-2C5C-474B-B8F5-DE4092EEA145}" srcOrd="2" destOrd="0" presId="urn:microsoft.com/office/officeart/2005/8/layout/orgChart1"/>
    <dgm:cxn modelId="{C8C05C8C-4032-4B55-B0D3-264D3523E2FB}" type="presParOf" srcId="{43284A35-9900-445D-92EE-A2E8AAB90072}" destId="{DF01289C-6779-4278-9971-D4A0C869F3E1}" srcOrd="2" destOrd="0" presId="urn:microsoft.com/office/officeart/2005/8/layout/orgChart1"/>
    <dgm:cxn modelId="{22377FD4-BBF5-40EC-94DC-3C784E009F8D}" type="presParOf" srcId="{43284A35-9900-445D-92EE-A2E8AAB90072}" destId="{5F866E14-A9A9-4D47-A6A9-36FF0DB3C7A7}" srcOrd="3" destOrd="0" presId="urn:microsoft.com/office/officeart/2005/8/layout/orgChart1"/>
    <dgm:cxn modelId="{DE53623A-F120-402F-9ED7-E0A20D0C67FE}" type="presParOf" srcId="{5F866E14-A9A9-4D47-A6A9-36FF0DB3C7A7}" destId="{B9B7D81D-5622-4D20-9277-08249C039F76}" srcOrd="0" destOrd="0" presId="urn:microsoft.com/office/officeart/2005/8/layout/orgChart1"/>
    <dgm:cxn modelId="{537054C1-2567-4108-9F28-DE527B9EBC7D}" type="presParOf" srcId="{B9B7D81D-5622-4D20-9277-08249C039F76}" destId="{98EAAC1F-F755-42E9-9B4C-F1393588A83C}" srcOrd="0" destOrd="0" presId="urn:microsoft.com/office/officeart/2005/8/layout/orgChart1"/>
    <dgm:cxn modelId="{549E13C2-BDA6-471E-95E9-ADF21A7C1B61}" type="presParOf" srcId="{B9B7D81D-5622-4D20-9277-08249C039F76}" destId="{8BB81806-F778-4C9C-9E61-01F0C7853FCE}" srcOrd="1" destOrd="0" presId="urn:microsoft.com/office/officeart/2005/8/layout/orgChart1"/>
    <dgm:cxn modelId="{03326027-0B39-4DA0-9B32-0AC1C0EE3ECA}" type="presParOf" srcId="{5F866E14-A9A9-4D47-A6A9-36FF0DB3C7A7}" destId="{D77AB310-6766-414B-8D07-FADC42482DAB}" srcOrd="1" destOrd="0" presId="urn:microsoft.com/office/officeart/2005/8/layout/orgChart1"/>
    <dgm:cxn modelId="{DB9A4C52-611E-4514-88F7-B10E4AFBDFFB}" type="presParOf" srcId="{5F866E14-A9A9-4D47-A6A9-36FF0DB3C7A7}" destId="{18126FA9-E195-4ED6-A72D-5CC7FFF9E262}" srcOrd="2" destOrd="0" presId="urn:microsoft.com/office/officeart/2005/8/layout/orgChart1"/>
    <dgm:cxn modelId="{8774970C-6423-46B9-9DB8-9F73AE4074FB}" type="presParOf" srcId="{43284A35-9900-445D-92EE-A2E8AAB90072}" destId="{C4A6A62C-F9BE-4A94-8652-F31B62DCC49A}" srcOrd="4" destOrd="0" presId="urn:microsoft.com/office/officeart/2005/8/layout/orgChart1"/>
    <dgm:cxn modelId="{B45F6BAF-72FF-4034-BA67-1E921087E577}" type="presParOf" srcId="{43284A35-9900-445D-92EE-A2E8AAB90072}" destId="{7C58DDBE-EE65-47C6-87F1-122F89A723AE}" srcOrd="5" destOrd="0" presId="urn:microsoft.com/office/officeart/2005/8/layout/orgChart1"/>
    <dgm:cxn modelId="{024EA2BB-2C48-41FC-B6A9-A98C71C30CF5}" type="presParOf" srcId="{7C58DDBE-EE65-47C6-87F1-122F89A723AE}" destId="{39D06C5E-FCD9-4C30-83C7-FD0A87F80AD5}" srcOrd="0" destOrd="0" presId="urn:microsoft.com/office/officeart/2005/8/layout/orgChart1"/>
    <dgm:cxn modelId="{43BAAB6A-B55B-401F-8FE3-BC9243BF77BC}" type="presParOf" srcId="{39D06C5E-FCD9-4C30-83C7-FD0A87F80AD5}" destId="{C01BDC59-996A-4CD1-826D-B91F6A1A9404}" srcOrd="0" destOrd="0" presId="urn:microsoft.com/office/officeart/2005/8/layout/orgChart1"/>
    <dgm:cxn modelId="{0DA5FD91-B3DA-4214-867E-5898BD0F2D2B}" type="presParOf" srcId="{39D06C5E-FCD9-4C30-83C7-FD0A87F80AD5}" destId="{51498149-41FF-46EB-BB83-D74C64F32DCE}" srcOrd="1" destOrd="0" presId="urn:microsoft.com/office/officeart/2005/8/layout/orgChart1"/>
    <dgm:cxn modelId="{188F5240-F069-4D62-A415-FDDB99FA0D2B}" type="presParOf" srcId="{7C58DDBE-EE65-47C6-87F1-122F89A723AE}" destId="{C72522DA-87DF-470B-9C92-7315786E4023}" srcOrd="1" destOrd="0" presId="urn:microsoft.com/office/officeart/2005/8/layout/orgChart1"/>
    <dgm:cxn modelId="{D80E0299-5FA0-48AC-BFC5-F865D103A2C3}" type="presParOf" srcId="{7C58DDBE-EE65-47C6-87F1-122F89A723AE}" destId="{36AC9BD2-ECFD-49C4-8811-F2B62466737B}" srcOrd="2" destOrd="0" presId="urn:microsoft.com/office/officeart/2005/8/layout/orgChart1"/>
    <dgm:cxn modelId="{D93EC3F4-3396-4A22-8548-64B5DEA5B86E}" type="presParOf" srcId="{74C1A2FD-67A4-4BCC-86A1-AF6137D743CD}" destId="{DA7DE4D0-37DA-410F-9C28-E082AEEA1666}" srcOrd="2" destOrd="0" presId="urn:microsoft.com/office/officeart/2005/8/layout/orgChart1"/>
    <dgm:cxn modelId="{374D0466-6DCF-4BAF-91AC-7DEB9BBEAA74}" type="presParOf" srcId="{DA7DE4D0-37DA-410F-9C28-E082AEEA1666}" destId="{78CFEDBA-A4D9-433A-A57F-DBD7C6E65B32}" srcOrd="0" destOrd="0" presId="urn:microsoft.com/office/officeart/2005/8/layout/orgChart1"/>
    <dgm:cxn modelId="{0A1B7478-CE5C-441B-B968-5ECDECFC0D92}" type="presParOf" srcId="{DA7DE4D0-37DA-410F-9C28-E082AEEA1666}" destId="{1838A6F5-0248-423A-822B-5621941A926C}" srcOrd="1" destOrd="0" presId="urn:microsoft.com/office/officeart/2005/8/layout/orgChart1"/>
    <dgm:cxn modelId="{1CAA97A9-251B-441A-BE3D-FE8571BF5922}" type="presParOf" srcId="{1838A6F5-0248-423A-822B-5621941A926C}" destId="{00FF815C-9EDB-4C1E-96F2-065E3A7EBE76}" srcOrd="0" destOrd="0" presId="urn:microsoft.com/office/officeart/2005/8/layout/orgChart1"/>
    <dgm:cxn modelId="{FCDF3C10-39F2-4790-8CAF-E87E0D58E610}" type="presParOf" srcId="{00FF815C-9EDB-4C1E-96F2-065E3A7EBE76}" destId="{DAE8EFAC-7D13-40AF-8E57-C3525E0EC341}" srcOrd="0" destOrd="0" presId="urn:microsoft.com/office/officeart/2005/8/layout/orgChart1"/>
    <dgm:cxn modelId="{9747C46A-9ECC-4B9F-B40D-FB223C9CA3AC}" type="presParOf" srcId="{00FF815C-9EDB-4C1E-96F2-065E3A7EBE76}" destId="{9CA2701D-EAE0-4460-88A9-19AC832ECED3}" srcOrd="1" destOrd="0" presId="urn:microsoft.com/office/officeart/2005/8/layout/orgChart1"/>
    <dgm:cxn modelId="{09F82544-04CE-438C-9812-6C63FB7791B5}" type="presParOf" srcId="{1838A6F5-0248-423A-822B-5621941A926C}" destId="{8441862E-86D2-4DB7-8A65-602EC63C1533}" srcOrd="1" destOrd="0" presId="urn:microsoft.com/office/officeart/2005/8/layout/orgChart1"/>
    <dgm:cxn modelId="{1A016B33-E767-4813-9C90-75F9517CAB33}" type="presParOf" srcId="{1838A6F5-0248-423A-822B-5621941A926C}" destId="{B39758CC-7921-4DF8-A8EC-04E59712FB4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675293-30E0-4E66-BD27-0E8C7656E88B}">
      <dsp:nvSpPr>
        <dsp:cNvPr id="0" name=""/>
        <dsp:cNvSpPr/>
      </dsp:nvSpPr>
      <dsp:spPr>
        <a:xfrm>
          <a:off x="342899" y="0"/>
          <a:ext cx="3886200" cy="2743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1E15E08-D09E-4F03-95CA-21929D4DEB4D}">
      <dsp:nvSpPr>
        <dsp:cNvPr id="0" name=""/>
        <dsp:cNvSpPr/>
      </dsp:nvSpPr>
      <dsp:spPr>
        <a:xfrm>
          <a:off x="2009" y="822960"/>
          <a:ext cx="878458" cy="1097280"/>
        </a:xfrm>
        <a:prstGeom prst="roundRect">
          <a:avLst/>
        </a:prstGeom>
        <a:solidFill>
          <a:schemeClr val="tx1">
            <a:lumMod val="50000"/>
            <a:lumOff val="50000"/>
          </a:schemeClr>
        </a:solidFill>
        <a:ln w="25400" cap="flat" cmpd="sng" algn="ctr">
          <a:solidFill>
            <a:schemeClr val="accent5">
              <a:lumMod val="20000"/>
              <a:lumOff val="80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ES" sz="900" kern="1200"/>
            <a:t>Población o grupo foco</a:t>
          </a:r>
        </a:p>
      </dsp:txBody>
      <dsp:txXfrm>
        <a:off x="44892" y="865843"/>
        <a:ext cx="792692" cy="1011514"/>
      </dsp:txXfrm>
    </dsp:sp>
    <dsp:sp modelId="{D4C91CA6-2297-480B-95EA-8242C460516C}">
      <dsp:nvSpPr>
        <dsp:cNvPr id="0" name=""/>
        <dsp:cNvSpPr/>
      </dsp:nvSpPr>
      <dsp:spPr>
        <a:xfrm>
          <a:off x="924390" y="822960"/>
          <a:ext cx="878458" cy="109728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ES" sz="900" kern="1200"/>
            <a:t>Identificación de variables</a:t>
          </a:r>
        </a:p>
        <a:p>
          <a:pPr lvl="0" algn="l" defTabSz="400050">
            <a:lnSpc>
              <a:spcPct val="90000"/>
            </a:lnSpc>
            <a:spcBef>
              <a:spcPct val="0"/>
            </a:spcBef>
            <a:spcAft>
              <a:spcPct val="35000"/>
            </a:spcAft>
          </a:pPr>
          <a:r>
            <a:rPr lang="es-ES" sz="900" kern="1200"/>
            <a:t>-Literatura</a:t>
          </a:r>
          <a:br>
            <a:rPr lang="es-ES" sz="900" kern="1200"/>
          </a:br>
          <a:r>
            <a:rPr lang="es-ES" sz="900" kern="1200"/>
            <a:t>-Regularidades empíricas</a:t>
          </a:r>
        </a:p>
      </dsp:txBody>
      <dsp:txXfrm>
        <a:off x="967273" y="865843"/>
        <a:ext cx="792692" cy="1011514"/>
      </dsp:txXfrm>
    </dsp:sp>
    <dsp:sp modelId="{202EC53C-AAFF-4048-B632-6AB525FB1F18}">
      <dsp:nvSpPr>
        <dsp:cNvPr id="0" name=""/>
        <dsp:cNvSpPr/>
      </dsp:nvSpPr>
      <dsp:spPr>
        <a:xfrm>
          <a:off x="1846770" y="822960"/>
          <a:ext cx="878458" cy="1097280"/>
        </a:xfrm>
        <a:prstGeom prst="roundRect">
          <a:avLst/>
        </a:prstGeom>
        <a:solidFill>
          <a:schemeClr val="accent6">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ES" sz="900" kern="1200"/>
            <a:t>Agrupación por variables</a:t>
          </a:r>
        </a:p>
      </dsp:txBody>
      <dsp:txXfrm>
        <a:off x="1889653" y="865843"/>
        <a:ext cx="792692" cy="1011514"/>
      </dsp:txXfrm>
    </dsp:sp>
    <dsp:sp modelId="{E323E18A-7221-4671-9801-4C88C9C640A8}">
      <dsp:nvSpPr>
        <dsp:cNvPr id="0" name=""/>
        <dsp:cNvSpPr/>
      </dsp:nvSpPr>
      <dsp:spPr>
        <a:xfrm>
          <a:off x="2769151" y="822960"/>
          <a:ext cx="878458" cy="1097280"/>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ES" sz="900" kern="1200"/>
            <a:t>Estrategia</a:t>
          </a:r>
        </a:p>
        <a:p>
          <a:pPr lvl="0" algn="ctr" defTabSz="400050">
            <a:lnSpc>
              <a:spcPct val="90000"/>
            </a:lnSpc>
            <a:spcBef>
              <a:spcPct val="0"/>
            </a:spcBef>
            <a:spcAft>
              <a:spcPct val="35000"/>
            </a:spcAft>
          </a:pPr>
          <a:r>
            <a:rPr lang="es-ES" sz="900" kern="1200"/>
            <a:t>de inmersión (etapas de interacción)</a:t>
          </a:r>
        </a:p>
      </dsp:txBody>
      <dsp:txXfrm>
        <a:off x="2812034" y="865843"/>
        <a:ext cx="792692" cy="1011514"/>
      </dsp:txXfrm>
    </dsp:sp>
    <dsp:sp modelId="{1F712406-B591-49EC-B3DD-967AD27B4CE8}">
      <dsp:nvSpPr>
        <dsp:cNvPr id="0" name=""/>
        <dsp:cNvSpPr/>
      </dsp:nvSpPr>
      <dsp:spPr>
        <a:xfrm>
          <a:off x="3691532" y="822960"/>
          <a:ext cx="878458" cy="1097280"/>
        </a:xfrm>
        <a:prstGeom prst="roundRect">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ES" sz="900" kern="1200"/>
            <a:t>Análisis de datos</a:t>
          </a:r>
        </a:p>
      </dsp:txBody>
      <dsp:txXfrm>
        <a:off x="3734415" y="865843"/>
        <a:ext cx="792692" cy="10115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FEDBA-A4D9-433A-A57F-DBD7C6E65B32}">
      <dsp:nvSpPr>
        <dsp:cNvPr id="0" name=""/>
        <dsp:cNvSpPr/>
      </dsp:nvSpPr>
      <dsp:spPr>
        <a:xfrm>
          <a:off x="3867444" y="1179330"/>
          <a:ext cx="247355" cy="1083651"/>
        </a:xfrm>
        <a:custGeom>
          <a:avLst/>
          <a:gdLst/>
          <a:ahLst/>
          <a:cxnLst/>
          <a:rect l="0" t="0" r="0" b="0"/>
          <a:pathLst>
            <a:path>
              <a:moveTo>
                <a:pt x="247355" y="0"/>
              </a:moveTo>
              <a:lnTo>
                <a:pt x="247355" y="1083651"/>
              </a:lnTo>
              <a:lnTo>
                <a:pt x="0" y="108365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A6A62C-F9BE-4A94-8652-F31B62DCC49A}">
      <dsp:nvSpPr>
        <dsp:cNvPr id="0" name=""/>
        <dsp:cNvSpPr/>
      </dsp:nvSpPr>
      <dsp:spPr>
        <a:xfrm>
          <a:off x="4114800" y="1179330"/>
          <a:ext cx="2850473" cy="2167302"/>
        </a:xfrm>
        <a:custGeom>
          <a:avLst/>
          <a:gdLst/>
          <a:ahLst/>
          <a:cxnLst/>
          <a:rect l="0" t="0" r="0" b="0"/>
          <a:pathLst>
            <a:path>
              <a:moveTo>
                <a:pt x="0" y="0"/>
              </a:moveTo>
              <a:lnTo>
                <a:pt x="0" y="1919946"/>
              </a:lnTo>
              <a:lnTo>
                <a:pt x="2850473" y="1919946"/>
              </a:lnTo>
              <a:lnTo>
                <a:pt x="2850473" y="21673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01289C-6779-4278-9971-D4A0C869F3E1}">
      <dsp:nvSpPr>
        <dsp:cNvPr id="0" name=""/>
        <dsp:cNvSpPr/>
      </dsp:nvSpPr>
      <dsp:spPr>
        <a:xfrm>
          <a:off x="4069080" y="1179330"/>
          <a:ext cx="91440" cy="2167302"/>
        </a:xfrm>
        <a:custGeom>
          <a:avLst/>
          <a:gdLst/>
          <a:ahLst/>
          <a:cxnLst/>
          <a:rect l="0" t="0" r="0" b="0"/>
          <a:pathLst>
            <a:path>
              <a:moveTo>
                <a:pt x="45720" y="0"/>
              </a:moveTo>
              <a:lnTo>
                <a:pt x="45720" y="21673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144311-15DE-446F-A161-4EA15B5C0766}">
      <dsp:nvSpPr>
        <dsp:cNvPr id="0" name=""/>
        <dsp:cNvSpPr/>
      </dsp:nvSpPr>
      <dsp:spPr>
        <a:xfrm>
          <a:off x="1264326" y="1179330"/>
          <a:ext cx="2850473" cy="2167302"/>
        </a:xfrm>
        <a:custGeom>
          <a:avLst/>
          <a:gdLst/>
          <a:ahLst/>
          <a:cxnLst/>
          <a:rect l="0" t="0" r="0" b="0"/>
          <a:pathLst>
            <a:path>
              <a:moveTo>
                <a:pt x="2850473" y="0"/>
              </a:moveTo>
              <a:lnTo>
                <a:pt x="2850473" y="1919946"/>
              </a:lnTo>
              <a:lnTo>
                <a:pt x="0" y="1919946"/>
              </a:lnTo>
              <a:lnTo>
                <a:pt x="0" y="216730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8D05731-5A64-44D5-88D3-CCB5988B40A7}">
      <dsp:nvSpPr>
        <dsp:cNvPr id="0" name=""/>
        <dsp:cNvSpPr/>
      </dsp:nvSpPr>
      <dsp:spPr>
        <a:xfrm>
          <a:off x="2936918" y="1448"/>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fr-FR" sz="2500" kern="1200" dirty="0" err="1"/>
            <a:t>Identificar</a:t>
          </a:r>
          <a:r>
            <a:rPr lang="fr-FR" sz="2500" kern="1200" dirty="0"/>
            <a:t> </a:t>
          </a:r>
          <a:r>
            <a:rPr lang="fr-FR" sz="2500" kern="1200" dirty="0" err="1"/>
            <a:t>caso</a:t>
          </a:r>
          <a:endParaRPr lang="fr-FR" sz="2500" kern="1200" dirty="0"/>
        </a:p>
      </dsp:txBody>
      <dsp:txXfrm>
        <a:off x="2936918" y="1448"/>
        <a:ext cx="2355763" cy="1177881"/>
      </dsp:txXfrm>
    </dsp:sp>
    <dsp:sp modelId="{8E3FA51D-1A64-4E6C-A0B0-740BACEB67A0}">
      <dsp:nvSpPr>
        <dsp:cNvPr id="0" name=""/>
        <dsp:cNvSpPr/>
      </dsp:nvSpPr>
      <dsp:spPr>
        <a:xfrm>
          <a:off x="86444" y="3346632"/>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fr-FR" sz="2500" kern="1200" dirty="0" err="1"/>
            <a:t>Construir</a:t>
          </a:r>
          <a:r>
            <a:rPr lang="fr-FR" sz="2500" kern="1200" dirty="0"/>
            <a:t> reporte</a:t>
          </a:r>
        </a:p>
      </dsp:txBody>
      <dsp:txXfrm>
        <a:off x="86444" y="3346632"/>
        <a:ext cx="2355763" cy="1177881"/>
      </dsp:txXfrm>
    </dsp:sp>
    <dsp:sp modelId="{98EAAC1F-F755-42E9-9B4C-F1393588A83C}">
      <dsp:nvSpPr>
        <dsp:cNvPr id="0" name=""/>
        <dsp:cNvSpPr/>
      </dsp:nvSpPr>
      <dsp:spPr>
        <a:xfrm>
          <a:off x="2936918" y="3346632"/>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fr-FR" sz="2500" kern="1200" dirty="0" err="1"/>
            <a:t>Observar</a:t>
          </a:r>
          <a:r>
            <a:rPr lang="fr-FR" sz="2500" kern="1200" dirty="0"/>
            <a:t> </a:t>
          </a:r>
          <a:r>
            <a:rPr lang="fr-FR" sz="2500" kern="1200" dirty="0" err="1"/>
            <a:t>comportamientos</a:t>
          </a:r>
          <a:endParaRPr lang="fr-FR" sz="2500" kern="1200" dirty="0"/>
        </a:p>
      </dsp:txBody>
      <dsp:txXfrm>
        <a:off x="2936918" y="3346632"/>
        <a:ext cx="2355763" cy="1177881"/>
      </dsp:txXfrm>
    </dsp:sp>
    <dsp:sp modelId="{C01BDC59-996A-4CD1-826D-B91F6A1A9404}">
      <dsp:nvSpPr>
        <dsp:cNvPr id="0" name=""/>
        <dsp:cNvSpPr/>
      </dsp:nvSpPr>
      <dsp:spPr>
        <a:xfrm>
          <a:off x="5787391" y="3346632"/>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fr-FR" sz="2500" kern="1200" dirty="0"/>
            <a:t>Registrar </a:t>
          </a:r>
          <a:r>
            <a:rPr lang="fr-FR" sz="2500" kern="1200" dirty="0" err="1"/>
            <a:t>observaciones</a:t>
          </a:r>
          <a:endParaRPr lang="fr-FR" sz="2500" kern="1200" dirty="0"/>
        </a:p>
      </dsp:txBody>
      <dsp:txXfrm>
        <a:off x="5787391" y="3346632"/>
        <a:ext cx="2355763" cy="1177881"/>
      </dsp:txXfrm>
    </dsp:sp>
    <dsp:sp modelId="{DAE8EFAC-7D13-40AF-8E57-C3525E0EC341}">
      <dsp:nvSpPr>
        <dsp:cNvPr id="0" name=""/>
        <dsp:cNvSpPr/>
      </dsp:nvSpPr>
      <dsp:spPr>
        <a:xfrm>
          <a:off x="1511681" y="1674040"/>
          <a:ext cx="2355763" cy="11778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fr-FR" sz="2500" kern="1200" dirty="0" err="1"/>
            <a:t>Ganar</a:t>
          </a:r>
          <a:r>
            <a:rPr lang="fr-FR" sz="2500" kern="1200" dirty="0"/>
            <a:t> </a:t>
          </a:r>
          <a:r>
            <a:rPr lang="fr-FR" sz="2500" kern="1200" dirty="0" err="1"/>
            <a:t>acceso</a:t>
          </a:r>
          <a:endParaRPr lang="fr-FR" sz="2500" kern="1200" dirty="0"/>
        </a:p>
      </dsp:txBody>
      <dsp:txXfrm>
        <a:off x="1511681" y="1674040"/>
        <a:ext cx="2355763" cy="117788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ACC1E1-3898-46E4-B8F4-770AB74E0DB9}" type="datetimeFigureOut">
              <a:rPr lang="es-ES" smtClean="0"/>
              <a:pPr/>
              <a:t>25/09/2023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BB852F-B013-4C45-BA3B-1F82A1D537D9}"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US" dirty="0"/>
          </a:p>
        </p:txBody>
      </p:sp>
      <p:sp>
        <p:nvSpPr>
          <p:cNvPr id="4" name="Slide Number Placeholder 3"/>
          <p:cNvSpPr>
            <a:spLocks noGrp="1"/>
          </p:cNvSpPr>
          <p:nvPr>
            <p:ph type="sldNum" sz="quarter" idx="5"/>
          </p:nvPr>
        </p:nvSpPr>
        <p:spPr/>
        <p:txBody>
          <a:bodyPr/>
          <a:lstStyle/>
          <a:p>
            <a:fld id="{AEBB852F-B013-4C45-BA3B-1F82A1D537D9}" type="slidenum">
              <a:rPr lang="es-ES" smtClean="0"/>
              <a:pPr/>
              <a:t>3</a:t>
            </a:fld>
            <a:endParaRPr lang="es-ES"/>
          </a:p>
        </p:txBody>
      </p:sp>
    </p:spTree>
    <p:extLst>
      <p:ext uri="{BB962C8B-B14F-4D97-AF65-F5344CB8AC3E}">
        <p14:creationId xmlns:p14="http://schemas.microsoft.com/office/powerpoint/2010/main" val="3072818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fr-FR" dirty="0"/>
          </a:p>
        </p:txBody>
      </p:sp>
      <p:sp>
        <p:nvSpPr>
          <p:cNvPr id="4" name="Marcador de número de diapositiva 3"/>
          <p:cNvSpPr>
            <a:spLocks noGrp="1"/>
          </p:cNvSpPr>
          <p:nvPr>
            <p:ph type="sldNum" sz="quarter" idx="5"/>
          </p:nvPr>
        </p:nvSpPr>
        <p:spPr/>
        <p:txBody>
          <a:bodyPr/>
          <a:lstStyle/>
          <a:p>
            <a:fld id="{AEBB852F-B013-4C45-BA3B-1F82A1D537D9}" type="slidenum">
              <a:rPr lang="es-ES" smtClean="0"/>
              <a:pPr/>
              <a:t>16</a:t>
            </a:fld>
            <a:endParaRPr lang="es-ES"/>
          </a:p>
        </p:txBody>
      </p:sp>
    </p:spTree>
    <p:extLst>
      <p:ext uri="{BB962C8B-B14F-4D97-AF65-F5344CB8AC3E}">
        <p14:creationId xmlns:p14="http://schemas.microsoft.com/office/powerpoint/2010/main" val="909234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2400">
                <a:solidFill>
                  <a:schemeClr val="tx1"/>
                </a:solidFill>
                <a:latin typeface="Times New Roman" panose="02020603050405020304" pitchFamily="18" charset="0"/>
              </a:defRPr>
            </a:lvl1pPr>
            <a:lvl2pPr marL="742950" indent="-285750" defTabSz="933450">
              <a:defRPr sz="2400">
                <a:solidFill>
                  <a:schemeClr val="tx1"/>
                </a:solidFill>
                <a:latin typeface="Times New Roman" panose="02020603050405020304" pitchFamily="18" charset="0"/>
              </a:defRPr>
            </a:lvl2pPr>
            <a:lvl3pPr marL="1143000" indent="-228600" defTabSz="933450">
              <a:defRPr sz="2400">
                <a:solidFill>
                  <a:schemeClr val="tx1"/>
                </a:solidFill>
                <a:latin typeface="Times New Roman" panose="02020603050405020304" pitchFamily="18" charset="0"/>
              </a:defRPr>
            </a:lvl3pPr>
            <a:lvl4pPr marL="1600200" indent="-228600" defTabSz="933450">
              <a:defRPr sz="2400">
                <a:solidFill>
                  <a:schemeClr val="tx1"/>
                </a:solidFill>
                <a:latin typeface="Times New Roman" panose="02020603050405020304" pitchFamily="18" charset="0"/>
              </a:defRPr>
            </a:lvl4pPr>
            <a:lvl5pPr marL="2057400" indent="-228600" defTabSz="933450">
              <a:defRPr sz="2400">
                <a:solidFill>
                  <a:schemeClr val="tx1"/>
                </a:solidFill>
                <a:latin typeface="Times New Roman" panose="02020603050405020304" pitchFamily="18" charset="0"/>
              </a:defRPr>
            </a:lvl5pPr>
            <a:lvl6pPr marL="2514600" indent="-228600" defTabSz="93345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93345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93345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933450" eaLnBrk="0" fontAlgn="base" hangingPunct="0">
              <a:spcBef>
                <a:spcPct val="0"/>
              </a:spcBef>
              <a:spcAft>
                <a:spcPct val="0"/>
              </a:spcAft>
              <a:defRPr sz="2400">
                <a:solidFill>
                  <a:schemeClr val="tx1"/>
                </a:solidFill>
                <a:latin typeface="Times New Roman" panose="02020603050405020304" pitchFamily="18" charset="0"/>
              </a:defRPr>
            </a:lvl9pPr>
          </a:lstStyle>
          <a:p>
            <a:fld id="{BAEC34D3-2251-4649-90DB-48FDB56630BE}" type="slidenum">
              <a:rPr lang="en-US" altLang="en-US" sz="1000"/>
              <a:pPr/>
              <a:t>17</a:t>
            </a:fld>
            <a:endParaRPr lang="en-US" altLang="en-US" sz="1000"/>
          </a:p>
        </p:txBody>
      </p:sp>
      <p:sp>
        <p:nvSpPr>
          <p:cNvPr id="63491" name="Rectangle 1026"/>
          <p:cNvSpPr>
            <a:spLocks noGrp="1" noRot="1" noChangeAspect="1" noChangeArrowheads="1" noTextEdit="1"/>
          </p:cNvSpPr>
          <p:nvPr>
            <p:ph type="sldImg"/>
          </p:nvPr>
        </p:nvSpPr>
        <p:spPr>
          <a:xfrm>
            <a:off x="1181100" y="696913"/>
            <a:ext cx="4648200" cy="3486150"/>
          </a:xfrm>
          <a:ln/>
        </p:spPr>
      </p:sp>
      <p:sp>
        <p:nvSpPr>
          <p:cNvPr id="63492" name="Rectangle 1027"/>
          <p:cNvSpPr>
            <a:spLocks noGrp="1" noChangeArrowheads="1"/>
          </p:cNvSpPr>
          <p:nvPr>
            <p:ph type="body" idx="1"/>
          </p:nvPr>
        </p:nvSpPr>
        <p:spPr>
          <a:xfrm>
            <a:off x="935038" y="4416425"/>
            <a:ext cx="5140325" cy="4183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lstStyle/>
          <a:p>
            <a:r>
              <a:rPr lang="en-US" altLang="en-US"/>
              <a:t>To further illustrate, if one seeks to identify the etiologic factors (e.g. causal factors) behind an outcome (e.g. an MI), then each step in the epidemiologic framework provides new and important information.</a:t>
            </a:r>
          </a:p>
          <a:p>
            <a:endParaRPr lang="en-US" altLang="en-US"/>
          </a:p>
          <a:p>
            <a:r>
              <a:rPr lang="en-US" altLang="en-US"/>
              <a:t>Descriptive studies are useful for identifying hypotheses to test in analytic studies.  Case-control studies are then usually applied to evaluate if the hypothesized factor is related to the outcome of interest.  Subsequently, cohort or longitudinal studies are applied to further define the importance of exposure to the causal agent for the development of the outcome.</a:t>
            </a:r>
          </a:p>
        </p:txBody>
      </p:sp>
    </p:spTree>
    <p:extLst>
      <p:ext uri="{BB962C8B-B14F-4D97-AF65-F5344CB8AC3E}">
        <p14:creationId xmlns:p14="http://schemas.microsoft.com/office/powerpoint/2010/main" val="1579673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25/09/2023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25/09/2023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p:txBody>
          <a:bodyPr/>
          <a:lstStyle/>
          <a:p>
            <a:endParaRPr lang="es-MX" dirty="0"/>
          </a:p>
        </p:txBody>
      </p:sp>
      <p:sp>
        <p:nvSpPr>
          <p:cNvPr id="5" name="4 CuadroTexto"/>
          <p:cNvSpPr txBox="1"/>
          <p:nvPr/>
        </p:nvSpPr>
        <p:spPr>
          <a:xfrm>
            <a:off x="4139952" y="1700808"/>
            <a:ext cx="720080" cy="369332"/>
          </a:xfrm>
          <a:prstGeom prst="rect">
            <a:avLst/>
          </a:prstGeom>
          <a:noFill/>
        </p:spPr>
        <p:txBody>
          <a:bodyPr wrap="square" rtlCol="0">
            <a:spAutoFit/>
          </a:bodyPr>
          <a:lstStyle/>
          <a:p>
            <a:r>
              <a:rPr lang="es-MX" dirty="0"/>
              <a:t>Clase</a:t>
            </a:r>
          </a:p>
        </p:txBody>
      </p:sp>
      <p:sp>
        <p:nvSpPr>
          <p:cNvPr id="6" name="1 Título"/>
          <p:cNvSpPr>
            <a:spLocks noGrp="1"/>
          </p:cNvSpPr>
          <p:nvPr>
            <p:ph type="ctrTitle"/>
          </p:nvPr>
        </p:nvSpPr>
        <p:spPr>
          <a:ln>
            <a:solidFill>
              <a:schemeClr val="tx2">
                <a:lumMod val="75000"/>
              </a:schemeClr>
            </a:solidFill>
          </a:ln>
        </p:spPr>
        <p:txBody>
          <a:bodyPr>
            <a:normAutofit/>
          </a:bodyPr>
          <a:lstStyle/>
          <a:p>
            <a:r>
              <a:rPr lang="es-MX" dirty="0">
                <a:solidFill>
                  <a:srgbClr val="060B70"/>
                </a:solidFill>
              </a:rPr>
              <a:t>Observación Participante</a:t>
            </a:r>
          </a:p>
        </p:txBody>
      </p:sp>
      <p:pic>
        <p:nvPicPr>
          <p:cNvPr id="7" name="4 Imagen">
            <a:extLst>
              <a:ext uri="{FF2B5EF4-FFF2-40B4-BE49-F238E27FC236}">
                <a16:creationId xmlns:a16="http://schemas.microsoft.com/office/drawing/2014/main" id="{608DD452-599A-4D81-9A8A-C168E9FEE4F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13663" y="186130"/>
            <a:ext cx="2772657" cy="144871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C47429-3BB9-49CD-8166-734BACB85B3E}"/>
              </a:ext>
            </a:extLst>
          </p:cNvPr>
          <p:cNvSpPr>
            <a:spLocks noGrp="1"/>
          </p:cNvSpPr>
          <p:nvPr>
            <p:ph type="title"/>
          </p:nvPr>
        </p:nvSpPr>
        <p:spPr/>
        <p:txBody>
          <a:bodyPr/>
          <a:lstStyle/>
          <a:p>
            <a:r>
              <a:rPr lang="fr-FR" dirty="0" err="1"/>
              <a:t>Ejemplos</a:t>
            </a:r>
            <a:r>
              <a:rPr lang="fr-FR" dirty="0"/>
              <a:t> de </a:t>
            </a:r>
            <a:r>
              <a:rPr lang="fr-FR" dirty="0" err="1"/>
              <a:t>tipos</a:t>
            </a:r>
            <a:r>
              <a:rPr lang="fr-FR" dirty="0"/>
              <a:t> de OP</a:t>
            </a:r>
          </a:p>
        </p:txBody>
      </p:sp>
      <p:graphicFrame>
        <p:nvGraphicFramePr>
          <p:cNvPr id="6" name="Tabla 6">
            <a:extLst>
              <a:ext uri="{FF2B5EF4-FFF2-40B4-BE49-F238E27FC236}">
                <a16:creationId xmlns:a16="http://schemas.microsoft.com/office/drawing/2014/main" id="{CA92FF1F-26B5-4C77-90E6-3D5F8BF4D495}"/>
              </a:ext>
            </a:extLst>
          </p:cNvPr>
          <p:cNvGraphicFramePr>
            <a:graphicFrameLocks noGrp="1"/>
          </p:cNvGraphicFramePr>
          <p:nvPr>
            <p:ph idx="1"/>
            <p:extLst>
              <p:ext uri="{D42A27DB-BD31-4B8C-83A1-F6EECF244321}">
                <p14:modId xmlns:p14="http://schemas.microsoft.com/office/powerpoint/2010/main" val="2789223731"/>
              </p:ext>
            </p:extLst>
          </p:nvPr>
        </p:nvGraphicFramePr>
        <p:xfrm>
          <a:off x="1979712" y="2204864"/>
          <a:ext cx="4978896" cy="3168352"/>
        </p:xfrm>
        <a:graphic>
          <a:graphicData uri="http://schemas.openxmlformats.org/drawingml/2006/table">
            <a:tbl>
              <a:tblPr firstRow="1" bandRow="1">
                <a:tableStyleId>{5C22544A-7EE6-4342-B048-85BDC9FD1C3A}</a:tableStyleId>
              </a:tblPr>
              <a:tblGrid>
                <a:gridCol w="2381436">
                  <a:extLst>
                    <a:ext uri="{9D8B030D-6E8A-4147-A177-3AD203B41FA5}">
                      <a16:colId xmlns:a16="http://schemas.microsoft.com/office/drawing/2014/main" val="286486892"/>
                    </a:ext>
                  </a:extLst>
                </a:gridCol>
                <a:gridCol w="2597460">
                  <a:extLst>
                    <a:ext uri="{9D8B030D-6E8A-4147-A177-3AD203B41FA5}">
                      <a16:colId xmlns:a16="http://schemas.microsoft.com/office/drawing/2014/main" val="3476676379"/>
                    </a:ext>
                  </a:extLst>
                </a:gridCol>
              </a:tblGrid>
              <a:tr h="1548172">
                <a:tc>
                  <a:txBody>
                    <a:bodyPr/>
                    <a:lstStyle/>
                    <a:p>
                      <a:pPr algn="ctr"/>
                      <a:endParaRPr lang="es-AR" sz="2000" noProof="0" dirty="0"/>
                    </a:p>
                    <a:p>
                      <a:pPr algn="ctr"/>
                      <a:r>
                        <a:rPr lang="es-AR" sz="2000" noProof="0" dirty="0"/>
                        <a:t>Abierta </a:t>
                      </a:r>
                    </a:p>
                    <a:p>
                      <a:pPr algn="ctr"/>
                      <a:r>
                        <a:rPr lang="es-AR" sz="2000" noProof="0" dirty="0"/>
                        <a:t>Y</a:t>
                      </a:r>
                    </a:p>
                    <a:p>
                      <a:pPr algn="ctr"/>
                      <a:r>
                        <a:rPr lang="es-AR" sz="2000" noProof="0" dirty="0"/>
                        <a:t> pasiva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AR" sz="2000" noProof="0" dirty="0"/>
                    </a:p>
                    <a:p>
                      <a:pPr algn="ctr"/>
                      <a:r>
                        <a:rPr lang="es-AR" sz="2000" noProof="0" dirty="0"/>
                        <a:t>Encubierta </a:t>
                      </a:r>
                    </a:p>
                    <a:p>
                      <a:pPr algn="ctr"/>
                      <a:r>
                        <a:rPr lang="es-AR" sz="2000" noProof="0" dirty="0"/>
                        <a:t>y </a:t>
                      </a:r>
                    </a:p>
                    <a:p>
                      <a:pPr algn="ctr"/>
                      <a:r>
                        <a:rPr lang="es-AR" sz="2000" noProof="0" dirty="0"/>
                        <a:t>pasiva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85390242"/>
                  </a:ext>
                </a:extLst>
              </a:tr>
              <a:tr h="1620180">
                <a:tc>
                  <a:txBody>
                    <a:bodyPr/>
                    <a:lstStyle/>
                    <a:p>
                      <a:pPr algn="ctr"/>
                      <a:endParaRPr lang="es-AR" sz="2000" noProof="0" dirty="0"/>
                    </a:p>
                    <a:p>
                      <a:pPr algn="ctr"/>
                      <a:r>
                        <a:rPr lang="es-AR" sz="2000" noProof="0" dirty="0"/>
                        <a:t>Abierta </a:t>
                      </a:r>
                    </a:p>
                    <a:p>
                      <a:pPr algn="ctr"/>
                      <a:r>
                        <a:rPr lang="es-AR" sz="2000" noProof="0" dirty="0"/>
                        <a:t>y </a:t>
                      </a:r>
                    </a:p>
                    <a:p>
                      <a:pPr algn="ctr"/>
                      <a:r>
                        <a:rPr lang="es-AR" sz="2000" noProof="0" dirty="0"/>
                        <a:t>activa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s-AR" sz="2000" noProof="0" dirty="0"/>
                    </a:p>
                    <a:p>
                      <a:pPr algn="ctr"/>
                      <a:r>
                        <a:rPr lang="es-AR" sz="2000" noProof="0" dirty="0"/>
                        <a:t>Encubierta </a:t>
                      </a:r>
                    </a:p>
                    <a:p>
                      <a:pPr algn="ctr"/>
                      <a:r>
                        <a:rPr lang="es-AR" sz="2000" noProof="0" dirty="0"/>
                        <a:t>y </a:t>
                      </a:r>
                    </a:p>
                    <a:p>
                      <a:pPr algn="ctr"/>
                      <a:r>
                        <a:rPr lang="es-AR" sz="2000" noProof="0" dirty="0"/>
                        <a:t>activa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09276359"/>
                  </a:ext>
                </a:extLst>
              </a:tr>
            </a:tbl>
          </a:graphicData>
        </a:graphic>
      </p:graphicFrame>
    </p:spTree>
    <p:extLst>
      <p:ext uri="{BB962C8B-B14F-4D97-AF65-F5344CB8AC3E}">
        <p14:creationId xmlns:p14="http://schemas.microsoft.com/office/powerpoint/2010/main" val="7757648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D98303-E7E0-4C9C-AFE6-B8EA89E3B3C4}"/>
              </a:ext>
            </a:extLst>
          </p:cNvPr>
          <p:cNvSpPr>
            <a:spLocks noGrp="1"/>
          </p:cNvSpPr>
          <p:nvPr>
            <p:ph type="title"/>
          </p:nvPr>
        </p:nvSpPr>
        <p:spPr/>
        <p:txBody>
          <a:bodyPr/>
          <a:lstStyle/>
          <a:p>
            <a:r>
              <a:rPr lang="fr-FR" dirty="0" err="1"/>
              <a:t>Abierta</a:t>
            </a:r>
            <a:r>
              <a:rPr lang="fr-FR" dirty="0"/>
              <a:t> y Activa</a:t>
            </a:r>
          </a:p>
        </p:txBody>
      </p:sp>
      <p:sp>
        <p:nvSpPr>
          <p:cNvPr id="3" name="Marcador de contenido 2">
            <a:extLst>
              <a:ext uri="{FF2B5EF4-FFF2-40B4-BE49-F238E27FC236}">
                <a16:creationId xmlns:a16="http://schemas.microsoft.com/office/drawing/2014/main" id="{447328E7-FEBA-441F-869A-DB7451F84D5B}"/>
              </a:ext>
            </a:extLst>
          </p:cNvPr>
          <p:cNvSpPr>
            <a:spLocks noGrp="1"/>
          </p:cNvSpPr>
          <p:nvPr>
            <p:ph idx="1"/>
          </p:nvPr>
        </p:nvSpPr>
        <p:spPr/>
        <p:txBody>
          <a:bodyPr>
            <a:normAutofit fontScale="70000" lnSpcReduction="20000"/>
          </a:bodyPr>
          <a:lstStyle/>
          <a:p>
            <a:pPr marL="0" indent="0">
              <a:buNone/>
            </a:pPr>
            <a:r>
              <a:rPr lang="es-ES" b="1" dirty="0"/>
              <a:t>Fortaleza: </a:t>
            </a:r>
            <a:r>
              <a:rPr lang="es-ES" dirty="0"/>
              <a:t>las personas pueden participar en las actividades de los sujetos y experimentar su vida cotidiana</a:t>
            </a:r>
          </a:p>
          <a:p>
            <a:pPr marL="0" indent="0">
              <a:buNone/>
            </a:pPr>
            <a:endParaRPr lang="es-ES" dirty="0"/>
          </a:p>
          <a:p>
            <a:pPr marL="0" indent="0">
              <a:buNone/>
            </a:pPr>
            <a:r>
              <a:rPr lang="es-ES" b="1" dirty="0"/>
              <a:t>Debilidad: </a:t>
            </a:r>
          </a:p>
          <a:p>
            <a:r>
              <a:rPr lang="es-ES" dirty="0"/>
              <a:t>Cambiar el comportamiento de los sujetos a través de sus interacciones con ellos.</a:t>
            </a:r>
          </a:p>
          <a:p>
            <a:r>
              <a:rPr lang="es-ES" dirty="0"/>
              <a:t>Los sujetos cambian su comportamiento por sí mismos sabiendo que están siendo estudiados.</a:t>
            </a:r>
          </a:p>
          <a:p>
            <a:endParaRPr lang="es-ES" dirty="0"/>
          </a:p>
          <a:p>
            <a:pPr marL="0" indent="0">
              <a:buNone/>
            </a:pPr>
            <a:r>
              <a:rPr lang="es-ES" b="1" dirty="0"/>
              <a:t>Ejemplo</a:t>
            </a:r>
            <a:endParaRPr lang="es-ES" dirty="0"/>
          </a:p>
          <a:p>
            <a:pPr marL="0" indent="0">
              <a:buNone/>
            </a:pPr>
            <a:r>
              <a:rPr lang="es-ES" dirty="0"/>
              <a:t>Aplicación del enfoque </a:t>
            </a:r>
            <a:r>
              <a:rPr lang="es-ES" dirty="0" err="1"/>
              <a:t>Gender</a:t>
            </a:r>
            <a:r>
              <a:rPr lang="es-ES" dirty="0"/>
              <a:t> Mainstreaming en organismos internacionales</a:t>
            </a:r>
          </a:p>
          <a:p>
            <a:pPr marL="400050" lvl="1" indent="0">
              <a:buNone/>
            </a:pPr>
            <a:r>
              <a:rPr lang="es-ES" dirty="0"/>
              <a:t>-Monitorear aplicación metodológica (</a:t>
            </a:r>
            <a:r>
              <a:rPr lang="es-ES" dirty="0" err="1"/>
              <a:t>Baard</a:t>
            </a:r>
            <a:r>
              <a:rPr lang="es-ES" dirty="0"/>
              <a:t> et al 2016)</a:t>
            </a:r>
          </a:p>
          <a:p>
            <a:pPr marL="0" indent="0">
              <a:buNone/>
            </a:pP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16444520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64EA7B-88B0-43B5-AAEE-C67B16D06AC7}"/>
              </a:ext>
            </a:extLst>
          </p:cNvPr>
          <p:cNvSpPr>
            <a:spLocks noGrp="1"/>
          </p:cNvSpPr>
          <p:nvPr>
            <p:ph type="title"/>
          </p:nvPr>
        </p:nvSpPr>
        <p:spPr/>
        <p:txBody>
          <a:bodyPr/>
          <a:lstStyle/>
          <a:p>
            <a:r>
              <a:rPr lang="fr-FR" dirty="0" err="1"/>
              <a:t>Abierta</a:t>
            </a:r>
            <a:r>
              <a:rPr lang="fr-FR" dirty="0"/>
              <a:t> y </a:t>
            </a:r>
            <a:r>
              <a:rPr lang="fr-FR" dirty="0" err="1"/>
              <a:t>Pasiva</a:t>
            </a:r>
            <a:endParaRPr lang="fr-FR" dirty="0"/>
          </a:p>
        </p:txBody>
      </p:sp>
      <p:sp>
        <p:nvSpPr>
          <p:cNvPr id="3" name="Marcador de contenido 2">
            <a:extLst>
              <a:ext uri="{FF2B5EF4-FFF2-40B4-BE49-F238E27FC236}">
                <a16:creationId xmlns:a16="http://schemas.microsoft.com/office/drawing/2014/main" id="{80FD0615-6793-43AA-85AA-2D445F71E932}"/>
              </a:ext>
            </a:extLst>
          </p:cNvPr>
          <p:cNvSpPr>
            <a:spLocks noGrp="1"/>
          </p:cNvSpPr>
          <p:nvPr>
            <p:ph idx="1"/>
          </p:nvPr>
        </p:nvSpPr>
        <p:spPr/>
        <p:txBody>
          <a:bodyPr>
            <a:normAutofit fontScale="47500" lnSpcReduction="20000"/>
          </a:bodyPr>
          <a:lstStyle/>
          <a:p>
            <a:pPr marL="0" indent="0">
              <a:buNone/>
            </a:pPr>
            <a:r>
              <a:rPr lang="es-ES" b="1" dirty="0"/>
              <a:t>Fortaleza: </a:t>
            </a:r>
            <a:r>
              <a:rPr lang="es-ES" dirty="0"/>
              <a:t>los investigadores no corren el riesgo de alterar el comportamiento de los grupos que estudian a través de sus interacciones con ellos.</a:t>
            </a:r>
          </a:p>
          <a:p>
            <a:endParaRPr lang="es-ES" dirty="0"/>
          </a:p>
          <a:p>
            <a:pPr marL="0" indent="0">
              <a:buNone/>
            </a:pPr>
            <a:r>
              <a:rPr lang="es-ES" b="1" dirty="0"/>
              <a:t>Desventajas: </a:t>
            </a:r>
          </a:p>
          <a:p>
            <a:r>
              <a:rPr lang="es-ES" dirty="0"/>
              <a:t>El efecto conejillo de indias (participantes son conscientes de ser estudiados) </a:t>
            </a:r>
          </a:p>
          <a:p>
            <a:r>
              <a:rPr lang="es-ES" dirty="0"/>
              <a:t>Investigadores son incapaces de experimentar el mundo como lo experimentan los sujetos </a:t>
            </a:r>
          </a:p>
          <a:p>
            <a:endParaRPr lang="es-ES" dirty="0"/>
          </a:p>
          <a:p>
            <a:pPr marL="0" indent="0">
              <a:buNone/>
            </a:pPr>
            <a:r>
              <a:rPr lang="es-ES" b="1" dirty="0"/>
              <a:t>Ejemplo: </a:t>
            </a:r>
          </a:p>
          <a:p>
            <a:pPr marL="0" indent="0">
              <a:buNone/>
            </a:pPr>
            <a:r>
              <a:rPr lang="es-ES" dirty="0"/>
              <a:t>Estudio de Zachariah </a:t>
            </a:r>
            <a:r>
              <a:rPr lang="es-ES" dirty="0" err="1"/>
              <a:t>Mampilly</a:t>
            </a:r>
            <a:r>
              <a:rPr lang="es-ES" dirty="0"/>
              <a:t> (2011) sobre estructuras de gobierno rebeldes (</a:t>
            </a:r>
            <a:r>
              <a:rPr lang="en-US" b="1" i="1" dirty="0">
                <a:solidFill>
                  <a:srgbClr val="333333"/>
                </a:solidFill>
                <a:effectLst/>
                <a:latin typeface="inherit"/>
              </a:rPr>
              <a:t>Rebel Rulers: Insurgent Governance and Civilian Life during War</a:t>
            </a:r>
            <a:r>
              <a:rPr lang="en-US" b="1" dirty="0">
                <a:solidFill>
                  <a:srgbClr val="333333"/>
                </a:solidFill>
                <a:latin typeface="noto sans" panose="020B0502040504020204" pitchFamily="34" charset="0"/>
              </a:rPr>
              <a:t>)</a:t>
            </a:r>
            <a:endParaRPr lang="es-ES" dirty="0"/>
          </a:p>
          <a:p>
            <a:pPr marL="0" indent="0">
              <a:buNone/>
            </a:pPr>
            <a:endParaRPr lang="es-ES" dirty="0"/>
          </a:p>
          <a:p>
            <a:pPr marL="0" indent="0">
              <a:buNone/>
            </a:pPr>
            <a:r>
              <a:rPr lang="es-ES" dirty="0"/>
              <a:t>Por qué ciertos grupos rebeldes </a:t>
            </a:r>
            <a:r>
              <a:rPr lang="es-ES" dirty="0" smtClean="0"/>
              <a:t>entregan bienes </a:t>
            </a:r>
            <a:r>
              <a:rPr lang="es-ES" dirty="0"/>
              <a:t>públicos (por ejemplo, seguridad, justicia, educación y atención médica) a las comunidades bajo su control. </a:t>
            </a:r>
          </a:p>
          <a:p>
            <a:pPr marL="0" indent="0">
              <a:buNone/>
            </a:pPr>
            <a:r>
              <a:rPr lang="es-ES" dirty="0"/>
              <a:t>Se identificó a sí mismo como un investigador de las comunidades locales.</a:t>
            </a:r>
          </a:p>
          <a:p>
            <a:pPr marL="0" indent="0">
              <a:buNone/>
            </a:pPr>
            <a:r>
              <a:rPr lang="es-ES" dirty="0"/>
              <a:t>Pasivo porque no recibió </a:t>
            </a:r>
            <a:r>
              <a:rPr lang="es-ES" dirty="0" smtClean="0"/>
              <a:t>los </a:t>
            </a:r>
            <a:r>
              <a:rPr lang="es-ES" dirty="0"/>
              <a:t>bienes públicos que los grupos rebeldes distribuyeron. </a:t>
            </a:r>
          </a:p>
          <a:p>
            <a:pPr marL="0" indent="0">
              <a:buNone/>
            </a:pPr>
            <a:r>
              <a:rPr lang="es-ES" dirty="0"/>
              <a:t>Concluyó que solo los grupos rebeldes con estructuras de mando unificadas proporcionan bienes públicos a las comunidades y solo cuando puedan cooptar a las agencias de ayuda internacional e instituciones gubernamentales para este propósito.</a:t>
            </a:r>
            <a:endParaRPr lang="fr-FR" dirty="0"/>
          </a:p>
        </p:txBody>
      </p:sp>
    </p:spTree>
    <p:extLst>
      <p:ext uri="{BB962C8B-B14F-4D97-AF65-F5344CB8AC3E}">
        <p14:creationId xmlns:p14="http://schemas.microsoft.com/office/powerpoint/2010/main" val="2415935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2B8997-7518-4101-B4B5-D331C3194314}"/>
              </a:ext>
            </a:extLst>
          </p:cNvPr>
          <p:cNvSpPr>
            <a:spLocks noGrp="1"/>
          </p:cNvSpPr>
          <p:nvPr>
            <p:ph type="title"/>
          </p:nvPr>
        </p:nvSpPr>
        <p:spPr/>
        <p:txBody>
          <a:bodyPr/>
          <a:lstStyle/>
          <a:p>
            <a:r>
              <a:rPr lang="es-419" dirty="0"/>
              <a:t>Encubierta</a:t>
            </a:r>
            <a:r>
              <a:rPr lang="fr-FR" dirty="0"/>
              <a:t> y Activa</a:t>
            </a:r>
          </a:p>
        </p:txBody>
      </p:sp>
      <p:sp>
        <p:nvSpPr>
          <p:cNvPr id="3" name="Marcador de contenido 2">
            <a:extLst>
              <a:ext uri="{FF2B5EF4-FFF2-40B4-BE49-F238E27FC236}">
                <a16:creationId xmlns:a16="http://schemas.microsoft.com/office/drawing/2014/main" id="{9B2D266B-D1C8-495A-A195-F067CD5267B9}"/>
              </a:ext>
            </a:extLst>
          </p:cNvPr>
          <p:cNvSpPr>
            <a:spLocks noGrp="1"/>
          </p:cNvSpPr>
          <p:nvPr>
            <p:ph idx="1"/>
          </p:nvPr>
        </p:nvSpPr>
        <p:spPr/>
        <p:txBody>
          <a:bodyPr>
            <a:normAutofit fontScale="62500" lnSpcReduction="20000"/>
          </a:bodyPr>
          <a:lstStyle/>
          <a:p>
            <a:pPr marL="0" indent="0">
              <a:buNone/>
            </a:pPr>
            <a:r>
              <a:rPr lang="es-ES" b="1" dirty="0"/>
              <a:t>Fortaleza: </a:t>
            </a:r>
            <a:r>
              <a:rPr lang="es-ES" dirty="0"/>
              <a:t>Experimentar las prácticas del grupo</a:t>
            </a:r>
          </a:p>
          <a:p>
            <a:pPr marL="0" indent="0">
              <a:buNone/>
            </a:pPr>
            <a:r>
              <a:rPr lang="es-ES" b="1" dirty="0"/>
              <a:t>Debilidad: </a:t>
            </a:r>
          </a:p>
          <a:p>
            <a:pPr lvl="1"/>
            <a:r>
              <a:rPr lang="es-ES" dirty="0"/>
              <a:t>Alterar el comportamiento del grupo a través de su presencia.</a:t>
            </a:r>
          </a:p>
          <a:p>
            <a:pPr lvl="1"/>
            <a:r>
              <a:rPr lang="es-ES" dirty="0"/>
              <a:t>Los grupos no cambiarían conscientemente su comportamiento.</a:t>
            </a:r>
          </a:p>
          <a:p>
            <a:pPr lvl="1"/>
            <a:endParaRPr lang="es-ES" dirty="0"/>
          </a:p>
          <a:p>
            <a:pPr marL="0" indent="0">
              <a:buNone/>
            </a:pPr>
            <a:r>
              <a:rPr lang="es-ES" b="1" dirty="0"/>
              <a:t>Ejemplo:</a:t>
            </a:r>
          </a:p>
          <a:p>
            <a:pPr marL="0" indent="0">
              <a:buNone/>
            </a:pPr>
            <a:r>
              <a:rPr lang="en-US" dirty="0"/>
              <a:t>Festinger et al.’s (1956) study of the Seekers’ cult</a:t>
            </a:r>
            <a:endParaRPr lang="es-ES" dirty="0"/>
          </a:p>
          <a:p>
            <a:r>
              <a:rPr lang="es-ES" dirty="0"/>
              <a:t>Ser seguidores del culto y profesando historias consistentes sobre las creencias del grupo. </a:t>
            </a:r>
          </a:p>
          <a:p>
            <a:r>
              <a:rPr lang="es-ES" dirty="0"/>
              <a:t>Los investigadores no solo observaron las actividades del culto, sino que también lideran reuniones grupales y participan en las actividades cotidianas como un miembro más. </a:t>
            </a:r>
          </a:p>
          <a:p>
            <a:r>
              <a:rPr lang="es-ES" dirty="0"/>
              <a:t>A pesar de limitar la participación para no cambiar el comportamiento del grupo, los investigadores sin duda reforzaron las creencias del culto apocalíptico participando en sus actividades.</a:t>
            </a:r>
            <a:endParaRPr lang="fr-FR" dirty="0"/>
          </a:p>
        </p:txBody>
      </p:sp>
    </p:spTree>
    <p:extLst>
      <p:ext uri="{BB962C8B-B14F-4D97-AF65-F5344CB8AC3E}">
        <p14:creationId xmlns:p14="http://schemas.microsoft.com/office/powerpoint/2010/main" val="41869944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39F4CC-6C68-4B45-8B6C-8EF6E8F83ADC}"/>
              </a:ext>
            </a:extLst>
          </p:cNvPr>
          <p:cNvSpPr>
            <a:spLocks noGrp="1"/>
          </p:cNvSpPr>
          <p:nvPr>
            <p:ph type="title"/>
          </p:nvPr>
        </p:nvSpPr>
        <p:spPr/>
        <p:txBody>
          <a:bodyPr/>
          <a:lstStyle/>
          <a:p>
            <a:r>
              <a:rPr lang="es-419" dirty="0"/>
              <a:t>Encubierta</a:t>
            </a:r>
            <a:r>
              <a:rPr lang="fr-FR" dirty="0"/>
              <a:t> y </a:t>
            </a:r>
            <a:r>
              <a:rPr lang="fr-FR" dirty="0" err="1"/>
              <a:t>Pasiva</a:t>
            </a:r>
            <a:endParaRPr lang="fr-FR" dirty="0"/>
          </a:p>
        </p:txBody>
      </p:sp>
      <p:sp>
        <p:nvSpPr>
          <p:cNvPr id="3" name="Marcador de contenido 2">
            <a:extLst>
              <a:ext uri="{FF2B5EF4-FFF2-40B4-BE49-F238E27FC236}">
                <a16:creationId xmlns:a16="http://schemas.microsoft.com/office/drawing/2014/main" id="{D5BF4F3E-79FC-4817-98DA-9EC03F5523CA}"/>
              </a:ext>
            </a:extLst>
          </p:cNvPr>
          <p:cNvSpPr>
            <a:spLocks noGrp="1"/>
          </p:cNvSpPr>
          <p:nvPr>
            <p:ph idx="1"/>
          </p:nvPr>
        </p:nvSpPr>
        <p:spPr/>
        <p:txBody>
          <a:bodyPr>
            <a:normAutofit fontScale="70000" lnSpcReduction="20000"/>
          </a:bodyPr>
          <a:lstStyle/>
          <a:p>
            <a:pPr marL="0" indent="0">
              <a:buNone/>
            </a:pPr>
            <a:r>
              <a:rPr lang="es-ES" b="1" dirty="0"/>
              <a:t>Fortaleza: </a:t>
            </a:r>
            <a:r>
              <a:rPr lang="es-ES" dirty="0"/>
              <a:t>no es probable que los investigadores alteren la comportamientos de sus sujetos </a:t>
            </a:r>
          </a:p>
          <a:p>
            <a:pPr lvl="1"/>
            <a:r>
              <a:rPr lang="es-ES" dirty="0"/>
              <a:t>investigadores no se involucran activamente con sus sujetos </a:t>
            </a:r>
          </a:p>
          <a:p>
            <a:pPr lvl="1"/>
            <a:r>
              <a:rPr lang="es-ES" dirty="0"/>
              <a:t>los sujetos tampoco saben que están siendo observados</a:t>
            </a:r>
          </a:p>
          <a:p>
            <a:pPr marL="0" indent="0">
              <a:buNone/>
            </a:pPr>
            <a:r>
              <a:rPr lang="es-ES" b="1" dirty="0"/>
              <a:t>Debilidad:  </a:t>
            </a:r>
            <a:r>
              <a:rPr lang="es-ES" dirty="0"/>
              <a:t>los investigadores no tienen la oportunidad de experimentar la vida cotidiana por sí mismos. </a:t>
            </a:r>
          </a:p>
          <a:p>
            <a:pPr marL="0" indent="0">
              <a:buNone/>
            </a:pPr>
            <a:endParaRPr lang="es-ES" dirty="0"/>
          </a:p>
          <a:p>
            <a:pPr marL="0" indent="0">
              <a:buNone/>
            </a:pPr>
            <a:r>
              <a:rPr lang="es-ES" b="1" dirty="0"/>
              <a:t>Ejemplos </a:t>
            </a:r>
          </a:p>
          <a:p>
            <a:r>
              <a:rPr lang="es-ES" dirty="0"/>
              <a:t>Observar a las personas en lugares públicos sin revelar su identidad y sin interactuar con sus sujetos de ninguna manera (</a:t>
            </a:r>
            <a:r>
              <a:rPr lang="es-ES" dirty="0" err="1"/>
              <a:t>Brotsky</a:t>
            </a:r>
            <a:r>
              <a:rPr lang="es-ES" dirty="0"/>
              <a:t> y Giles2007; </a:t>
            </a:r>
            <a:r>
              <a:rPr lang="es-ES" dirty="0" err="1"/>
              <a:t>Awan</a:t>
            </a:r>
            <a:r>
              <a:rPr lang="es-ES" dirty="0"/>
              <a:t> 2017; Bloom y col. 2017).</a:t>
            </a:r>
          </a:p>
          <a:p>
            <a:pPr marL="400050" lvl="1" indent="0">
              <a:buNone/>
            </a:pPr>
            <a:r>
              <a:rPr lang="es-ES" dirty="0"/>
              <a:t>-Roles y dinámicas de grupo en </a:t>
            </a:r>
            <a:r>
              <a:rPr lang="es-ES" dirty="0" err="1"/>
              <a:t>ONGs</a:t>
            </a:r>
            <a:endParaRPr lang="es-ES" dirty="0"/>
          </a:p>
          <a:p>
            <a:pPr marL="400050" lvl="1" indent="0">
              <a:buNone/>
            </a:pPr>
            <a:r>
              <a:rPr lang="es-ES" dirty="0"/>
              <a:t>-Procesos de toma de decisión en </a:t>
            </a:r>
            <a:r>
              <a:rPr lang="es-ES" dirty="0" err="1"/>
              <a:t>ONGs</a:t>
            </a:r>
            <a:endParaRPr lang="es-ES" dirty="0"/>
          </a:p>
        </p:txBody>
      </p:sp>
    </p:spTree>
    <p:extLst>
      <p:ext uri="{BB962C8B-B14F-4D97-AF65-F5344CB8AC3E}">
        <p14:creationId xmlns:p14="http://schemas.microsoft.com/office/powerpoint/2010/main" val="3762379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b="1" dirty="0"/>
              <a:t>Observación Participante</a:t>
            </a:r>
          </a:p>
        </p:txBody>
      </p:sp>
      <p:sp>
        <p:nvSpPr>
          <p:cNvPr id="7" name="6 Marcador de contenido"/>
          <p:cNvSpPr>
            <a:spLocks noGrp="1"/>
          </p:cNvSpPr>
          <p:nvPr>
            <p:ph idx="1"/>
          </p:nvPr>
        </p:nvSpPr>
        <p:spPr>
          <a:xfrm>
            <a:off x="457200" y="1196752"/>
            <a:ext cx="8229600" cy="4929411"/>
          </a:xfrm>
        </p:spPr>
        <p:txBody>
          <a:bodyPr>
            <a:normAutofit fontScale="40000" lnSpcReduction="20000"/>
          </a:bodyPr>
          <a:lstStyle/>
          <a:p>
            <a:pPr>
              <a:buNone/>
            </a:pPr>
            <a:r>
              <a:rPr lang="es-MX" sz="5400" b="1" u="sng" dirty="0">
                <a:latin typeface="Cambria" pitchFamily="18" charset="0"/>
              </a:rPr>
              <a:t>Consideraciones antes de entrar al terreno</a:t>
            </a:r>
          </a:p>
          <a:p>
            <a:pPr>
              <a:buNone/>
            </a:pPr>
            <a:endParaRPr lang="es-MX" sz="5100" b="1" u="sng" dirty="0">
              <a:latin typeface="Cambria" pitchFamily="18" charset="0"/>
            </a:endParaRPr>
          </a:p>
          <a:p>
            <a:pPr>
              <a:buNone/>
            </a:pPr>
            <a:r>
              <a:rPr lang="es-MX" sz="5100" b="1" dirty="0">
                <a:latin typeface="Cambria" pitchFamily="18" charset="0"/>
              </a:rPr>
              <a:t>Grado de participación</a:t>
            </a:r>
          </a:p>
          <a:p>
            <a:pPr>
              <a:buNone/>
            </a:pPr>
            <a:endParaRPr lang="es-MX" sz="5100" b="1" dirty="0"/>
          </a:p>
          <a:p>
            <a:pPr>
              <a:buNone/>
            </a:pPr>
            <a:r>
              <a:rPr lang="es-MX" sz="5100" dirty="0">
                <a:latin typeface="Cambria" pitchFamily="18" charset="0"/>
              </a:rPr>
              <a:t>	</a:t>
            </a:r>
            <a:r>
              <a:rPr lang="es-MX" sz="5100" b="1" dirty="0">
                <a:latin typeface="Cambria" pitchFamily="18" charset="0"/>
              </a:rPr>
              <a:t>Conciliar</a:t>
            </a:r>
            <a:r>
              <a:rPr lang="es-MX" sz="5100" dirty="0">
                <a:latin typeface="Cambria" pitchFamily="18" charset="0"/>
              </a:rPr>
              <a:t> la </a:t>
            </a:r>
            <a:r>
              <a:rPr lang="es-MX" sz="5100" b="1" dirty="0">
                <a:latin typeface="Cambria" pitchFamily="18" charset="0"/>
              </a:rPr>
              <a:t>necesidad metodológica </a:t>
            </a:r>
            <a:r>
              <a:rPr lang="es-MX" sz="5100" dirty="0">
                <a:latin typeface="Cambria" pitchFamily="18" charset="0"/>
              </a:rPr>
              <a:t>y la </a:t>
            </a:r>
            <a:r>
              <a:rPr lang="es-MX" sz="5100" b="1" dirty="0">
                <a:latin typeface="Cambria" pitchFamily="18" charset="0"/>
              </a:rPr>
              <a:t>implicación en la vida cotidiana</a:t>
            </a:r>
            <a:r>
              <a:rPr lang="es-MX" sz="5100" dirty="0">
                <a:latin typeface="Cambria" pitchFamily="18" charset="0"/>
              </a:rPr>
              <a:t> de un grupo determinado.</a:t>
            </a:r>
          </a:p>
          <a:p>
            <a:pPr>
              <a:buNone/>
            </a:pPr>
            <a:endParaRPr lang="es-MX" sz="5100" b="1" dirty="0">
              <a:latin typeface="Cambria" pitchFamily="18" charset="0"/>
            </a:endParaRPr>
          </a:p>
          <a:p>
            <a:pPr>
              <a:buNone/>
            </a:pPr>
            <a:r>
              <a:rPr lang="es-MX" sz="5100" b="1" i="1" dirty="0">
                <a:latin typeface="Cambria" pitchFamily="18" charset="0"/>
              </a:rPr>
              <a:t>Estrategias</a:t>
            </a:r>
          </a:p>
          <a:p>
            <a:pPr marL="914400" indent="-914400">
              <a:buFont typeface="+mj-lt"/>
              <a:buAutoNum type="arabicPeriod"/>
            </a:pPr>
            <a:endParaRPr lang="es-MX" sz="5100" dirty="0">
              <a:latin typeface="Cambria" pitchFamily="18" charset="0"/>
            </a:endParaRPr>
          </a:p>
          <a:p>
            <a:pPr marL="914400" indent="-914400">
              <a:buFont typeface="+mj-lt"/>
              <a:buAutoNum type="arabicPeriod"/>
            </a:pPr>
            <a:r>
              <a:rPr lang="es-MX" sz="5100" b="1" dirty="0">
                <a:latin typeface="Cambria" pitchFamily="18" charset="0"/>
              </a:rPr>
              <a:t>Distanciarse </a:t>
            </a:r>
            <a:r>
              <a:rPr lang="es-MX" sz="5100" dirty="0">
                <a:latin typeface="Cambria" pitchFamily="18" charset="0"/>
              </a:rPr>
              <a:t>del objeto de investigación (observador contemplativo) </a:t>
            </a:r>
          </a:p>
          <a:p>
            <a:pPr marL="914400" indent="-914400">
              <a:buFont typeface="+mj-lt"/>
              <a:buAutoNum type="arabicPeriod"/>
            </a:pPr>
            <a:endParaRPr lang="es-MX" sz="5100" dirty="0">
              <a:latin typeface="Cambria" pitchFamily="18" charset="0"/>
            </a:endParaRPr>
          </a:p>
          <a:p>
            <a:pPr marL="914400" indent="-914400">
              <a:buFont typeface="+mj-lt"/>
              <a:buAutoNum type="arabicPeriod"/>
            </a:pPr>
            <a:r>
              <a:rPr lang="es-MX" sz="5100" b="1" dirty="0">
                <a:latin typeface="Cambria" pitchFamily="18" charset="0"/>
              </a:rPr>
              <a:t>Aceptar la participación </a:t>
            </a:r>
            <a:r>
              <a:rPr lang="es-MX" sz="5100" dirty="0">
                <a:latin typeface="Cambria" pitchFamily="18" charset="0"/>
              </a:rPr>
              <a:t>(observador activo)</a:t>
            </a:r>
          </a:p>
          <a:p>
            <a:pPr lvl="2">
              <a:buFont typeface="Wingdings" panose="05000000000000000000" pitchFamily="2" charset="2"/>
              <a:buChar char="Ø"/>
            </a:pPr>
            <a:r>
              <a:rPr lang="es-MX" sz="4300" b="1" dirty="0">
                <a:latin typeface="Cambria" pitchFamily="18" charset="0"/>
              </a:rPr>
              <a:t>Riesgos de subjetivación y afección.</a:t>
            </a:r>
          </a:p>
          <a:p>
            <a:pPr>
              <a:buNone/>
            </a:pPr>
            <a:endParaRPr lang="es-MX" sz="3600" dirty="0">
              <a:latin typeface="Cambria" pitchFamily="18" charset="0"/>
            </a:endParaRPr>
          </a:p>
          <a:p>
            <a:pPr>
              <a:buNone/>
            </a:pPr>
            <a:endParaRPr lang="es-MX" sz="2600" dirty="0"/>
          </a:p>
          <a:p>
            <a:pPr>
              <a:buNone/>
            </a:pPr>
            <a:endParaRPr lang="es-MX"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b="1" dirty="0"/>
              <a:t>Observación Participante</a:t>
            </a:r>
          </a:p>
        </p:txBody>
      </p:sp>
      <p:sp>
        <p:nvSpPr>
          <p:cNvPr id="7" name="6 Marcador de contenido"/>
          <p:cNvSpPr>
            <a:spLocks noGrp="1"/>
          </p:cNvSpPr>
          <p:nvPr>
            <p:ph idx="1"/>
          </p:nvPr>
        </p:nvSpPr>
        <p:spPr>
          <a:xfrm>
            <a:off x="457200" y="1196752"/>
            <a:ext cx="8229600" cy="4929411"/>
          </a:xfrm>
        </p:spPr>
        <p:txBody>
          <a:bodyPr>
            <a:normAutofit fontScale="92500" lnSpcReduction="10000"/>
          </a:bodyPr>
          <a:lstStyle/>
          <a:p>
            <a:pPr marL="0" indent="0">
              <a:buNone/>
            </a:pPr>
            <a:r>
              <a:rPr lang="es-MX" sz="2800" b="1" u="sng" dirty="0">
                <a:latin typeface="Cambria" pitchFamily="18" charset="0"/>
              </a:rPr>
              <a:t>Consideraciones antes de entrar al terreno</a:t>
            </a:r>
          </a:p>
          <a:p>
            <a:pPr>
              <a:buNone/>
            </a:pPr>
            <a:endParaRPr lang="es-MX" sz="2800" b="1" u="sng" dirty="0">
              <a:latin typeface="Cambria" pitchFamily="18" charset="0"/>
            </a:endParaRPr>
          </a:p>
          <a:p>
            <a:pPr>
              <a:buNone/>
            </a:pPr>
            <a:r>
              <a:rPr lang="es-MX" b="1" u="sng" dirty="0">
                <a:latin typeface="Cambria" pitchFamily="18" charset="0"/>
              </a:rPr>
              <a:t>¿Duración?</a:t>
            </a:r>
          </a:p>
          <a:p>
            <a:pPr>
              <a:buNone/>
            </a:pPr>
            <a:endParaRPr lang="es-MX" b="1" u="sng" dirty="0">
              <a:latin typeface="Cambria" pitchFamily="18" charset="0"/>
            </a:endParaRPr>
          </a:p>
          <a:p>
            <a:r>
              <a:rPr lang="es-MX" b="1" dirty="0">
                <a:latin typeface="Cambria" pitchFamily="18" charset="0"/>
              </a:rPr>
              <a:t>No existe un tiempo mínimo </a:t>
            </a:r>
            <a:r>
              <a:rPr lang="es-MX" dirty="0">
                <a:latin typeface="Cambria" pitchFamily="18" charset="0"/>
              </a:rPr>
              <a:t>de aplicación del método.</a:t>
            </a:r>
          </a:p>
          <a:p>
            <a:pPr>
              <a:buNone/>
            </a:pPr>
            <a:endParaRPr lang="es-MX" dirty="0">
              <a:latin typeface="Cambria" pitchFamily="18" charset="0"/>
            </a:endParaRPr>
          </a:p>
          <a:p>
            <a:pPr lvl="1"/>
            <a:r>
              <a:rPr lang="es-MX" dirty="0">
                <a:latin typeface="Cambria" pitchFamily="18" charset="0"/>
              </a:rPr>
              <a:t>Sin embargo, se estima que para analizar las </a:t>
            </a:r>
            <a:r>
              <a:rPr lang="es-MX" b="1" dirty="0">
                <a:latin typeface="Cambria" pitchFamily="18" charset="0"/>
              </a:rPr>
              <a:t>interacciones sociales </a:t>
            </a:r>
            <a:r>
              <a:rPr lang="es-MX" dirty="0">
                <a:latin typeface="Cambria" pitchFamily="18" charset="0"/>
              </a:rPr>
              <a:t>se requiere al menos seis meses de observación.</a:t>
            </a:r>
          </a:p>
          <a:p>
            <a:pPr lvl="2">
              <a:buFont typeface="Wingdings" panose="05000000000000000000" pitchFamily="2" charset="2"/>
              <a:buChar char="Ø"/>
            </a:pPr>
            <a:r>
              <a:rPr lang="es-MX" dirty="0">
                <a:latin typeface="Cambria" pitchFamily="18" charset="0"/>
              </a:rPr>
              <a:t>Pasar desde la fase de entropía a sinergia</a:t>
            </a:r>
          </a:p>
          <a:p>
            <a:endParaRPr lang="es-MX" sz="3600" dirty="0">
              <a:latin typeface="Cambria" pitchFamily="18" charset="0"/>
            </a:endParaRPr>
          </a:p>
          <a:p>
            <a:pPr>
              <a:buNone/>
            </a:pPr>
            <a:endParaRPr lang="es-MX"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2489822" y="2051082"/>
            <a:ext cx="2520280" cy="520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ES" altLang="en-US" sz="2800" b="1" dirty="0">
                <a:latin typeface="Cambria" panose="02040503050406030204" pitchFamily="18" charset="0"/>
                <a:ea typeface="Cambria" panose="02040503050406030204" pitchFamily="18" charset="0"/>
              </a:rPr>
              <a:t>Descripción</a:t>
            </a:r>
            <a:r>
              <a:rPr lang="es-ES" altLang="en-US" b="1" dirty="0">
                <a:latin typeface="Cambria" panose="02040503050406030204" pitchFamily="18" charset="0"/>
                <a:ea typeface="Cambria" panose="02040503050406030204" pitchFamily="18" charset="0"/>
              </a:rPr>
              <a:t> </a:t>
            </a:r>
          </a:p>
        </p:txBody>
      </p:sp>
      <p:sp>
        <p:nvSpPr>
          <p:cNvPr id="19461" name="AutoShape 5"/>
          <p:cNvSpPr>
            <a:spLocks noChangeArrowheads="1"/>
          </p:cNvSpPr>
          <p:nvPr/>
        </p:nvSpPr>
        <p:spPr bwMode="auto">
          <a:xfrm rot="16200000" flipH="1">
            <a:off x="3044491" y="1288186"/>
            <a:ext cx="901700" cy="520700"/>
          </a:xfrm>
          <a:prstGeom prst="rightArrow">
            <a:avLst>
              <a:gd name="adj1" fmla="val 50000"/>
              <a:gd name="adj2" fmla="val 86593"/>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9462" name="AutoShape 6"/>
          <p:cNvSpPr>
            <a:spLocks noChangeArrowheads="1"/>
          </p:cNvSpPr>
          <p:nvPr/>
        </p:nvSpPr>
        <p:spPr bwMode="auto">
          <a:xfrm rot="16200000" flipH="1">
            <a:off x="3038762" y="2811367"/>
            <a:ext cx="901700" cy="520700"/>
          </a:xfrm>
          <a:prstGeom prst="rightArrow">
            <a:avLst>
              <a:gd name="adj1" fmla="val 50000"/>
              <a:gd name="adj2" fmla="val 86593"/>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9463" name="Rectangle 7"/>
          <p:cNvSpPr>
            <a:spLocks noChangeArrowheads="1"/>
          </p:cNvSpPr>
          <p:nvPr/>
        </p:nvSpPr>
        <p:spPr bwMode="auto">
          <a:xfrm>
            <a:off x="5010754" y="379235"/>
            <a:ext cx="3850414" cy="859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3200" dirty="0">
                <a:solidFill>
                  <a:schemeClr val="tx2"/>
                </a:solidFill>
              </a:rPr>
              <a:t>  </a:t>
            </a:r>
            <a:r>
              <a:rPr lang="es-ES" altLang="en-US" sz="1800" b="1" dirty="0">
                <a:solidFill>
                  <a:schemeClr val="tx2"/>
                </a:solidFill>
              </a:rPr>
              <a:t>Establecimiento</a:t>
            </a:r>
            <a:r>
              <a:rPr lang="en-US" altLang="en-US" sz="1800" b="1" dirty="0">
                <a:solidFill>
                  <a:schemeClr val="tx2"/>
                </a:solidFill>
              </a:rPr>
              <a:t> de </a:t>
            </a:r>
            <a:r>
              <a:rPr lang="es-CL" altLang="en-US" sz="1800" b="1" dirty="0">
                <a:solidFill>
                  <a:schemeClr val="tx2"/>
                </a:solidFill>
              </a:rPr>
              <a:t>hipótesis</a:t>
            </a:r>
            <a:r>
              <a:rPr lang="en-US" altLang="en-US" sz="1800" b="1" dirty="0">
                <a:solidFill>
                  <a:schemeClr val="tx2"/>
                </a:solidFill>
              </a:rPr>
              <a:t> </a:t>
            </a:r>
          </a:p>
          <a:p>
            <a:pPr algn="ctr"/>
            <a:r>
              <a:rPr lang="es-ES" altLang="en-US" sz="1800" dirty="0">
                <a:solidFill>
                  <a:schemeClr val="tx2"/>
                </a:solidFill>
              </a:rPr>
              <a:t>Atención en normas, valores y acciones</a:t>
            </a:r>
            <a:endParaRPr lang="en-US" altLang="en-US" sz="1800" dirty="0">
              <a:solidFill>
                <a:schemeClr val="tx2"/>
              </a:solidFill>
            </a:endParaRPr>
          </a:p>
        </p:txBody>
      </p:sp>
      <p:sp>
        <p:nvSpPr>
          <p:cNvPr id="19464" name="Rectangle 8"/>
          <p:cNvSpPr>
            <a:spLocks noChangeArrowheads="1"/>
          </p:cNvSpPr>
          <p:nvPr/>
        </p:nvSpPr>
        <p:spPr bwMode="auto">
          <a:xfrm>
            <a:off x="5555775" y="1980033"/>
            <a:ext cx="2760372" cy="643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 altLang="en-US" sz="1800" b="1" dirty="0">
                <a:solidFill>
                  <a:schemeClr val="tx2"/>
                </a:solidFill>
              </a:rPr>
              <a:t>Establecer </a:t>
            </a:r>
            <a:r>
              <a:rPr lang="en-US" altLang="en-US" sz="1800" b="1" dirty="0">
                <a:solidFill>
                  <a:schemeClr val="tx2"/>
                </a:solidFill>
              </a:rPr>
              <a:t>un </a:t>
            </a:r>
            <a:r>
              <a:rPr lang="es-ES" altLang="en-US" sz="1800" b="1" dirty="0">
                <a:solidFill>
                  <a:schemeClr val="tx2"/>
                </a:solidFill>
              </a:rPr>
              <a:t>perfil</a:t>
            </a:r>
            <a:r>
              <a:rPr lang="en-US" altLang="en-US" sz="1800" b="1" dirty="0">
                <a:solidFill>
                  <a:schemeClr val="tx2"/>
                </a:solidFill>
              </a:rPr>
              <a:t> </a:t>
            </a:r>
            <a:r>
              <a:rPr lang="es-ES" altLang="en-US" sz="1800" dirty="0">
                <a:solidFill>
                  <a:schemeClr val="tx2"/>
                </a:solidFill>
              </a:rPr>
              <a:t>y </a:t>
            </a:r>
          </a:p>
          <a:p>
            <a:pPr algn="ctr"/>
            <a:r>
              <a:rPr lang="es-ES" altLang="en-US" sz="1800" dirty="0">
                <a:solidFill>
                  <a:schemeClr val="tx2"/>
                </a:solidFill>
              </a:rPr>
              <a:t>describir detalles cotidianos</a:t>
            </a:r>
            <a:endParaRPr lang="en-US" altLang="en-US" sz="1800" dirty="0">
              <a:solidFill>
                <a:schemeClr val="tx2"/>
              </a:solidFill>
            </a:endParaRPr>
          </a:p>
        </p:txBody>
      </p:sp>
      <p:sp>
        <p:nvSpPr>
          <p:cNvPr id="19465" name="Rectangle 9"/>
          <p:cNvSpPr>
            <a:spLocks noChangeArrowheads="1"/>
          </p:cNvSpPr>
          <p:nvPr/>
        </p:nvSpPr>
        <p:spPr bwMode="auto">
          <a:xfrm>
            <a:off x="5272086" y="3645844"/>
            <a:ext cx="3423993" cy="12285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 altLang="en-US" sz="1800" b="1" dirty="0">
                <a:solidFill>
                  <a:schemeClr val="tx2"/>
                </a:solidFill>
              </a:rPr>
              <a:t>Generar interpretaciones </a:t>
            </a:r>
            <a:r>
              <a:rPr lang="es-ES" altLang="en-US" sz="1800" dirty="0">
                <a:solidFill>
                  <a:schemeClr val="tx2"/>
                </a:solidFill>
              </a:rPr>
              <a:t>locales </a:t>
            </a:r>
          </a:p>
          <a:p>
            <a:pPr algn="ctr"/>
            <a:r>
              <a:rPr lang="es-ES" altLang="en-US" sz="1800" dirty="0">
                <a:solidFill>
                  <a:schemeClr val="tx2"/>
                </a:solidFill>
              </a:rPr>
              <a:t>y analizar los </a:t>
            </a:r>
            <a:r>
              <a:rPr lang="es-ES" altLang="en-US" sz="1800" b="1" dirty="0">
                <a:solidFill>
                  <a:schemeClr val="tx2"/>
                </a:solidFill>
              </a:rPr>
              <a:t>entrelazamientos de eventos</a:t>
            </a:r>
          </a:p>
          <a:p>
            <a:pPr algn="ctr"/>
            <a:endParaRPr lang="en-US" altLang="en-US" sz="2000" dirty="0">
              <a:solidFill>
                <a:schemeClr val="tx2"/>
              </a:solidFill>
            </a:endParaRPr>
          </a:p>
        </p:txBody>
      </p:sp>
      <p:sp>
        <p:nvSpPr>
          <p:cNvPr id="19466" name="Text Box 10"/>
          <p:cNvSpPr txBox="1">
            <a:spLocks noChangeArrowheads="1"/>
          </p:cNvSpPr>
          <p:nvPr/>
        </p:nvSpPr>
        <p:spPr bwMode="auto">
          <a:xfrm>
            <a:off x="1707136" y="6019800"/>
            <a:ext cx="35649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s-ES" altLang="en-US" sz="3200" b="1" dirty="0">
                <a:latin typeface="Cambria" panose="02040503050406030204" pitchFamily="18" charset="0"/>
                <a:ea typeface="Cambria" panose="02040503050406030204" pitchFamily="18" charset="0"/>
              </a:rPr>
              <a:t>Contextualización</a:t>
            </a:r>
          </a:p>
        </p:txBody>
      </p:sp>
      <p:sp>
        <p:nvSpPr>
          <p:cNvPr id="19467" name="AutoShape 11"/>
          <p:cNvSpPr>
            <a:spLocks noChangeArrowheads="1"/>
          </p:cNvSpPr>
          <p:nvPr/>
        </p:nvSpPr>
        <p:spPr bwMode="auto">
          <a:xfrm rot="16200000" flipH="1">
            <a:off x="3028950" y="5308600"/>
            <a:ext cx="901700" cy="520700"/>
          </a:xfrm>
          <a:prstGeom prst="rightArrow">
            <a:avLst>
              <a:gd name="adj1" fmla="val 50000"/>
              <a:gd name="adj2" fmla="val 86593"/>
            </a:avLst>
          </a:prstGeom>
          <a:solidFill>
            <a:schemeClr val="accent1"/>
          </a:solidFill>
          <a:ln w="12700">
            <a:solidFill>
              <a:schemeClr val="tx1"/>
            </a:solidFill>
            <a:miter lim="800000"/>
            <a:headEnd/>
            <a:tailEnd/>
          </a:ln>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p>
        </p:txBody>
      </p:sp>
      <p:sp>
        <p:nvSpPr>
          <p:cNvPr id="19468" name="Rectangle 12"/>
          <p:cNvSpPr>
            <a:spLocks noChangeArrowheads="1"/>
          </p:cNvSpPr>
          <p:nvPr/>
        </p:nvSpPr>
        <p:spPr bwMode="auto">
          <a:xfrm>
            <a:off x="5337460" y="5281001"/>
            <a:ext cx="3564950" cy="119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squar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 altLang="en-US" sz="1800" dirty="0">
                <a:solidFill>
                  <a:schemeClr val="tx2"/>
                </a:solidFill>
              </a:rPr>
              <a:t>Definir el </a:t>
            </a:r>
            <a:r>
              <a:rPr lang="es-ES" altLang="en-US" sz="1800" b="1" dirty="0">
                <a:solidFill>
                  <a:schemeClr val="tx2"/>
                </a:solidFill>
              </a:rPr>
              <a:t>significado del problema </a:t>
            </a:r>
            <a:r>
              <a:rPr lang="es-ES" altLang="en-US" sz="1800" dirty="0">
                <a:solidFill>
                  <a:schemeClr val="tx2"/>
                </a:solidFill>
              </a:rPr>
              <a:t>y proporcionar </a:t>
            </a:r>
            <a:r>
              <a:rPr lang="es-ES" altLang="en-US" sz="1800" b="1" dirty="0">
                <a:solidFill>
                  <a:schemeClr val="tx2"/>
                </a:solidFill>
              </a:rPr>
              <a:t>pistas</a:t>
            </a:r>
            <a:r>
              <a:rPr lang="es-ES" altLang="en-US" sz="1800" dirty="0">
                <a:solidFill>
                  <a:schemeClr val="tx2"/>
                </a:solidFill>
              </a:rPr>
              <a:t> para una investigación </a:t>
            </a:r>
            <a:r>
              <a:rPr lang="es-ES" altLang="en-US" sz="1800" b="1" dirty="0">
                <a:solidFill>
                  <a:schemeClr val="tx2"/>
                </a:solidFill>
              </a:rPr>
              <a:t>correlacional o explicativa</a:t>
            </a:r>
          </a:p>
        </p:txBody>
      </p:sp>
      <p:sp>
        <p:nvSpPr>
          <p:cNvPr id="19469" name="Text Box 13"/>
          <p:cNvSpPr txBox="1">
            <a:spLocks noChangeArrowheads="1"/>
          </p:cNvSpPr>
          <p:nvPr/>
        </p:nvSpPr>
        <p:spPr bwMode="auto">
          <a:xfrm rot="16200000">
            <a:off x="-1779252" y="3373944"/>
            <a:ext cx="493013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s-ES" altLang="en-US" sz="3200" b="1" dirty="0"/>
              <a:t>Entrada </a:t>
            </a:r>
            <a:r>
              <a:rPr lang="en-US" altLang="en-US" sz="3200" b="1" dirty="0"/>
              <a:t>gradual al terreno</a:t>
            </a:r>
          </a:p>
        </p:txBody>
      </p:sp>
      <p:sp>
        <p:nvSpPr>
          <p:cNvPr id="19470" name="Line 14"/>
          <p:cNvSpPr>
            <a:spLocks noChangeShapeType="1"/>
          </p:cNvSpPr>
          <p:nvPr/>
        </p:nvSpPr>
        <p:spPr bwMode="auto">
          <a:xfrm>
            <a:off x="1371600" y="2057400"/>
            <a:ext cx="0" cy="3429000"/>
          </a:xfrm>
          <a:prstGeom prst="line">
            <a:avLst/>
          </a:prstGeom>
          <a:noFill/>
          <a:ln w="38100">
            <a:solidFill>
              <a:schemeClr val="tx1"/>
            </a:solidFill>
            <a:round/>
            <a:headEnd/>
            <a:tailEnd type="stealth" w="med" len="med"/>
          </a:ln>
          <a:extLst>
            <a:ext uri="{909E8E84-426E-40DD-AFC4-6F175D3DCCD1}">
              <a14:hiddenFill xmlns:a14="http://schemas.microsoft.com/office/drawing/2010/main">
                <a:noFill/>
              </a14:hiddenFill>
            </a:ext>
          </a:extLst>
        </p:spPr>
        <p:txBody>
          <a:bodyPr wrap="none" anchor="ctr"/>
          <a:lstStyle/>
          <a:p>
            <a:endParaRPr lang="en-US"/>
          </a:p>
        </p:txBody>
      </p:sp>
      <p:sp>
        <p:nvSpPr>
          <p:cNvPr id="2" name="Rectángulo 1"/>
          <p:cNvSpPr/>
          <p:nvPr/>
        </p:nvSpPr>
        <p:spPr>
          <a:xfrm>
            <a:off x="1193800" y="578008"/>
            <a:ext cx="4572000" cy="461665"/>
          </a:xfrm>
          <a:prstGeom prst="rect">
            <a:avLst/>
          </a:prstGeom>
        </p:spPr>
        <p:txBody>
          <a:bodyPr>
            <a:spAutoFit/>
          </a:bodyPr>
          <a:lstStyle/>
          <a:p>
            <a:pPr algn="ctr"/>
            <a:r>
              <a:rPr lang="es-ES" altLang="en-US" sz="2400" b="1" dirty="0">
                <a:latin typeface="Cambria" panose="02040503050406030204" pitchFamily="18" charset="0"/>
                <a:ea typeface="Cambria" panose="02040503050406030204" pitchFamily="18" charset="0"/>
              </a:rPr>
              <a:t>Exploración</a:t>
            </a:r>
          </a:p>
        </p:txBody>
      </p:sp>
      <p:sp>
        <p:nvSpPr>
          <p:cNvPr id="17" name="Rectángulo 16"/>
          <p:cNvSpPr/>
          <p:nvPr/>
        </p:nvSpPr>
        <p:spPr>
          <a:xfrm>
            <a:off x="1193800" y="3593782"/>
            <a:ext cx="4572000" cy="954107"/>
          </a:xfrm>
          <a:prstGeom prst="rect">
            <a:avLst/>
          </a:prstGeom>
        </p:spPr>
        <p:txBody>
          <a:bodyPr>
            <a:spAutoFit/>
          </a:bodyPr>
          <a:lstStyle/>
          <a:p>
            <a:pPr algn="ctr"/>
            <a:r>
              <a:rPr lang="es-CL" altLang="en-US" sz="2800" b="1" dirty="0">
                <a:latin typeface="Cambria" panose="02040503050406030204" pitchFamily="18" charset="0"/>
                <a:ea typeface="Cambria" panose="02040503050406030204" pitchFamily="18" charset="0"/>
              </a:rPr>
              <a:t>Selección de casos cruciales</a:t>
            </a:r>
          </a:p>
        </p:txBody>
      </p:sp>
    </p:spTree>
    <p:extLst>
      <p:ext uri="{BB962C8B-B14F-4D97-AF65-F5344CB8AC3E}">
        <p14:creationId xmlns:p14="http://schemas.microsoft.com/office/powerpoint/2010/main" val="136514661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dirty="0"/>
              <a:t>Observación Participante</a:t>
            </a:r>
          </a:p>
        </p:txBody>
      </p:sp>
      <p:sp>
        <p:nvSpPr>
          <p:cNvPr id="7" name="6 Marcador de contenido"/>
          <p:cNvSpPr>
            <a:spLocks noGrp="1"/>
          </p:cNvSpPr>
          <p:nvPr>
            <p:ph idx="1"/>
          </p:nvPr>
        </p:nvSpPr>
        <p:spPr>
          <a:xfrm>
            <a:off x="457200" y="1196752"/>
            <a:ext cx="8229600" cy="5328592"/>
          </a:xfrm>
        </p:spPr>
        <p:txBody>
          <a:bodyPr>
            <a:normAutofit fontScale="85000" lnSpcReduction="10000"/>
          </a:bodyPr>
          <a:lstStyle/>
          <a:p>
            <a:pPr>
              <a:buNone/>
            </a:pPr>
            <a:r>
              <a:rPr lang="es-MX" sz="2800" b="1" u="sng" dirty="0">
                <a:latin typeface="Cambria" pitchFamily="18" charset="0"/>
              </a:rPr>
              <a:t>Entrar sobre el terreno</a:t>
            </a:r>
          </a:p>
          <a:p>
            <a:pPr>
              <a:buNone/>
            </a:pPr>
            <a:endParaRPr lang="es-MX" sz="2800" b="1" dirty="0">
              <a:latin typeface="Cambria" pitchFamily="18" charset="0"/>
            </a:endParaRPr>
          </a:p>
          <a:p>
            <a:r>
              <a:rPr lang="es-MX" sz="3000" dirty="0">
                <a:latin typeface="Cambria" pitchFamily="18" charset="0"/>
              </a:rPr>
              <a:t>La inmersión en el terreno es la </a:t>
            </a:r>
            <a:r>
              <a:rPr lang="es-MX" sz="3000" b="1" dirty="0">
                <a:latin typeface="Cambria" pitchFamily="18" charset="0"/>
              </a:rPr>
              <a:t>etapa más compleja.</a:t>
            </a:r>
          </a:p>
          <a:p>
            <a:pPr>
              <a:buNone/>
            </a:pPr>
            <a:endParaRPr lang="es-MX" sz="3000" b="1" dirty="0">
              <a:latin typeface="Cambria" pitchFamily="18" charset="0"/>
            </a:endParaRPr>
          </a:p>
          <a:p>
            <a:r>
              <a:rPr lang="es-MX" sz="3000" b="1" dirty="0">
                <a:latin typeface="Cambria" pitchFamily="18" charset="0"/>
              </a:rPr>
              <a:t>La participación se desarrolla en una inevitable relación de proximidad.</a:t>
            </a:r>
          </a:p>
          <a:p>
            <a:pPr>
              <a:buNone/>
            </a:pPr>
            <a:endParaRPr lang="es-MX" sz="3000" b="1" dirty="0">
              <a:latin typeface="Cambria" pitchFamily="18" charset="0"/>
            </a:endParaRPr>
          </a:p>
          <a:p>
            <a:pPr lvl="1"/>
            <a:r>
              <a:rPr lang="es-MX" sz="2600" dirty="0">
                <a:latin typeface="Cambria" pitchFamily="18" charset="0"/>
              </a:rPr>
              <a:t>Es importante </a:t>
            </a:r>
            <a:r>
              <a:rPr lang="es-MX" sz="2600" b="1" dirty="0">
                <a:latin typeface="Cambria" pitchFamily="18" charset="0"/>
              </a:rPr>
              <a:t>definir el rol </a:t>
            </a:r>
            <a:r>
              <a:rPr lang="es-MX" sz="2600" dirty="0">
                <a:latin typeface="Cambria" pitchFamily="18" charset="0"/>
              </a:rPr>
              <a:t>que se utilizará en el terreno.</a:t>
            </a:r>
          </a:p>
          <a:p>
            <a:endParaRPr lang="es-MX" sz="3000" dirty="0">
              <a:latin typeface="Cambria" pitchFamily="18" charset="0"/>
            </a:endParaRPr>
          </a:p>
          <a:p>
            <a:pPr lvl="1"/>
            <a:r>
              <a:rPr lang="es-MX" sz="2600" dirty="0">
                <a:latin typeface="Cambria" pitchFamily="18" charset="0"/>
              </a:rPr>
              <a:t>Analizar los </a:t>
            </a:r>
            <a:r>
              <a:rPr lang="es-MX" sz="2600" b="1" dirty="0">
                <a:latin typeface="Cambria" pitchFamily="18" charset="0"/>
              </a:rPr>
              <a:t>códigos del entorno.</a:t>
            </a:r>
          </a:p>
          <a:p>
            <a:endParaRPr lang="es-MX" sz="3000" dirty="0">
              <a:latin typeface="Cambria" pitchFamily="18" charset="0"/>
            </a:endParaRPr>
          </a:p>
          <a:p>
            <a:pPr lvl="1"/>
            <a:r>
              <a:rPr lang="es-MX" sz="2600" dirty="0">
                <a:latin typeface="Cambria" pitchFamily="18" charset="0"/>
              </a:rPr>
              <a:t>Procurar </a:t>
            </a:r>
            <a:r>
              <a:rPr lang="es-MX" sz="2600" b="1" dirty="0">
                <a:latin typeface="Cambria" pitchFamily="18" charset="0"/>
              </a:rPr>
              <a:t>adaptarse</a:t>
            </a:r>
            <a:r>
              <a:rPr lang="es-MX" sz="2600" dirty="0">
                <a:latin typeface="Cambria" pitchFamily="18" charset="0"/>
              </a:rPr>
              <a:t> a la población estudiada.</a:t>
            </a:r>
            <a:endParaRPr lang="es-MX"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dirty="0"/>
              <a:t>Observación Participante</a:t>
            </a:r>
          </a:p>
        </p:txBody>
      </p:sp>
      <p:sp>
        <p:nvSpPr>
          <p:cNvPr id="7" name="6 Marcador de contenido"/>
          <p:cNvSpPr>
            <a:spLocks noGrp="1"/>
          </p:cNvSpPr>
          <p:nvPr>
            <p:ph idx="1"/>
          </p:nvPr>
        </p:nvSpPr>
        <p:spPr>
          <a:xfrm>
            <a:off x="323528" y="1124744"/>
            <a:ext cx="8229600" cy="4929411"/>
          </a:xfrm>
        </p:spPr>
        <p:txBody>
          <a:bodyPr>
            <a:normAutofit fontScale="92500" lnSpcReduction="20000"/>
          </a:bodyPr>
          <a:lstStyle/>
          <a:p>
            <a:pPr>
              <a:buNone/>
            </a:pPr>
            <a:r>
              <a:rPr lang="es-MX" sz="2800" b="1" u="sng" dirty="0">
                <a:latin typeface="Cambria" pitchFamily="18" charset="0"/>
              </a:rPr>
              <a:t>¿Cómo recoger información?</a:t>
            </a:r>
          </a:p>
          <a:p>
            <a:pPr>
              <a:buNone/>
            </a:pPr>
            <a:endParaRPr lang="es-MX" sz="2800" b="1" dirty="0">
              <a:latin typeface="Cambria" pitchFamily="18" charset="0"/>
            </a:endParaRPr>
          </a:p>
          <a:p>
            <a:pPr>
              <a:buNone/>
            </a:pPr>
            <a:r>
              <a:rPr lang="es-MX" b="1" dirty="0">
                <a:latin typeface="Cambria" pitchFamily="18" charset="0"/>
              </a:rPr>
              <a:t>Toma de notas</a:t>
            </a:r>
          </a:p>
          <a:p>
            <a:pPr>
              <a:buNone/>
            </a:pPr>
            <a:endParaRPr lang="es-MX" b="1" dirty="0">
              <a:latin typeface="Cambria" pitchFamily="18" charset="0"/>
            </a:endParaRPr>
          </a:p>
          <a:p>
            <a:r>
              <a:rPr lang="es-MX" dirty="0">
                <a:latin typeface="Cambria" pitchFamily="18" charset="0"/>
              </a:rPr>
              <a:t>Anotar </a:t>
            </a:r>
            <a:r>
              <a:rPr lang="es-MX" b="1" dirty="0">
                <a:latin typeface="Cambria" pitchFamily="18" charset="0"/>
              </a:rPr>
              <a:t>eventos  y comportamientos </a:t>
            </a:r>
            <a:r>
              <a:rPr lang="es-MX" dirty="0">
                <a:latin typeface="Cambria" pitchFamily="18" charset="0"/>
              </a:rPr>
              <a:t>relacionados con la problemática</a:t>
            </a:r>
          </a:p>
          <a:p>
            <a:endParaRPr lang="es-MX" dirty="0">
              <a:latin typeface="Cambria" pitchFamily="18" charset="0"/>
            </a:endParaRPr>
          </a:p>
          <a:p>
            <a:r>
              <a:rPr lang="es-MX" dirty="0">
                <a:latin typeface="Cambria" pitchFamily="18" charset="0"/>
              </a:rPr>
              <a:t>Anotar los </a:t>
            </a:r>
            <a:r>
              <a:rPr lang="es-MX" b="1" dirty="0">
                <a:latin typeface="Cambria" pitchFamily="18" charset="0"/>
              </a:rPr>
              <a:t>discursos</a:t>
            </a:r>
            <a:r>
              <a:rPr lang="es-MX" dirty="0">
                <a:latin typeface="Cambria" pitchFamily="18" charset="0"/>
              </a:rPr>
              <a:t> de los diferentes actores.</a:t>
            </a:r>
          </a:p>
          <a:p>
            <a:endParaRPr lang="es-MX" dirty="0">
              <a:latin typeface="Cambria" pitchFamily="18" charset="0"/>
            </a:endParaRPr>
          </a:p>
          <a:p>
            <a:r>
              <a:rPr lang="es-MX" dirty="0">
                <a:latin typeface="Cambria" pitchFamily="18" charset="0"/>
              </a:rPr>
              <a:t>Importante: </a:t>
            </a:r>
            <a:r>
              <a:rPr lang="es-MX" b="1" dirty="0">
                <a:latin typeface="Cambria" pitchFamily="18" charset="0"/>
              </a:rPr>
              <a:t>señalar la hora, fecha y lugar de cada nota.</a:t>
            </a:r>
          </a:p>
          <a:p>
            <a:pPr>
              <a:buNone/>
            </a:pPr>
            <a:endParaRPr lang="es-MX" sz="2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n-US"/>
          </a:p>
        </p:txBody>
      </p:sp>
      <p:sp>
        <p:nvSpPr>
          <p:cNvPr id="3" name="Marcador de contenido 2"/>
          <p:cNvSpPr>
            <a:spLocks noGrp="1"/>
          </p:cNvSpPr>
          <p:nvPr>
            <p:ph idx="1"/>
          </p:nvPr>
        </p:nvSpPr>
        <p:spPr/>
        <p:txBody>
          <a:bodyPr/>
          <a:lstStyle/>
          <a:p>
            <a:pPr marL="0" indent="0" algn="ctr">
              <a:buNone/>
            </a:pPr>
            <a:endParaRPr lang="es-ES" dirty="0"/>
          </a:p>
          <a:p>
            <a:pPr marL="0" indent="0" algn="ctr">
              <a:buNone/>
            </a:pPr>
            <a:endParaRPr lang="es-ES" dirty="0"/>
          </a:p>
          <a:p>
            <a:pPr marL="0" indent="0" algn="ctr">
              <a:buNone/>
            </a:pPr>
            <a:r>
              <a:rPr lang="es-ES" dirty="0"/>
              <a:t>¿Observar es un acto meramente contemplativo o también ejerce interferencia en lo que se presta atención?</a:t>
            </a:r>
          </a:p>
        </p:txBody>
      </p:sp>
    </p:spTree>
    <p:extLst>
      <p:ext uri="{BB962C8B-B14F-4D97-AF65-F5344CB8AC3E}">
        <p14:creationId xmlns:p14="http://schemas.microsoft.com/office/powerpoint/2010/main" val="23518131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764704"/>
          </a:xfrm>
        </p:spPr>
        <p:txBody>
          <a:bodyPr/>
          <a:lstStyle/>
          <a:p>
            <a:r>
              <a:rPr lang="es-ES" dirty="0"/>
              <a:t>Observación Participante</a:t>
            </a:r>
          </a:p>
        </p:txBody>
      </p:sp>
      <p:sp>
        <p:nvSpPr>
          <p:cNvPr id="7" name="6 Marcador de contenido"/>
          <p:cNvSpPr>
            <a:spLocks noGrp="1"/>
          </p:cNvSpPr>
          <p:nvPr>
            <p:ph idx="1"/>
          </p:nvPr>
        </p:nvSpPr>
        <p:spPr>
          <a:xfrm>
            <a:off x="323528" y="980728"/>
            <a:ext cx="8229600" cy="5877272"/>
          </a:xfrm>
        </p:spPr>
        <p:txBody>
          <a:bodyPr>
            <a:normAutofit lnSpcReduction="10000"/>
          </a:bodyPr>
          <a:lstStyle/>
          <a:p>
            <a:pPr>
              <a:buNone/>
            </a:pPr>
            <a:r>
              <a:rPr lang="es-MX" sz="2800" b="1" u="sng" dirty="0">
                <a:latin typeface="Cambria" pitchFamily="18" charset="0"/>
              </a:rPr>
              <a:t>¿Cómo recoger información?</a:t>
            </a:r>
          </a:p>
          <a:p>
            <a:pPr>
              <a:buNone/>
            </a:pPr>
            <a:endParaRPr lang="es-MX" sz="2800" b="1" dirty="0">
              <a:latin typeface="Cambria" pitchFamily="18" charset="0"/>
            </a:endParaRPr>
          </a:p>
          <a:p>
            <a:pPr>
              <a:lnSpc>
                <a:spcPct val="110000"/>
              </a:lnSpc>
              <a:buNone/>
            </a:pPr>
            <a:r>
              <a:rPr lang="es-MX" sz="2600" b="1" u="sng" dirty="0">
                <a:latin typeface="Cambria" pitchFamily="18" charset="0"/>
              </a:rPr>
              <a:t>Etapas de recolecta de datos</a:t>
            </a:r>
          </a:p>
          <a:p>
            <a:pPr>
              <a:lnSpc>
                <a:spcPct val="110000"/>
              </a:lnSpc>
              <a:buNone/>
            </a:pPr>
            <a:endParaRPr lang="es-MX" sz="2600" b="1" dirty="0">
              <a:latin typeface="Cambria" pitchFamily="18" charset="0"/>
            </a:endParaRPr>
          </a:p>
          <a:p>
            <a:pPr marL="514350" indent="-514350">
              <a:lnSpc>
                <a:spcPct val="110000"/>
              </a:lnSpc>
              <a:buAutoNum type="arabicPeriod"/>
            </a:pPr>
            <a:r>
              <a:rPr lang="es-MX" sz="2600" b="1" dirty="0">
                <a:latin typeface="Cambria" pitchFamily="18" charset="0"/>
              </a:rPr>
              <a:t>Observación Preliminar (libre)</a:t>
            </a:r>
          </a:p>
          <a:p>
            <a:pPr marL="514350" indent="-514350">
              <a:lnSpc>
                <a:spcPct val="110000"/>
              </a:lnSpc>
            </a:pPr>
            <a:r>
              <a:rPr lang="es-MX" sz="2600" dirty="0">
                <a:latin typeface="Cambria" pitchFamily="18" charset="0"/>
              </a:rPr>
              <a:t>No hay una orientación precisa</a:t>
            </a:r>
          </a:p>
          <a:p>
            <a:pPr marL="514350" indent="-514350">
              <a:lnSpc>
                <a:spcPct val="110000"/>
              </a:lnSpc>
            </a:pPr>
            <a:r>
              <a:rPr lang="es-MX" sz="2600" dirty="0">
                <a:latin typeface="Cambria" pitchFamily="18" charset="0"/>
              </a:rPr>
              <a:t>Obtener la mayor cantidad de información posible</a:t>
            </a:r>
          </a:p>
          <a:p>
            <a:pPr marL="514350" indent="-514350">
              <a:lnSpc>
                <a:spcPct val="110000"/>
              </a:lnSpc>
              <a:buNone/>
            </a:pPr>
            <a:endParaRPr lang="es-MX" sz="2600" b="1" dirty="0">
              <a:latin typeface="Cambria" pitchFamily="18" charset="0"/>
            </a:endParaRPr>
          </a:p>
          <a:p>
            <a:pPr marL="514350" indent="-514350">
              <a:lnSpc>
                <a:spcPct val="110000"/>
              </a:lnSpc>
              <a:buNone/>
            </a:pPr>
            <a:r>
              <a:rPr lang="es-MX" sz="2600" b="1" dirty="0">
                <a:latin typeface="Cambria" pitchFamily="18" charset="0"/>
              </a:rPr>
              <a:t>2. Elaboración de categorías</a:t>
            </a:r>
          </a:p>
          <a:p>
            <a:pPr marL="914400" lvl="1" indent="-514350">
              <a:lnSpc>
                <a:spcPct val="110000"/>
              </a:lnSpc>
            </a:pPr>
            <a:r>
              <a:rPr lang="es-MX" sz="2200" b="1" dirty="0">
                <a:latin typeface="Cambria" pitchFamily="18" charset="0"/>
              </a:rPr>
              <a:t>Exhaustivas: </a:t>
            </a:r>
            <a:r>
              <a:rPr lang="es-MX" sz="2200" dirty="0">
                <a:latin typeface="Cambria" pitchFamily="18" charset="0"/>
              </a:rPr>
              <a:t>clasificar cada uno de los comportamientos observados</a:t>
            </a:r>
          </a:p>
          <a:p>
            <a:pPr marL="914400" lvl="1" indent="-514350">
              <a:lnSpc>
                <a:spcPct val="110000"/>
              </a:lnSpc>
            </a:pPr>
            <a:r>
              <a:rPr lang="es-MX" sz="2200" b="1" dirty="0">
                <a:latin typeface="Cambria" pitchFamily="18" charset="0"/>
              </a:rPr>
              <a:t>Exclusivas: </a:t>
            </a:r>
            <a:r>
              <a:rPr lang="es-MX" sz="2200" dirty="0">
                <a:latin typeface="Cambria" pitchFamily="18" charset="0"/>
              </a:rPr>
              <a:t>una sola categoría</a:t>
            </a:r>
          </a:p>
          <a:p>
            <a:pPr marL="914400" lvl="1" indent="-514350">
              <a:lnSpc>
                <a:spcPct val="110000"/>
              </a:lnSpc>
            </a:pPr>
            <a:r>
              <a:rPr lang="es-MX" sz="2200" b="1" dirty="0">
                <a:latin typeface="Cambria" pitchFamily="18" charset="0"/>
              </a:rPr>
              <a:t>Pertinentes: </a:t>
            </a:r>
            <a:r>
              <a:rPr lang="es-MX" sz="2200" dirty="0">
                <a:latin typeface="Cambria" pitchFamily="18" charset="0"/>
              </a:rPr>
              <a:t>objetivos de la investigación</a:t>
            </a:r>
          </a:p>
          <a:p>
            <a:pPr marL="514350" indent="-514350">
              <a:buNone/>
            </a:pPr>
            <a:endParaRPr lang="es-MX" sz="2800" b="1" dirty="0">
              <a:latin typeface="Cambria"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764704"/>
          </a:xfrm>
        </p:spPr>
        <p:txBody>
          <a:bodyPr/>
          <a:lstStyle/>
          <a:p>
            <a:r>
              <a:rPr lang="es-ES" dirty="0"/>
              <a:t>Observación Participante</a:t>
            </a:r>
          </a:p>
        </p:txBody>
      </p:sp>
      <p:sp>
        <p:nvSpPr>
          <p:cNvPr id="7" name="6 Marcador de contenido"/>
          <p:cNvSpPr>
            <a:spLocks noGrp="1"/>
          </p:cNvSpPr>
          <p:nvPr>
            <p:ph idx="1"/>
          </p:nvPr>
        </p:nvSpPr>
        <p:spPr>
          <a:xfrm>
            <a:off x="323528" y="764704"/>
            <a:ext cx="8640960" cy="5400600"/>
          </a:xfrm>
        </p:spPr>
        <p:txBody>
          <a:bodyPr>
            <a:normAutofit lnSpcReduction="10000"/>
          </a:bodyPr>
          <a:lstStyle/>
          <a:p>
            <a:pPr>
              <a:buNone/>
            </a:pPr>
            <a:r>
              <a:rPr lang="es-MX" sz="2800" b="1" u="sng" dirty="0">
                <a:latin typeface="Cambria" pitchFamily="18" charset="0"/>
              </a:rPr>
              <a:t>¿Cómo recoger información?</a:t>
            </a:r>
          </a:p>
          <a:p>
            <a:pPr>
              <a:buNone/>
            </a:pPr>
            <a:endParaRPr lang="es-MX" sz="2800" b="1" dirty="0">
              <a:latin typeface="Cambria" pitchFamily="18" charset="0"/>
            </a:endParaRPr>
          </a:p>
          <a:p>
            <a:pPr>
              <a:buNone/>
            </a:pPr>
            <a:r>
              <a:rPr lang="es-MX" sz="2600" b="1" u="sng" dirty="0">
                <a:latin typeface="Cambria" pitchFamily="18" charset="0"/>
              </a:rPr>
              <a:t>Etapas de recolecta de datos</a:t>
            </a:r>
          </a:p>
          <a:p>
            <a:pPr>
              <a:buNone/>
            </a:pPr>
            <a:endParaRPr lang="es-MX" sz="2600" b="1" dirty="0">
              <a:latin typeface="Cambria" pitchFamily="18" charset="0"/>
            </a:endParaRPr>
          </a:p>
          <a:p>
            <a:pPr marL="514350" indent="-514350">
              <a:buNone/>
            </a:pPr>
            <a:r>
              <a:rPr lang="es-MX" sz="2800" b="1" dirty="0">
                <a:latin typeface="Cambria" pitchFamily="18" charset="0"/>
              </a:rPr>
              <a:t>3. Jerarquización preliminar</a:t>
            </a:r>
          </a:p>
          <a:p>
            <a:pPr marL="514350" indent="-514350"/>
            <a:r>
              <a:rPr lang="es-MX" sz="2800" dirty="0">
                <a:latin typeface="Cambria" pitchFamily="18" charset="0"/>
              </a:rPr>
              <a:t>Ponderar las categorías (o variables)</a:t>
            </a:r>
          </a:p>
          <a:p>
            <a:pPr marL="514350" indent="-514350"/>
            <a:endParaRPr lang="es-MX" sz="2800" dirty="0">
              <a:latin typeface="Cambria" pitchFamily="18" charset="0"/>
            </a:endParaRPr>
          </a:p>
          <a:p>
            <a:pPr marL="514350" indent="-514350"/>
            <a:r>
              <a:rPr lang="es-MX" sz="2800" dirty="0">
                <a:latin typeface="Cambria" pitchFamily="18" charset="0"/>
              </a:rPr>
              <a:t>Comparar preliminarmente los resultados</a:t>
            </a:r>
          </a:p>
          <a:p>
            <a:pPr marL="514350" indent="-514350"/>
            <a:endParaRPr lang="es-MX" sz="2800" dirty="0">
              <a:latin typeface="Cambria" pitchFamily="18" charset="0"/>
            </a:endParaRPr>
          </a:p>
          <a:p>
            <a:pPr marL="514350" indent="-514350"/>
            <a:r>
              <a:rPr lang="es-MX" sz="2800" dirty="0">
                <a:latin typeface="Cambria" pitchFamily="18" charset="0"/>
              </a:rPr>
              <a:t>Profundizar la observación basado en la jerarquización inicial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dirty="0"/>
              <a:t>Observación Participante</a:t>
            </a:r>
          </a:p>
        </p:txBody>
      </p:sp>
      <p:sp>
        <p:nvSpPr>
          <p:cNvPr id="7" name="6 Marcador de contenido"/>
          <p:cNvSpPr>
            <a:spLocks noGrp="1"/>
          </p:cNvSpPr>
          <p:nvPr>
            <p:ph idx="1"/>
          </p:nvPr>
        </p:nvSpPr>
        <p:spPr>
          <a:xfrm>
            <a:off x="323528" y="1124744"/>
            <a:ext cx="8229600" cy="4929411"/>
          </a:xfrm>
        </p:spPr>
        <p:txBody>
          <a:bodyPr>
            <a:normAutofit fontScale="85000" lnSpcReduction="20000"/>
          </a:bodyPr>
          <a:lstStyle/>
          <a:p>
            <a:pPr>
              <a:buNone/>
            </a:pPr>
            <a:r>
              <a:rPr lang="es-MX" sz="2800" b="1" u="sng" dirty="0">
                <a:latin typeface="Cambria" pitchFamily="18" charset="0"/>
              </a:rPr>
              <a:t>¿Cómo analizar la información?</a:t>
            </a:r>
          </a:p>
          <a:p>
            <a:pPr>
              <a:buNone/>
            </a:pPr>
            <a:endParaRPr lang="es-MX" sz="2800" b="1" dirty="0">
              <a:latin typeface="Cambria" pitchFamily="18" charset="0"/>
            </a:endParaRPr>
          </a:p>
          <a:p>
            <a:pPr>
              <a:buNone/>
            </a:pPr>
            <a:r>
              <a:rPr lang="es-MX" b="1" u="sng" dirty="0">
                <a:latin typeface="Cambria" pitchFamily="18" charset="0"/>
              </a:rPr>
              <a:t>Principio Básicos </a:t>
            </a:r>
            <a:r>
              <a:rPr lang="es-MX" dirty="0">
                <a:latin typeface="Cambria" panose="02040503050406030204" pitchFamily="18" charset="0"/>
                <a:ea typeface="Cambria" panose="02040503050406030204" pitchFamily="18" charset="0"/>
              </a:rPr>
              <a:t>(</a:t>
            </a:r>
            <a:r>
              <a:rPr lang="en-US" dirty="0">
                <a:latin typeface="Cambria" panose="02040503050406030204" pitchFamily="18" charset="0"/>
                <a:ea typeface="Cambria" panose="02040503050406030204" pitchFamily="18" charset="0"/>
              </a:rPr>
              <a:t>Jones et al 2006)</a:t>
            </a:r>
            <a:endParaRPr lang="es-MX" dirty="0">
              <a:latin typeface="Cambria" panose="02040503050406030204" pitchFamily="18" charset="0"/>
              <a:ea typeface="Cambria" panose="02040503050406030204" pitchFamily="18" charset="0"/>
            </a:endParaRPr>
          </a:p>
          <a:p>
            <a:pPr>
              <a:buNone/>
            </a:pPr>
            <a:endParaRPr lang="es-ES" dirty="0">
              <a:latin typeface="Cambria" pitchFamily="18" charset="0"/>
            </a:endParaRPr>
          </a:p>
          <a:p>
            <a:pPr marL="514350" lvl="0" indent="-514350">
              <a:buFont typeface="+mj-lt"/>
              <a:buAutoNum type="arabicPeriod"/>
            </a:pPr>
            <a:r>
              <a:rPr lang="es-ES" dirty="0">
                <a:latin typeface="Cambria" pitchFamily="18" charset="0"/>
              </a:rPr>
              <a:t>La </a:t>
            </a:r>
            <a:r>
              <a:rPr lang="es-ES" b="1" dirty="0">
                <a:latin typeface="Cambria" pitchFamily="18" charset="0"/>
              </a:rPr>
              <a:t>neutralidad:</a:t>
            </a:r>
            <a:r>
              <a:rPr lang="es-ES" dirty="0">
                <a:latin typeface="Cambria" pitchFamily="18" charset="0"/>
              </a:rPr>
              <a:t> rol de testimonio.</a:t>
            </a:r>
          </a:p>
          <a:p>
            <a:pPr marL="514350" lvl="0" indent="-514350">
              <a:buFont typeface="+mj-lt"/>
              <a:buAutoNum type="arabicPeriod"/>
            </a:pPr>
            <a:endParaRPr lang="es-ES" dirty="0">
              <a:latin typeface="Cambria" pitchFamily="18" charset="0"/>
            </a:endParaRPr>
          </a:p>
          <a:p>
            <a:pPr marL="514350" lvl="0" indent="-514350">
              <a:buFont typeface="+mj-lt"/>
              <a:buAutoNum type="arabicPeriod"/>
            </a:pPr>
            <a:r>
              <a:rPr lang="es-ES" dirty="0">
                <a:latin typeface="Cambria" pitchFamily="18" charset="0"/>
              </a:rPr>
              <a:t>Se analizan los </a:t>
            </a:r>
            <a:r>
              <a:rPr lang="es-ES" b="1" dirty="0">
                <a:latin typeface="Cambria" pitchFamily="18" charset="0"/>
              </a:rPr>
              <a:t>comportamientos</a:t>
            </a:r>
            <a:r>
              <a:rPr lang="es-ES" dirty="0">
                <a:latin typeface="Cambria" pitchFamily="18" charset="0"/>
              </a:rPr>
              <a:t> que se producen a un momento determinado.</a:t>
            </a:r>
          </a:p>
          <a:p>
            <a:pPr marL="514350" lvl="0" indent="-514350">
              <a:buFont typeface="+mj-lt"/>
              <a:buAutoNum type="arabicPeriod"/>
            </a:pPr>
            <a:endParaRPr lang="es-ES" dirty="0">
              <a:latin typeface="Cambria" pitchFamily="18" charset="0"/>
            </a:endParaRPr>
          </a:p>
          <a:p>
            <a:pPr marL="514350" lvl="0" indent="-514350">
              <a:buFont typeface="+mj-lt"/>
              <a:buAutoNum type="arabicPeriod"/>
            </a:pPr>
            <a:r>
              <a:rPr lang="es-ES" dirty="0">
                <a:latin typeface="Cambria" pitchFamily="18" charset="0"/>
              </a:rPr>
              <a:t>Se debe </a:t>
            </a:r>
            <a:r>
              <a:rPr lang="es-ES" b="1" dirty="0">
                <a:latin typeface="Cambria" pitchFamily="18" charset="0"/>
              </a:rPr>
              <a:t>sistematizar </a:t>
            </a:r>
            <a:r>
              <a:rPr lang="es-ES" dirty="0">
                <a:latin typeface="Cambria" pitchFamily="18" charset="0"/>
              </a:rPr>
              <a:t>la información. </a:t>
            </a:r>
          </a:p>
          <a:p>
            <a:pPr marL="914400" lvl="1" indent="-514350">
              <a:buFont typeface="Wingdings" panose="05000000000000000000" pitchFamily="2" charset="2"/>
              <a:buChar char="Ø"/>
            </a:pPr>
            <a:r>
              <a:rPr lang="es-ES" dirty="0">
                <a:latin typeface="Cambria" pitchFamily="18" charset="0"/>
              </a:rPr>
              <a:t>El investigador debe </a:t>
            </a:r>
            <a:r>
              <a:rPr lang="es-ES" b="1" dirty="0">
                <a:latin typeface="Cambria" pitchFamily="18" charset="0"/>
              </a:rPr>
              <a:t>simplificar y codificar </a:t>
            </a:r>
            <a:r>
              <a:rPr lang="es-ES" dirty="0">
                <a:latin typeface="Cambria" pitchFamily="18" charset="0"/>
              </a:rPr>
              <a:t>lo observado. </a:t>
            </a:r>
          </a:p>
          <a:p>
            <a:pPr>
              <a:buNone/>
            </a:pPr>
            <a:endParaRPr lang="es-MX" sz="26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dirty="0"/>
              <a:t>Observación Participante</a:t>
            </a:r>
          </a:p>
        </p:txBody>
      </p:sp>
      <p:sp>
        <p:nvSpPr>
          <p:cNvPr id="7" name="6 Marcador de contenido"/>
          <p:cNvSpPr>
            <a:spLocks noGrp="1"/>
          </p:cNvSpPr>
          <p:nvPr>
            <p:ph idx="1"/>
          </p:nvPr>
        </p:nvSpPr>
        <p:spPr>
          <a:xfrm>
            <a:off x="323528" y="1124744"/>
            <a:ext cx="8229600" cy="4929411"/>
          </a:xfrm>
        </p:spPr>
        <p:txBody>
          <a:bodyPr>
            <a:normAutofit fontScale="92500" lnSpcReduction="10000"/>
          </a:bodyPr>
          <a:lstStyle/>
          <a:p>
            <a:pPr>
              <a:buNone/>
            </a:pPr>
            <a:r>
              <a:rPr lang="es-MX" sz="2800" b="1" u="sng" dirty="0">
                <a:latin typeface="Cambria" pitchFamily="18" charset="0"/>
              </a:rPr>
              <a:t>¿Cómo analizar la información?</a:t>
            </a:r>
          </a:p>
          <a:p>
            <a:pPr>
              <a:buNone/>
            </a:pPr>
            <a:endParaRPr lang="es-MX" sz="2800" b="1" dirty="0">
              <a:latin typeface="Cambria" pitchFamily="18" charset="0"/>
            </a:endParaRPr>
          </a:p>
          <a:p>
            <a:pPr>
              <a:buNone/>
            </a:pPr>
            <a:r>
              <a:rPr lang="es-MX" b="1" dirty="0">
                <a:latin typeface="Cambria" pitchFamily="18" charset="0"/>
              </a:rPr>
              <a:t>Principio Básicos</a:t>
            </a:r>
          </a:p>
          <a:p>
            <a:pPr>
              <a:buNone/>
            </a:pPr>
            <a:endParaRPr lang="es-MX" b="1" dirty="0">
              <a:latin typeface="Cambria" pitchFamily="18" charset="0"/>
            </a:endParaRPr>
          </a:p>
          <a:p>
            <a:pPr>
              <a:buNone/>
            </a:pPr>
            <a:r>
              <a:rPr lang="es-ES" dirty="0">
                <a:latin typeface="Cambria" pitchFamily="18" charset="0"/>
              </a:rPr>
              <a:t>4. El fenómeno estudiado </a:t>
            </a:r>
            <a:r>
              <a:rPr lang="es-ES" b="1" dirty="0">
                <a:latin typeface="Cambria" pitchFamily="18" charset="0"/>
              </a:rPr>
              <a:t>es espontáneo</a:t>
            </a:r>
            <a:r>
              <a:rPr lang="es-ES" dirty="0">
                <a:latin typeface="Cambria" pitchFamily="18" charset="0"/>
              </a:rPr>
              <a:t>: </a:t>
            </a:r>
          </a:p>
          <a:p>
            <a:pPr lvl="1">
              <a:buFont typeface="Wingdings" panose="05000000000000000000" pitchFamily="2" charset="2"/>
              <a:buChar char="Ø"/>
            </a:pPr>
            <a:r>
              <a:rPr lang="es-ES" b="1" dirty="0">
                <a:latin typeface="Cambria" pitchFamily="18" charset="0"/>
              </a:rPr>
              <a:t>no hay que crear </a:t>
            </a:r>
            <a:r>
              <a:rPr lang="es-ES" dirty="0">
                <a:latin typeface="Cambria" pitchFamily="18" charset="0"/>
              </a:rPr>
              <a:t>un fenómeno artificial.</a:t>
            </a:r>
          </a:p>
          <a:p>
            <a:endParaRPr lang="es-ES" dirty="0">
              <a:latin typeface="Cambria" pitchFamily="18" charset="0"/>
            </a:endParaRPr>
          </a:p>
          <a:p>
            <a:pPr>
              <a:buNone/>
            </a:pPr>
            <a:r>
              <a:rPr lang="es-ES" dirty="0">
                <a:latin typeface="Cambria" pitchFamily="18" charset="0"/>
              </a:rPr>
              <a:t>5. El fenómeno es observado </a:t>
            </a:r>
            <a:r>
              <a:rPr lang="es-ES" b="1" dirty="0">
                <a:latin typeface="Cambria" pitchFamily="18" charset="0"/>
              </a:rPr>
              <a:t>en el instante </a:t>
            </a:r>
            <a:r>
              <a:rPr lang="es-ES" dirty="0">
                <a:latin typeface="Cambria" pitchFamily="18" charset="0"/>
              </a:rPr>
              <a:t>donde se produce </a:t>
            </a:r>
          </a:p>
          <a:p>
            <a:pPr lvl="1">
              <a:buFont typeface="Wingdings" panose="05000000000000000000" pitchFamily="2" charset="2"/>
              <a:buChar char="Ø"/>
            </a:pPr>
            <a:r>
              <a:rPr lang="es-ES" b="1" dirty="0">
                <a:latin typeface="Cambria" pitchFamily="18" charset="0"/>
              </a:rPr>
              <a:t>no es retrospectivo</a:t>
            </a:r>
          </a:p>
          <a:p>
            <a:pPr>
              <a:buNone/>
            </a:pP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dirty="0"/>
              <a:t>Observación Participante</a:t>
            </a:r>
          </a:p>
        </p:txBody>
      </p:sp>
      <p:sp>
        <p:nvSpPr>
          <p:cNvPr id="7" name="6 Marcador de contenido"/>
          <p:cNvSpPr>
            <a:spLocks noGrp="1"/>
          </p:cNvSpPr>
          <p:nvPr>
            <p:ph idx="1"/>
          </p:nvPr>
        </p:nvSpPr>
        <p:spPr>
          <a:xfrm>
            <a:off x="323528" y="1124744"/>
            <a:ext cx="8496944" cy="4929411"/>
          </a:xfrm>
        </p:spPr>
        <p:txBody>
          <a:bodyPr>
            <a:normAutofit fontScale="92500" lnSpcReduction="10000"/>
          </a:bodyPr>
          <a:lstStyle/>
          <a:p>
            <a:pPr>
              <a:buNone/>
            </a:pPr>
            <a:r>
              <a:rPr lang="es-MX" sz="2800" b="1" u="sng" dirty="0">
                <a:latin typeface="Cambria" pitchFamily="18" charset="0"/>
              </a:rPr>
              <a:t>¿Cómo analizar la información?</a:t>
            </a:r>
          </a:p>
          <a:p>
            <a:pPr>
              <a:buNone/>
            </a:pPr>
            <a:endParaRPr lang="es-MX" sz="2800" b="1" dirty="0">
              <a:latin typeface="Cambria" pitchFamily="18" charset="0"/>
            </a:endParaRPr>
          </a:p>
          <a:p>
            <a:r>
              <a:rPr lang="es-ES" b="1" dirty="0">
                <a:latin typeface="Cambria" pitchFamily="18" charset="0"/>
              </a:rPr>
              <a:t> Guía de análisis observacional: </a:t>
            </a:r>
            <a:r>
              <a:rPr lang="es-ES" dirty="0">
                <a:latin typeface="Cambria" pitchFamily="18" charset="0"/>
              </a:rPr>
              <a:t>sistema de categorías </a:t>
            </a:r>
          </a:p>
          <a:p>
            <a:pPr lvl="1"/>
            <a:r>
              <a:rPr lang="es-ES" dirty="0">
                <a:latin typeface="Cambria" pitchFamily="18" charset="0"/>
              </a:rPr>
              <a:t>Codificación de los comportamientos observados </a:t>
            </a:r>
          </a:p>
          <a:p>
            <a:pPr lvl="1"/>
            <a:r>
              <a:rPr lang="es-ES" dirty="0">
                <a:latin typeface="Cambria" pitchFamily="18" charset="0"/>
              </a:rPr>
              <a:t>Análisis de datos cualitativos</a:t>
            </a:r>
            <a:endParaRPr lang="es-ES" b="1" dirty="0">
              <a:latin typeface="Cambria" pitchFamily="18" charset="0"/>
            </a:endParaRPr>
          </a:p>
          <a:p>
            <a:endParaRPr lang="es-ES" b="1" dirty="0">
              <a:latin typeface="Cambria" pitchFamily="18" charset="0"/>
            </a:endParaRPr>
          </a:p>
          <a:p>
            <a:r>
              <a:rPr lang="es-ES" b="1" dirty="0">
                <a:latin typeface="Cambria" pitchFamily="18" charset="0"/>
              </a:rPr>
              <a:t>Esta guía se compone </a:t>
            </a:r>
          </a:p>
          <a:p>
            <a:pPr lvl="1"/>
            <a:r>
              <a:rPr lang="es-ES" b="1" dirty="0">
                <a:latin typeface="Cambria" pitchFamily="18" charset="0"/>
              </a:rPr>
              <a:t>Cualidades de análisis</a:t>
            </a:r>
          </a:p>
          <a:p>
            <a:pPr lvl="1"/>
            <a:r>
              <a:rPr lang="es-ES" b="1" dirty="0">
                <a:latin typeface="Cambria" pitchFamily="18" charset="0"/>
              </a:rPr>
              <a:t>La identificación de potenciales variables explicativas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Observación Participante</a:t>
            </a:r>
            <a:endParaRPr lang="en-US" dirty="0"/>
          </a:p>
        </p:txBody>
      </p:sp>
      <p:graphicFrame>
        <p:nvGraphicFramePr>
          <p:cNvPr id="4" name="Marcador de contenido 3"/>
          <p:cNvGraphicFramePr>
            <a:graphicFrameLocks/>
          </p:cNvGraphicFramePr>
          <p:nvPr>
            <p:extLst>
              <p:ext uri="{D42A27DB-BD31-4B8C-83A1-F6EECF244321}">
                <p14:modId xmlns:p14="http://schemas.microsoft.com/office/powerpoint/2010/main" val="3844390318"/>
              </p:ext>
            </p:extLst>
          </p:nvPr>
        </p:nvGraphicFramePr>
        <p:xfrm>
          <a:off x="457200" y="1916832"/>
          <a:ext cx="8579295" cy="3800874"/>
        </p:xfrm>
        <a:graphic>
          <a:graphicData uri="http://schemas.openxmlformats.org/drawingml/2006/table">
            <a:tbl>
              <a:tblPr firstRow="1" firstCol="1" bandRow="1">
                <a:tableStyleId>{5C22544A-7EE6-4342-B048-85BDC9FD1C3A}</a:tableStyleId>
              </a:tblPr>
              <a:tblGrid>
                <a:gridCol w="2026568">
                  <a:extLst>
                    <a:ext uri="{9D8B030D-6E8A-4147-A177-3AD203B41FA5}">
                      <a16:colId xmlns:a16="http://schemas.microsoft.com/office/drawing/2014/main" val="3090938533"/>
                    </a:ext>
                  </a:extLst>
                </a:gridCol>
                <a:gridCol w="2597908">
                  <a:extLst>
                    <a:ext uri="{9D8B030D-6E8A-4147-A177-3AD203B41FA5}">
                      <a16:colId xmlns:a16="http://schemas.microsoft.com/office/drawing/2014/main" val="1752384391"/>
                    </a:ext>
                  </a:extLst>
                </a:gridCol>
                <a:gridCol w="2123884">
                  <a:extLst>
                    <a:ext uri="{9D8B030D-6E8A-4147-A177-3AD203B41FA5}">
                      <a16:colId xmlns:a16="http://schemas.microsoft.com/office/drawing/2014/main" val="4107430516"/>
                    </a:ext>
                  </a:extLst>
                </a:gridCol>
                <a:gridCol w="1830935">
                  <a:extLst>
                    <a:ext uri="{9D8B030D-6E8A-4147-A177-3AD203B41FA5}">
                      <a16:colId xmlns:a16="http://schemas.microsoft.com/office/drawing/2014/main" val="3295499709"/>
                    </a:ext>
                  </a:extLst>
                </a:gridCol>
              </a:tblGrid>
              <a:tr h="333425">
                <a:tc gridSpan="4">
                  <a:txBody>
                    <a:bodyPr/>
                    <a:lstStyle/>
                    <a:p>
                      <a:pPr algn="ct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Ejemplos de Variables de observación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66813680"/>
                  </a:ext>
                </a:extLst>
              </a:tr>
              <a:tr h="367490">
                <a:tc gridSpan="2">
                  <a:txBody>
                    <a:bodyPr/>
                    <a:lstStyle/>
                    <a:p>
                      <a:pPr algn="ctr">
                        <a:lnSpc>
                          <a:spcPct val="115000"/>
                        </a:lnSpc>
                        <a:spcAft>
                          <a:spcPts val="0"/>
                        </a:spcAft>
                      </a:pPr>
                      <a:r>
                        <a:rPr lang="es-ES" sz="1600" b="1" dirty="0">
                          <a:solidFill>
                            <a:schemeClr val="tx1"/>
                          </a:solidFill>
                          <a:effectLst/>
                          <a:latin typeface="Cambria" panose="02040503050406030204" pitchFamily="18" charset="0"/>
                          <a:ea typeface="Cambria" panose="02040503050406030204" pitchFamily="18" charset="0"/>
                        </a:rPr>
                        <a:t>Perfil socio-demográfico &amp; situación pasada</a:t>
                      </a:r>
                      <a:endParaRPr lang="en-US" sz="16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noFill/>
                  </a:tcPr>
                </a:tc>
                <a:tc hMerge="1">
                  <a:txBody>
                    <a:bodyPr/>
                    <a:lstStyle/>
                    <a:p>
                      <a:endParaRPr lang="en-US"/>
                    </a:p>
                  </a:txBody>
                  <a:tcPr/>
                </a:tc>
                <a:tc>
                  <a:txBody>
                    <a:bodyPr/>
                    <a:lstStyle/>
                    <a:p>
                      <a:pPr>
                        <a:lnSpc>
                          <a:spcPct val="115000"/>
                        </a:lnSpc>
                        <a:spcAft>
                          <a:spcPts val="0"/>
                        </a:spcAft>
                      </a:pPr>
                      <a:r>
                        <a:rPr lang="es-ES" sz="1600" b="1" dirty="0">
                          <a:solidFill>
                            <a:schemeClr val="tx1"/>
                          </a:solidFill>
                          <a:effectLst/>
                          <a:latin typeface="Cambria" panose="02040503050406030204" pitchFamily="18" charset="0"/>
                          <a:ea typeface="Cambria" panose="02040503050406030204" pitchFamily="18" charset="0"/>
                        </a:rPr>
                        <a:t>Situación actual</a:t>
                      </a:r>
                      <a:endParaRPr lang="en-US" sz="16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noFill/>
                  </a:tcPr>
                </a:tc>
                <a:tc>
                  <a:txBody>
                    <a:bodyPr/>
                    <a:lstStyle/>
                    <a:p>
                      <a:pPr>
                        <a:lnSpc>
                          <a:spcPct val="115000"/>
                        </a:lnSpc>
                        <a:spcAft>
                          <a:spcPts val="0"/>
                        </a:spcAft>
                      </a:pPr>
                      <a:r>
                        <a:rPr lang="es-ES" sz="1600" b="1" dirty="0">
                          <a:solidFill>
                            <a:schemeClr val="tx1"/>
                          </a:solidFill>
                          <a:effectLst/>
                          <a:latin typeface="Cambria" panose="02040503050406030204" pitchFamily="18" charset="0"/>
                          <a:ea typeface="Cambria" panose="02040503050406030204" pitchFamily="18" charset="0"/>
                        </a:rPr>
                        <a:t>Situación futura</a:t>
                      </a:r>
                      <a:endParaRPr lang="en-US" sz="1600" b="1"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02926141"/>
                  </a:ext>
                </a:extLst>
              </a:tr>
              <a:tr h="349991">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Ciudad de procedencia </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Edad</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Intereses </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Beneficios esperados</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3995412876"/>
                  </a:ext>
                </a:extLst>
              </a:tr>
              <a:tr h="349991">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Ciudad de residencia</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Género</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Lugares de encuentro</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Proyecciones </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272334061"/>
                  </a:ext>
                </a:extLst>
              </a:tr>
              <a:tr h="349991">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Población</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Tamaño grupo familiar</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Creación y uso de redes</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Preocupaciones </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1663796052"/>
                  </a:ext>
                </a:extLst>
              </a:tr>
              <a:tr h="349991">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Densidad poblacional </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Ocupación</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Preferencias</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270431026"/>
                  </a:ext>
                </a:extLst>
              </a:tr>
              <a:tr h="349991">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Clima</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Educación</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Creencias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 </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780310316"/>
                  </a:ext>
                </a:extLst>
              </a:tr>
              <a:tr h="349991">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Estrato socioeconómico</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a:solidFill>
                            <a:schemeClr val="tx1"/>
                          </a:solidFill>
                          <a:effectLst/>
                          <a:latin typeface="Cambria" panose="02040503050406030204" pitchFamily="18" charset="0"/>
                          <a:ea typeface="Cambria" panose="02040503050406030204" pitchFamily="18" charset="0"/>
                        </a:rPr>
                        <a:t>Ingresos</a:t>
                      </a:r>
                      <a:endParaRPr lang="en-US" sz="160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2599528471"/>
                  </a:ext>
                </a:extLst>
              </a:tr>
              <a:tr h="367490">
                <a:tc>
                  <a:txBody>
                    <a:bodyPr/>
                    <a:lstStyle/>
                    <a:p>
                      <a:pPr>
                        <a:lnSpc>
                          <a:spcPct val="115000"/>
                        </a:lnSpc>
                        <a:spcAft>
                          <a:spcPts val="0"/>
                        </a:spcAft>
                      </a:pPr>
                      <a:r>
                        <a:rPr lang="es-ES" sz="1600" b="0" dirty="0">
                          <a:solidFill>
                            <a:schemeClr val="tx1"/>
                          </a:solidFill>
                          <a:effectLst/>
                          <a:latin typeface="Cambria" panose="02040503050406030204" pitchFamily="18" charset="0"/>
                          <a:ea typeface="Cambria" panose="02040503050406030204" pitchFamily="18" charset="0"/>
                        </a:rPr>
                        <a:t> Lenguajes</a:t>
                      </a:r>
                      <a:endParaRPr lang="en-US" sz="1600" b="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Conocimiento del  problema</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tc>
                  <a:txBody>
                    <a:bodyPr/>
                    <a:lstStyle/>
                    <a:p>
                      <a:pPr>
                        <a:lnSpc>
                          <a:spcPct val="115000"/>
                        </a:lnSpc>
                        <a:spcAft>
                          <a:spcPts val="0"/>
                        </a:spcAft>
                      </a:pPr>
                      <a:r>
                        <a:rPr lang="es-ES" sz="1600" dirty="0">
                          <a:solidFill>
                            <a:schemeClr val="tx1"/>
                          </a:solidFill>
                          <a:effectLst/>
                          <a:latin typeface="Cambria" panose="02040503050406030204" pitchFamily="18" charset="0"/>
                          <a:ea typeface="Cambria" panose="02040503050406030204" pitchFamily="18" charset="0"/>
                        </a:rPr>
                        <a:t> </a:t>
                      </a:r>
                      <a:endParaRPr lang="en-US" sz="1600" dirty="0">
                        <a:solidFill>
                          <a:schemeClr val="tx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b">
                    <a:noFill/>
                  </a:tcPr>
                </a:tc>
                <a:extLst>
                  <a:ext uri="{0D108BD9-81ED-4DB2-BD59-A6C34878D82A}">
                    <a16:rowId xmlns:a16="http://schemas.microsoft.com/office/drawing/2014/main" val="1579644100"/>
                  </a:ext>
                </a:extLst>
              </a:tr>
            </a:tbl>
          </a:graphicData>
        </a:graphic>
      </p:graphicFrame>
    </p:spTree>
    <p:extLst>
      <p:ext uri="{BB962C8B-B14F-4D97-AF65-F5344CB8AC3E}">
        <p14:creationId xmlns:p14="http://schemas.microsoft.com/office/powerpoint/2010/main" val="2865535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F4B97-4E77-4222-9B35-7F69E34AD873}"/>
              </a:ext>
            </a:extLst>
          </p:cNvPr>
          <p:cNvSpPr>
            <a:spLocks noGrp="1"/>
          </p:cNvSpPr>
          <p:nvPr>
            <p:ph type="title"/>
          </p:nvPr>
        </p:nvSpPr>
        <p:spPr/>
        <p:txBody>
          <a:bodyPr/>
          <a:lstStyle/>
          <a:p>
            <a:r>
              <a:rPr lang="es-ES" dirty="0"/>
              <a:t>Observación Participante</a:t>
            </a:r>
            <a:endParaRPr lang="es-US" dirty="0"/>
          </a:p>
        </p:txBody>
      </p:sp>
      <p:sp>
        <p:nvSpPr>
          <p:cNvPr id="3" name="Content Placeholder 2">
            <a:extLst>
              <a:ext uri="{FF2B5EF4-FFF2-40B4-BE49-F238E27FC236}">
                <a16:creationId xmlns:a16="http://schemas.microsoft.com/office/drawing/2014/main" id="{96ACC472-DC78-4ABA-9B13-6C18554D6939}"/>
              </a:ext>
            </a:extLst>
          </p:cNvPr>
          <p:cNvSpPr>
            <a:spLocks noGrp="1"/>
          </p:cNvSpPr>
          <p:nvPr>
            <p:ph idx="1"/>
          </p:nvPr>
        </p:nvSpPr>
        <p:spPr>
          <a:xfrm>
            <a:off x="628650" y="1556792"/>
            <a:ext cx="7886700" cy="4752527"/>
          </a:xfrm>
        </p:spPr>
        <p:txBody>
          <a:bodyPr>
            <a:normAutofit fontScale="62500" lnSpcReduction="20000"/>
          </a:bodyPr>
          <a:lstStyle/>
          <a:p>
            <a:pPr>
              <a:buNone/>
            </a:pPr>
            <a:r>
              <a:rPr lang="es-MX" b="1" dirty="0">
                <a:latin typeface="Cambria" pitchFamily="18" charset="0"/>
              </a:rPr>
              <a:t>¿</a:t>
            </a:r>
            <a:r>
              <a:rPr lang="es-MX" b="1" dirty="0">
                <a:latin typeface="Cambria" panose="02040503050406030204" pitchFamily="18" charset="0"/>
                <a:ea typeface="Cambria" panose="02040503050406030204" pitchFamily="18" charset="0"/>
              </a:rPr>
              <a:t>Cómo analizar la información?</a:t>
            </a:r>
          </a:p>
          <a:p>
            <a:pPr marL="0" indent="0">
              <a:buNone/>
            </a:pPr>
            <a:endParaRPr lang="es-US" b="1" dirty="0">
              <a:latin typeface="Cambria" panose="02040503050406030204" pitchFamily="18" charset="0"/>
              <a:ea typeface="Cambria" panose="02040503050406030204" pitchFamily="18" charset="0"/>
            </a:endParaRPr>
          </a:p>
          <a:p>
            <a:pPr marL="0" indent="0">
              <a:buNone/>
            </a:pPr>
            <a:r>
              <a:rPr lang="es-US" b="1" i="1" dirty="0">
                <a:latin typeface="Cambria" panose="02040503050406030204" pitchFamily="18" charset="0"/>
                <a:ea typeface="Cambria" panose="02040503050406030204" pitchFamily="18" charset="0"/>
              </a:rPr>
              <a:t>Matriz de influencia (motricidad) y dependencia (Michel </a:t>
            </a:r>
            <a:r>
              <a:rPr lang="es-US" b="1" i="1" dirty="0" err="1">
                <a:latin typeface="Cambria" panose="02040503050406030204" pitchFamily="18" charset="0"/>
                <a:ea typeface="Cambria" panose="02040503050406030204" pitchFamily="18" charset="0"/>
              </a:rPr>
              <a:t>Godet</a:t>
            </a:r>
            <a:r>
              <a:rPr lang="es-US" b="1" i="1" dirty="0">
                <a:latin typeface="Cambria" panose="02040503050406030204" pitchFamily="18" charset="0"/>
                <a:ea typeface="Cambria" panose="02040503050406030204" pitchFamily="18" charset="0"/>
              </a:rPr>
              <a:t>) </a:t>
            </a:r>
          </a:p>
          <a:p>
            <a:pPr marL="0" indent="0">
              <a:buNone/>
            </a:pPr>
            <a:endParaRPr lang="es-US" b="1" i="1" dirty="0">
              <a:latin typeface="Cambria" panose="02040503050406030204" pitchFamily="18" charset="0"/>
              <a:ea typeface="Cambria" panose="02040503050406030204" pitchFamily="18" charset="0"/>
            </a:endParaRPr>
          </a:p>
          <a:p>
            <a:r>
              <a:rPr lang="es-US" dirty="0">
                <a:latin typeface="Cambria" panose="02040503050406030204" pitchFamily="18" charset="0"/>
                <a:ea typeface="Cambria" panose="02040503050406030204" pitchFamily="18" charset="0"/>
              </a:rPr>
              <a:t>Modelo de priorización </a:t>
            </a:r>
          </a:p>
          <a:p>
            <a:pPr lvl="1">
              <a:buFont typeface="Wingdings" panose="05000000000000000000" pitchFamily="2" charset="2"/>
              <a:buChar char="Ø"/>
            </a:pPr>
            <a:r>
              <a:rPr lang="es-US" b="1" dirty="0">
                <a:latin typeface="Cambria" panose="02040503050406030204" pitchFamily="18" charset="0"/>
                <a:ea typeface="Cambria" panose="02040503050406030204" pitchFamily="18" charset="0"/>
              </a:rPr>
              <a:t>Seleccionar variables o categorías con mayor influencia </a:t>
            </a:r>
          </a:p>
          <a:p>
            <a:pPr lvl="1">
              <a:buFont typeface="Wingdings" panose="05000000000000000000" pitchFamily="2" charset="2"/>
              <a:buChar char="Ø"/>
            </a:pPr>
            <a:r>
              <a:rPr lang="es-US" dirty="0">
                <a:latin typeface="Cambria" panose="02040503050406030204" pitchFamily="18" charset="0"/>
                <a:ea typeface="Cambria" panose="02040503050406030204" pitchFamily="18" charset="0"/>
              </a:rPr>
              <a:t>Analizar interrelaciones </a:t>
            </a:r>
          </a:p>
          <a:p>
            <a:pPr lvl="1">
              <a:buFont typeface="Wingdings" panose="05000000000000000000" pitchFamily="2" charset="2"/>
              <a:buChar char="Ø"/>
            </a:pPr>
            <a:r>
              <a:rPr lang="es-ES" dirty="0">
                <a:latin typeface="Cambria" panose="02040503050406030204" pitchFamily="18" charset="0"/>
                <a:ea typeface="Cambria" panose="02040503050406030204" pitchFamily="18" charset="0"/>
              </a:rPr>
              <a:t>Confirmar la importancia de ciertas variables</a:t>
            </a:r>
            <a:endParaRPr lang="es-US" dirty="0">
              <a:latin typeface="Cambria" panose="02040503050406030204" pitchFamily="18" charset="0"/>
              <a:ea typeface="Cambria" panose="02040503050406030204" pitchFamily="18" charset="0"/>
            </a:endParaRPr>
          </a:p>
          <a:p>
            <a:pPr lvl="1">
              <a:buFont typeface="Wingdings" panose="05000000000000000000" pitchFamily="2" charset="2"/>
              <a:buChar char="Ø"/>
            </a:pPr>
            <a:endParaRPr lang="es-US" dirty="0">
              <a:latin typeface="Cambria" panose="02040503050406030204" pitchFamily="18" charset="0"/>
              <a:ea typeface="Cambria" panose="02040503050406030204" pitchFamily="18" charset="0"/>
            </a:endParaRPr>
          </a:p>
          <a:p>
            <a:pPr lvl="1">
              <a:buFont typeface="Wingdings" panose="05000000000000000000" pitchFamily="2" charset="2"/>
              <a:buChar char="Ø"/>
            </a:pPr>
            <a:r>
              <a:rPr lang="es-US" dirty="0">
                <a:latin typeface="Cambria" panose="02040503050406030204" pitchFamily="18" charset="0"/>
                <a:ea typeface="Cambria" panose="02040503050406030204" pitchFamily="18" charset="0"/>
              </a:rPr>
              <a:t>4 dimensiones de influencia y dependencia </a:t>
            </a:r>
          </a:p>
          <a:p>
            <a:pPr lvl="2">
              <a:buFont typeface="Wingdings" panose="05000000000000000000" pitchFamily="2" charset="2"/>
              <a:buChar char="Ø"/>
            </a:pPr>
            <a:r>
              <a:rPr lang="es-US" b="1" dirty="0">
                <a:latin typeface="Cambria" panose="02040503050406030204" pitchFamily="18" charset="0"/>
                <a:ea typeface="Cambria" panose="02040503050406030204" pitchFamily="18" charset="0"/>
              </a:rPr>
              <a:t>Poder: </a:t>
            </a:r>
            <a:r>
              <a:rPr lang="es-US" dirty="0">
                <a:latin typeface="Cambria" panose="02040503050406030204" pitchFamily="18" charset="0"/>
                <a:ea typeface="Cambria" panose="02040503050406030204" pitchFamily="18" charset="0"/>
              </a:rPr>
              <a:t>alta influencia y baja dependencia</a:t>
            </a:r>
          </a:p>
          <a:p>
            <a:pPr lvl="2">
              <a:buFont typeface="Wingdings" panose="05000000000000000000" pitchFamily="2" charset="2"/>
              <a:buChar char="Ø"/>
            </a:pPr>
            <a:r>
              <a:rPr lang="es-US" b="1" dirty="0">
                <a:latin typeface="Cambria" panose="02040503050406030204" pitchFamily="18" charset="0"/>
                <a:ea typeface="Cambria" panose="02040503050406030204" pitchFamily="18" charset="0"/>
              </a:rPr>
              <a:t>Conflicto: </a:t>
            </a:r>
            <a:r>
              <a:rPr lang="es-US" dirty="0">
                <a:latin typeface="Cambria" panose="02040503050406030204" pitchFamily="18" charset="0"/>
                <a:ea typeface="Cambria" panose="02040503050406030204" pitchFamily="18" charset="0"/>
              </a:rPr>
              <a:t>alta influencia y alta dependencia</a:t>
            </a:r>
          </a:p>
          <a:p>
            <a:pPr lvl="2">
              <a:buFont typeface="Wingdings" panose="05000000000000000000" pitchFamily="2" charset="2"/>
              <a:buChar char="Ø"/>
            </a:pPr>
            <a:r>
              <a:rPr lang="es-US" b="1" dirty="0">
                <a:latin typeface="Cambria" panose="02040503050406030204" pitchFamily="18" charset="0"/>
                <a:ea typeface="Cambria" panose="02040503050406030204" pitchFamily="18" charset="0"/>
              </a:rPr>
              <a:t>Autonomía: </a:t>
            </a:r>
            <a:r>
              <a:rPr lang="es-US" dirty="0">
                <a:latin typeface="Cambria" panose="02040503050406030204" pitchFamily="18" charset="0"/>
                <a:ea typeface="Cambria" panose="02040503050406030204" pitchFamily="18" charset="0"/>
              </a:rPr>
              <a:t>baja influencia y baja dependencia</a:t>
            </a:r>
          </a:p>
          <a:p>
            <a:pPr lvl="2">
              <a:buFont typeface="Wingdings" panose="05000000000000000000" pitchFamily="2" charset="2"/>
              <a:buChar char="Ø"/>
            </a:pPr>
            <a:r>
              <a:rPr lang="es-US" b="1" dirty="0">
                <a:latin typeface="Cambria" panose="02040503050406030204" pitchFamily="18" charset="0"/>
                <a:ea typeface="Cambria" panose="02040503050406030204" pitchFamily="18" charset="0"/>
              </a:rPr>
              <a:t>Salida: </a:t>
            </a:r>
            <a:r>
              <a:rPr lang="es-US" dirty="0">
                <a:latin typeface="Cambria" panose="02040503050406030204" pitchFamily="18" charset="0"/>
                <a:ea typeface="Cambria" panose="02040503050406030204" pitchFamily="18" charset="0"/>
              </a:rPr>
              <a:t>baja influencia y alta dependencia</a:t>
            </a:r>
          </a:p>
          <a:p>
            <a:pPr lvl="1">
              <a:buFont typeface="Wingdings" panose="05000000000000000000" pitchFamily="2" charset="2"/>
              <a:buChar char="Ø"/>
            </a:pPr>
            <a:endParaRPr lang="es-US" dirty="0">
              <a:latin typeface="Cambria" panose="02040503050406030204" pitchFamily="18" charset="0"/>
              <a:ea typeface="Cambria" panose="02040503050406030204" pitchFamily="18" charset="0"/>
            </a:endParaRPr>
          </a:p>
          <a:p>
            <a:pPr lvl="1">
              <a:buFont typeface="Wingdings" panose="05000000000000000000" pitchFamily="2" charset="2"/>
              <a:buChar char="Ø"/>
            </a:pPr>
            <a:r>
              <a:rPr lang="es-US" dirty="0">
                <a:latin typeface="Cambria" panose="02040503050406030204" pitchFamily="18" charset="0"/>
                <a:ea typeface="Cambria" panose="02040503050406030204" pitchFamily="18" charset="0"/>
              </a:rPr>
              <a:t>Identificar y priorizar los problemas ubicados en las áreas de </a:t>
            </a:r>
            <a:r>
              <a:rPr lang="es-US" b="1" dirty="0">
                <a:latin typeface="Cambria" panose="02040503050406030204" pitchFamily="18" charset="0"/>
                <a:ea typeface="Cambria" panose="02040503050406030204" pitchFamily="18" charset="0"/>
              </a:rPr>
              <a:t>poder y de conflicto</a:t>
            </a:r>
          </a:p>
        </p:txBody>
      </p:sp>
    </p:spTree>
    <p:extLst>
      <p:ext uri="{BB962C8B-B14F-4D97-AF65-F5344CB8AC3E}">
        <p14:creationId xmlns:p14="http://schemas.microsoft.com/office/powerpoint/2010/main" val="40719793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74A4-F7BA-4413-BAB5-DCF923B0CEB4}"/>
              </a:ext>
            </a:extLst>
          </p:cNvPr>
          <p:cNvSpPr>
            <a:spLocks noGrp="1"/>
          </p:cNvSpPr>
          <p:nvPr>
            <p:ph type="title"/>
          </p:nvPr>
        </p:nvSpPr>
        <p:spPr/>
        <p:txBody>
          <a:bodyPr>
            <a:normAutofit/>
          </a:bodyPr>
          <a:lstStyle/>
          <a:p>
            <a:r>
              <a:rPr lang="es-ES" dirty="0"/>
              <a:t>Observación Participante</a:t>
            </a:r>
            <a:endParaRPr lang="es-US" dirty="0"/>
          </a:p>
        </p:txBody>
      </p:sp>
      <p:sp>
        <p:nvSpPr>
          <p:cNvPr id="3" name="Content Placeholder 2">
            <a:extLst>
              <a:ext uri="{FF2B5EF4-FFF2-40B4-BE49-F238E27FC236}">
                <a16:creationId xmlns:a16="http://schemas.microsoft.com/office/drawing/2014/main" id="{C7F35104-93D5-41EB-9378-7F47E204C08E}"/>
              </a:ext>
            </a:extLst>
          </p:cNvPr>
          <p:cNvSpPr>
            <a:spLocks noGrp="1"/>
          </p:cNvSpPr>
          <p:nvPr>
            <p:ph idx="1"/>
          </p:nvPr>
        </p:nvSpPr>
        <p:spPr>
          <a:xfrm>
            <a:off x="251520" y="1634907"/>
            <a:ext cx="5838355" cy="4154859"/>
          </a:xfrm>
        </p:spPr>
        <p:txBody>
          <a:bodyPr>
            <a:normAutofit fontScale="70000" lnSpcReduction="20000"/>
          </a:bodyPr>
          <a:lstStyle/>
          <a:p>
            <a:pPr marL="0" indent="0">
              <a:buNone/>
            </a:pPr>
            <a:r>
              <a:rPr lang="es-US" b="1" i="1" dirty="0"/>
              <a:t>Matriz de influencia y dependencia (Michel </a:t>
            </a:r>
            <a:r>
              <a:rPr lang="es-US" b="1" i="1" dirty="0" err="1"/>
              <a:t>Godet</a:t>
            </a:r>
            <a:r>
              <a:rPr lang="es-US" b="1" i="1" dirty="0"/>
              <a:t>) </a:t>
            </a:r>
          </a:p>
          <a:p>
            <a:pPr marL="0" indent="0">
              <a:buNone/>
            </a:pPr>
            <a:endParaRPr lang="es-US" b="1" i="1" dirty="0"/>
          </a:p>
          <a:p>
            <a:pPr marL="0" indent="0">
              <a:buNone/>
            </a:pPr>
            <a:r>
              <a:rPr lang="es-US" b="1" dirty="0"/>
              <a:t>Procedimiento:</a:t>
            </a:r>
          </a:p>
          <a:p>
            <a:pPr marL="385763" indent="-385763">
              <a:buAutoNum type="arabicPeriod"/>
            </a:pPr>
            <a:r>
              <a:rPr lang="es-US" b="1" dirty="0"/>
              <a:t>Identificar variables</a:t>
            </a:r>
          </a:p>
          <a:p>
            <a:pPr marL="385763" indent="-385763">
              <a:buAutoNum type="arabicPeriod"/>
            </a:pPr>
            <a:endParaRPr lang="es-US" b="1" dirty="0"/>
          </a:p>
          <a:p>
            <a:pPr marL="385763" indent="-385763">
              <a:buFont typeface="+mj-lt"/>
              <a:buAutoNum type="alphaLcParenR"/>
            </a:pPr>
            <a:r>
              <a:rPr lang="es-US" dirty="0"/>
              <a:t>Determinar variables durante la observación </a:t>
            </a:r>
          </a:p>
          <a:p>
            <a:pPr marL="385763" indent="-385763">
              <a:buFont typeface="+mj-lt"/>
              <a:buAutoNum type="alphaLcParenR"/>
            </a:pPr>
            <a:endParaRPr lang="es-US" dirty="0"/>
          </a:p>
          <a:p>
            <a:pPr marL="385763" indent="-385763">
              <a:buFont typeface="+mj-lt"/>
              <a:buAutoNum type="alphaLcParenR"/>
            </a:pPr>
            <a:r>
              <a:rPr lang="es-US" dirty="0"/>
              <a:t>Enumerar las variables</a:t>
            </a:r>
          </a:p>
          <a:p>
            <a:pPr marL="385763" indent="-385763">
              <a:buFont typeface="+mj-lt"/>
              <a:buAutoNum type="alphaLcParenR"/>
            </a:pPr>
            <a:endParaRPr lang="es-US" dirty="0"/>
          </a:p>
          <a:p>
            <a:pPr marL="385763" indent="-385763">
              <a:buFont typeface="+mj-lt"/>
              <a:buAutoNum type="alphaLcParenR"/>
            </a:pPr>
            <a:r>
              <a:rPr lang="es-US" dirty="0"/>
              <a:t>Construir la matriz (N cantidad de variables o categorías) </a:t>
            </a:r>
          </a:p>
          <a:p>
            <a:pPr marL="385763" indent="-385763">
              <a:buFont typeface="+mj-lt"/>
              <a:buAutoNum type="alphaLcParenR"/>
            </a:pPr>
            <a:endParaRPr lang="es-US" dirty="0"/>
          </a:p>
          <a:p>
            <a:pPr marL="0" indent="0">
              <a:buNone/>
            </a:pPr>
            <a:endParaRPr lang="es-US" dirty="0"/>
          </a:p>
        </p:txBody>
      </p:sp>
      <p:pic>
        <p:nvPicPr>
          <p:cNvPr id="7" name="Picture 6">
            <a:extLst>
              <a:ext uri="{FF2B5EF4-FFF2-40B4-BE49-F238E27FC236}">
                <a16:creationId xmlns:a16="http://schemas.microsoft.com/office/drawing/2014/main" id="{F062881F-41F4-41A2-BE3D-38462E1C3AF6}"/>
              </a:ext>
            </a:extLst>
          </p:cNvPr>
          <p:cNvPicPr>
            <a:picLocks noChangeAspect="1"/>
          </p:cNvPicPr>
          <p:nvPr/>
        </p:nvPicPr>
        <p:blipFill>
          <a:blip r:embed="rId2" cstate="print"/>
          <a:stretch>
            <a:fillRect/>
          </a:stretch>
        </p:blipFill>
        <p:spPr>
          <a:xfrm>
            <a:off x="4788024" y="2276872"/>
            <a:ext cx="4214813" cy="942975"/>
          </a:xfrm>
          <a:prstGeom prst="rect">
            <a:avLst/>
          </a:prstGeom>
        </p:spPr>
      </p:pic>
    </p:spTree>
    <p:extLst>
      <p:ext uri="{BB962C8B-B14F-4D97-AF65-F5344CB8AC3E}">
        <p14:creationId xmlns:p14="http://schemas.microsoft.com/office/powerpoint/2010/main" val="646804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74A4-F7BA-4413-BAB5-DCF923B0CEB4}"/>
              </a:ext>
            </a:extLst>
          </p:cNvPr>
          <p:cNvSpPr>
            <a:spLocks noGrp="1"/>
          </p:cNvSpPr>
          <p:nvPr>
            <p:ph type="title"/>
          </p:nvPr>
        </p:nvSpPr>
        <p:spPr/>
        <p:txBody>
          <a:bodyPr/>
          <a:lstStyle/>
          <a:p>
            <a:r>
              <a:rPr lang="es-ES" dirty="0"/>
              <a:t>Observación Participante</a:t>
            </a:r>
            <a:endParaRPr lang="es-US" dirty="0"/>
          </a:p>
        </p:txBody>
      </p:sp>
      <p:sp>
        <p:nvSpPr>
          <p:cNvPr id="3" name="Content Placeholder 2">
            <a:extLst>
              <a:ext uri="{FF2B5EF4-FFF2-40B4-BE49-F238E27FC236}">
                <a16:creationId xmlns:a16="http://schemas.microsoft.com/office/drawing/2014/main" id="{C7F35104-93D5-41EB-9378-7F47E204C08E}"/>
              </a:ext>
            </a:extLst>
          </p:cNvPr>
          <p:cNvSpPr>
            <a:spLocks noGrp="1"/>
          </p:cNvSpPr>
          <p:nvPr>
            <p:ph idx="1"/>
          </p:nvPr>
        </p:nvSpPr>
        <p:spPr>
          <a:xfrm>
            <a:off x="179512" y="2204864"/>
            <a:ext cx="6696744" cy="4010843"/>
          </a:xfrm>
        </p:spPr>
        <p:txBody>
          <a:bodyPr>
            <a:normAutofit fontScale="47500" lnSpcReduction="20000"/>
          </a:bodyPr>
          <a:lstStyle/>
          <a:p>
            <a:pPr marL="0" indent="0">
              <a:buNone/>
            </a:pPr>
            <a:r>
              <a:rPr lang="es-US" b="1" dirty="0"/>
              <a:t>Procedimiento:</a:t>
            </a:r>
            <a:endParaRPr lang="es-US" dirty="0"/>
          </a:p>
          <a:p>
            <a:pPr marL="0" indent="0">
              <a:buNone/>
            </a:pPr>
            <a:r>
              <a:rPr lang="es-US" b="1" dirty="0"/>
              <a:t>2) Descripción de las relaciones entre las variables</a:t>
            </a:r>
          </a:p>
          <a:p>
            <a:pPr marL="385763" indent="-385763">
              <a:buFont typeface="+mj-lt"/>
              <a:buAutoNum type="alphaLcPeriod"/>
            </a:pPr>
            <a:r>
              <a:rPr lang="es-US" dirty="0"/>
              <a:t>Clasificar las variables (medida que </a:t>
            </a:r>
            <a:r>
              <a:rPr lang="es-US"/>
              <a:t>influyen en </a:t>
            </a:r>
            <a:r>
              <a:rPr lang="es-US" dirty="0"/>
              <a:t>la siguiente variable)</a:t>
            </a:r>
          </a:p>
          <a:p>
            <a:pPr marL="342900" lvl="1" indent="0">
              <a:buNone/>
            </a:pPr>
            <a:r>
              <a:rPr lang="es-US" dirty="0"/>
              <a:t>0= sin relación</a:t>
            </a:r>
          </a:p>
          <a:p>
            <a:pPr marL="342900" lvl="1" indent="0">
              <a:buNone/>
            </a:pPr>
            <a:r>
              <a:rPr lang="es-US" dirty="0"/>
              <a:t>1= baja influencia</a:t>
            </a:r>
          </a:p>
          <a:p>
            <a:pPr marL="342900" lvl="1" indent="0">
              <a:buNone/>
            </a:pPr>
            <a:r>
              <a:rPr lang="es-US" dirty="0"/>
              <a:t>2=mediana influencia</a:t>
            </a:r>
          </a:p>
          <a:p>
            <a:pPr marL="342900" lvl="1" indent="0">
              <a:buNone/>
            </a:pPr>
            <a:r>
              <a:rPr lang="es-US" dirty="0"/>
              <a:t>3=alta influencia</a:t>
            </a:r>
          </a:p>
          <a:p>
            <a:pPr marL="342900" lvl="1" indent="0">
              <a:buNone/>
            </a:pPr>
            <a:endParaRPr lang="es-US" dirty="0"/>
          </a:p>
          <a:p>
            <a:pPr marL="685800" lvl="1" indent="-342900">
              <a:buFont typeface="+mj-lt"/>
              <a:buAutoNum type="alphaLcPeriod"/>
            </a:pPr>
            <a:endParaRPr lang="es-US" dirty="0"/>
          </a:p>
          <a:p>
            <a:pPr marL="385763" indent="-385763">
              <a:buFont typeface="+mj-lt"/>
              <a:buAutoNum type="alphaLcPeriod"/>
            </a:pPr>
            <a:r>
              <a:rPr lang="es-ES" dirty="0"/>
              <a:t>Calcular el total de influencia y dependencia de cada problema (filas y columnas respectivamente). </a:t>
            </a:r>
          </a:p>
          <a:p>
            <a:pPr marL="385763" indent="-385763">
              <a:buFont typeface="+mj-lt"/>
              <a:buAutoNum type="alphaLcPeriod"/>
            </a:pPr>
            <a:endParaRPr lang="es-ES" dirty="0"/>
          </a:p>
          <a:p>
            <a:pPr marL="385763" indent="-385763">
              <a:buFont typeface="+mj-lt"/>
              <a:buAutoNum type="alphaLcPeriod"/>
            </a:pPr>
            <a:r>
              <a:rPr lang="es-ES" dirty="0"/>
              <a:t>Calcular el total de las influencia y dependencia (sumando los marginales de las filas y columnas).</a:t>
            </a:r>
          </a:p>
          <a:p>
            <a:pPr marL="385763" indent="-385763">
              <a:buFont typeface="+mj-lt"/>
              <a:buAutoNum type="alphaLcPeriod"/>
            </a:pPr>
            <a:endParaRPr lang="es-ES" dirty="0"/>
          </a:p>
          <a:p>
            <a:pPr marL="385763" indent="-385763">
              <a:buFont typeface="+mj-lt"/>
              <a:buAutoNum type="alphaLcPeriod"/>
            </a:pPr>
            <a:r>
              <a:rPr lang="es-ES" dirty="0"/>
              <a:t>Estimar las coordenadas cartesianas de influencia- dependencia en porcentajes</a:t>
            </a:r>
          </a:p>
          <a:p>
            <a:pPr lvl="1"/>
            <a:r>
              <a:rPr lang="es-ES" dirty="0"/>
              <a:t>Dividir cada valor absoluto por el total de influencia o dependencia</a:t>
            </a:r>
            <a:endParaRPr lang="es-US" dirty="0"/>
          </a:p>
        </p:txBody>
      </p:sp>
      <p:pic>
        <p:nvPicPr>
          <p:cNvPr id="4" name="Picture 3">
            <a:extLst>
              <a:ext uri="{FF2B5EF4-FFF2-40B4-BE49-F238E27FC236}">
                <a16:creationId xmlns:a16="http://schemas.microsoft.com/office/drawing/2014/main" id="{434C899E-A55F-4610-9FA2-C3F770A7AEDF}"/>
              </a:ext>
            </a:extLst>
          </p:cNvPr>
          <p:cNvPicPr>
            <a:picLocks noChangeAspect="1"/>
          </p:cNvPicPr>
          <p:nvPr/>
        </p:nvPicPr>
        <p:blipFill>
          <a:blip r:embed="rId2" cstate="print"/>
          <a:stretch>
            <a:fillRect/>
          </a:stretch>
        </p:blipFill>
        <p:spPr>
          <a:xfrm>
            <a:off x="4427984" y="2900247"/>
            <a:ext cx="4379119" cy="1221581"/>
          </a:xfrm>
          <a:prstGeom prst="rect">
            <a:avLst/>
          </a:prstGeom>
        </p:spPr>
      </p:pic>
      <p:pic>
        <p:nvPicPr>
          <p:cNvPr id="6" name="Picture 5">
            <a:extLst>
              <a:ext uri="{FF2B5EF4-FFF2-40B4-BE49-F238E27FC236}">
                <a16:creationId xmlns:a16="http://schemas.microsoft.com/office/drawing/2014/main" id="{EA95364F-82FA-4DE0-98E9-B02549443471}"/>
              </a:ext>
            </a:extLst>
          </p:cNvPr>
          <p:cNvPicPr>
            <a:picLocks noChangeAspect="1"/>
          </p:cNvPicPr>
          <p:nvPr/>
        </p:nvPicPr>
        <p:blipFill>
          <a:blip r:embed="rId3" cstate="print"/>
          <a:stretch>
            <a:fillRect/>
          </a:stretch>
        </p:blipFill>
        <p:spPr>
          <a:xfrm>
            <a:off x="5940152" y="5648021"/>
            <a:ext cx="2986088" cy="864394"/>
          </a:xfrm>
          <a:prstGeom prst="rect">
            <a:avLst/>
          </a:prstGeom>
        </p:spPr>
      </p:pic>
    </p:spTree>
    <p:extLst>
      <p:ext uri="{BB962C8B-B14F-4D97-AF65-F5344CB8AC3E}">
        <p14:creationId xmlns:p14="http://schemas.microsoft.com/office/powerpoint/2010/main" val="5569888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D74A4-F7BA-4413-BAB5-DCF923B0CEB4}"/>
              </a:ext>
            </a:extLst>
          </p:cNvPr>
          <p:cNvSpPr>
            <a:spLocks noGrp="1"/>
          </p:cNvSpPr>
          <p:nvPr>
            <p:ph type="title"/>
          </p:nvPr>
        </p:nvSpPr>
        <p:spPr/>
        <p:txBody>
          <a:bodyPr>
            <a:normAutofit fontScale="90000"/>
          </a:bodyPr>
          <a:lstStyle/>
          <a:p>
            <a:r>
              <a:rPr lang="es-US" dirty="0"/>
              <a:t/>
            </a:r>
            <a:br>
              <a:rPr lang="es-US" dirty="0"/>
            </a:br>
            <a:r>
              <a:rPr lang="es-ES" dirty="0"/>
              <a:t>Observación Participante</a:t>
            </a:r>
            <a:endParaRPr lang="es-US" dirty="0"/>
          </a:p>
        </p:txBody>
      </p:sp>
      <p:sp>
        <p:nvSpPr>
          <p:cNvPr id="3" name="Content Placeholder 2">
            <a:extLst>
              <a:ext uri="{FF2B5EF4-FFF2-40B4-BE49-F238E27FC236}">
                <a16:creationId xmlns:a16="http://schemas.microsoft.com/office/drawing/2014/main" id="{C7F35104-93D5-41EB-9378-7F47E204C08E}"/>
              </a:ext>
            </a:extLst>
          </p:cNvPr>
          <p:cNvSpPr>
            <a:spLocks noGrp="1"/>
          </p:cNvSpPr>
          <p:nvPr>
            <p:ph idx="1"/>
          </p:nvPr>
        </p:nvSpPr>
        <p:spPr>
          <a:xfrm>
            <a:off x="389830" y="2226469"/>
            <a:ext cx="4379118" cy="3263504"/>
          </a:xfrm>
        </p:spPr>
        <p:txBody>
          <a:bodyPr>
            <a:normAutofit fontScale="47500" lnSpcReduction="20000"/>
          </a:bodyPr>
          <a:lstStyle/>
          <a:p>
            <a:pPr marL="0" indent="0">
              <a:buNone/>
            </a:pPr>
            <a:r>
              <a:rPr lang="es-US" b="1" dirty="0"/>
              <a:t>Procedimiento:</a:t>
            </a:r>
            <a:endParaRPr lang="es-US" dirty="0"/>
          </a:p>
          <a:p>
            <a:pPr marL="0" indent="0">
              <a:buNone/>
            </a:pPr>
            <a:r>
              <a:rPr lang="es-US" b="1" dirty="0"/>
              <a:t>3) Confirmación variables claves con MICMAC </a:t>
            </a:r>
            <a:r>
              <a:rPr lang="es-US" dirty="0"/>
              <a:t>(impactos cruzados)</a:t>
            </a:r>
          </a:p>
          <a:p>
            <a:pPr marL="385763" indent="-385763">
              <a:buFont typeface="+mj-lt"/>
              <a:buAutoNum type="alphaLcPeriod"/>
            </a:pPr>
            <a:r>
              <a:rPr lang="es-US" dirty="0"/>
              <a:t>Calcular la esperanza matemática </a:t>
            </a:r>
          </a:p>
          <a:p>
            <a:pPr lvl="1"/>
            <a:r>
              <a:rPr lang="es-US" dirty="0"/>
              <a:t>Valor que tendría cada problema independiente</a:t>
            </a:r>
          </a:p>
          <a:p>
            <a:pPr marL="685800" lvl="1" indent="-342900">
              <a:buFont typeface="+mj-lt"/>
              <a:buAutoNum type="alphaLcPeriod"/>
            </a:pPr>
            <a:endParaRPr lang="es-US" dirty="0"/>
          </a:p>
          <a:p>
            <a:pPr marL="385763" indent="-385763">
              <a:buFont typeface="+mj-lt"/>
              <a:buAutoNum type="alphaLcPeriod"/>
            </a:pPr>
            <a:r>
              <a:rPr lang="es-ES" dirty="0"/>
              <a:t>Construir plano cartesiano </a:t>
            </a:r>
          </a:p>
          <a:p>
            <a:pPr lvl="1"/>
            <a:r>
              <a:rPr lang="es-ES" dirty="0"/>
              <a:t>Dividir lo ejes en el valor de la esperanza</a:t>
            </a:r>
          </a:p>
          <a:p>
            <a:pPr lvl="1"/>
            <a:r>
              <a:rPr lang="es-ES" b="1" dirty="0"/>
              <a:t>Ubicar cada variable en el plano según sus coordenadas.</a:t>
            </a:r>
          </a:p>
          <a:p>
            <a:pPr lvl="1"/>
            <a:endParaRPr lang="es-ES" dirty="0"/>
          </a:p>
          <a:p>
            <a:pPr marL="385763" indent="-385763">
              <a:buFont typeface="+mj-lt"/>
              <a:buAutoNum type="alphaLcPeriod"/>
            </a:pPr>
            <a:r>
              <a:rPr lang="es-ES" dirty="0"/>
              <a:t>Identificar los problemas ubicados en las zonas de poder y conflicto</a:t>
            </a:r>
          </a:p>
          <a:p>
            <a:pPr lvl="1"/>
            <a:r>
              <a:rPr lang="es-ES" dirty="0"/>
              <a:t>Hacer un diagrama de sus relaciones</a:t>
            </a:r>
          </a:p>
          <a:p>
            <a:pPr lvl="1"/>
            <a:r>
              <a:rPr lang="es-US" b="1" dirty="0"/>
              <a:t>Seleccionar las variables con mayor influencia </a:t>
            </a:r>
          </a:p>
          <a:p>
            <a:pPr lvl="1"/>
            <a:endParaRPr lang="es-ES" dirty="0"/>
          </a:p>
          <a:p>
            <a:pPr marL="385763" indent="-385763">
              <a:buFont typeface="+mj-lt"/>
              <a:buAutoNum type="alphaLcPeriod"/>
            </a:pPr>
            <a:endParaRPr lang="es-ES" dirty="0"/>
          </a:p>
        </p:txBody>
      </p:sp>
      <p:pic>
        <p:nvPicPr>
          <p:cNvPr id="7" name="Content Placeholder 4">
            <a:extLst>
              <a:ext uri="{FF2B5EF4-FFF2-40B4-BE49-F238E27FC236}">
                <a16:creationId xmlns:a16="http://schemas.microsoft.com/office/drawing/2014/main" id="{DEC76158-A9BC-4E0F-AF7C-5F56E545AFFD}"/>
              </a:ext>
            </a:extLst>
          </p:cNvPr>
          <p:cNvPicPr>
            <a:picLocks noChangeAspect="1"/>
          </p:cNvPicPr>
          <p:nvPr/>
        </p:nvPicPr>
        <p:blipFill>
          <a:blip r:embed="rId2" cstate="print"/>
          <a:stretch>
            <a:fillRect/>
          </a:stretch>
        </p:blipFill>
        <p:spPr>
          <a:xfrm>
            <a:off x="6282709" y="1660921"/>
            <a:ext cx="1821656" cy="935831"/>
          </a:xfrm>
          <a:prstGeom prst="rect">
            <a:avLst/>
          </a:prstGeom>
        </p:spPr>
      </p:pic>
      <p:pic>
        <p:nvPicPr>
          <p:cNvPr id="8" name="Picture 7">
            <a:extLst>
              <a:ext uri="{FF2B5EF4-FFF2-40B4-BE49-F238E27FC236}">
                <a16:creationId xmlns:a16="http://schemas.microsoft.com/office/drawing/2014/main" id="{446F4D9C-8E88-4419-8CCA-3AAACE2707B2}"/>
              </a:ext>
            </a:extLst>
          </p:cNvPr>
          <p:cNvPicPr>
            <a:picLocks noChangeAspect="1"/>
          </p:cNvPicPr>
          <p:nvPr/>
        </p:nvPicPr>
        <p:blipFill>
          <a:blip r:embed="rId3" cstate="print"/>
          <a:stretch>
            <a:fillRect/>
          </a:stretch>
        </p:blipFill>
        <p:spPr>
          <a:xfrm>
            <a:off x="5508104" y="2911079"/>
            <a:ext cx="3028950" cy="2578894"/>
          </a:xfrm>
          <a:prstGeom prst="rect">
            <a:avLst/>
          </a:prstGeom>
        </p:spPr>
      </p:pic>
      <p:pic>
        <p:nvPicPr>
          <p:cNvPr id="4" name="Imagen 3"/>
          <p:cNvPicPr>
            <a:picLocks noChangeAspect="1"/>
          </p:cNvPicPr>
          <p:nvPr/>
        </p:nvPicPr>
        <p:blipFill>
          <a:blip r:embed="rId4" cstate="print"/>
          <a:stretch>
            <a:fillRect/>
          </a:stretch>
        </p:blipFill>
        <p:spPr>
          <a:xfrm>
            <a:off x="5381625" y="5661248"/>
            <a:ext cx="3305175" cy="1076325"/>
          </a:xfrm>
          <a:prstGeom prst="rect">
            <a:avLst/>
          </a:prstGeom>
        </p:spPr>
      </p:pic>
    </p:spTree>
    <p:extLst>
      <p:ext uri="{BB962C8B-B14F-4D97-AF65-F5344CB8AC3E}">
        <p14:creationId xmlns:p14="http://schemas.microsoft.com/office/powerpoint/2010/main" val="1632740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620688"/>
            <a:ext cx="8229600" cy="1143000"/>
          </a:xfrm>
        </p:spPr>
        <p:txBody>
          <a:bodyPr/>
          <a:lstStyle/>
          <a:p>
            <a:r>
              <a:rPr lang="es-ES" b="1" dirty="0"/>
              <a:t>Observación Participante</a:t>
            </a:r>
          </a:p>
        </p:txBody>
      </p:sp>
      <p:sp>
        <p:nvSpPr>
          <p:cNvPr id="7" name="6 Marcador de contenido"/>
          <p:cNvSpPr>
            <a:spLocks noGrp="1"/>
          </p:cNvSpPr>
          <p:nvPr>
            <p:ph idx="1"/>
          </p:nvPr>
        </p:nvSpPr>
        <p:spPr/>
        <p:txBody>
          <a:bodyPr>
            <a:normAutofit/>
          </a:bodyPr>
          <a:lstStyle/>
          <a:p>
            <a:pPr lvl="2">
              <a:buNone/>
            </a:pPr>
            <a:endParaRPr lang="es-MX" sz="1800" dirty="0"/>
          </a:p>
          <a:p>
            <a:pPr lvl="2">
              <a:buNone/>
            </a:pPr>
            <a:endParaRPr lang="es-MX" sz="1800" dirty="0"/>
          </a:p>
          <a:p>
            <a:pPr>
              <a:buNone/>
            </a:pPr>
            <a:endParaRPr lang="es-MX" dirty="0"/>
          </a:p>
        </p:txBody>
      </p:sp>
      <p:sp>
        <p:nvSpPr>
          <p:cNvPr id="9" name="6 Marcador de contenido"/>
          <p:cNvSpPr txBox="1">
            <a:spLocks/>
          </p:cNvSpPr>
          <p:nvPr/>
        </p:nvSpPr>
        <p:spPr>
          <a:xfrm>
            <a:off x="395536" y="2027980"/>
            <a:ext cx="8229600" cy="4525964"/>
          </a:xfrm>
          <a:prstGeom prst="rect">
            <a:avLst/>
          </a:prstGeom>
        </p:spPr>
        <p:txBody>
          <a:bodyPr vert="horz" lIns="91440" tIns="45720" rIns="91440" bIns="45720" rtlCol="0">
            <a:normAutofit fontScale="85000" lnSpcReduction="10000"/>
          </a:bodyPr>
          <a:lstStyle/>
          <a:p>
            <a:pPr marR="0" lvl="0" algn="l" defTabSz="914400" rtl="0" eaLnBrk="1" fontAlgn="auto" latinLnBrk="0" hangingPunct="1">
              <a:lnSpc>
                <a:spcPct val="100000"/>
              </a:lnSpc>
              <a:spcBef>
                <a:spcPct val="20000"/>
              </a:spcBef>
              <a:spcAft>
                <a:spcPts val="0"/>
              </a:spcAft>
              <a:buClrTx/>
              <a:buSzTx/>
              <a:tabLst/>
              <a:defRPr/>
            </a:pPr>
            <a:r>
              <a:rPr lang="es-MX" sz="3200" b="1" dirty="0">
                <a:latin typeface="Cambria" pitchFamily="18" charset="0"/>
              </a:rPr>
              <a:t>Se focaliza en la </a:t>
            </a:r>
            <a:r>
              <a:rPr lang="es-MX" sz="3200" dirty="0">
                <a:latin typeface="Cambria" pitchFamily="18" charset="0"/>
              </a:rPr>
              <a:t>investigación de </a:t>
            </a:r>
            <a:r>
              <a:rPr lang="es-MX" sz="3200" b="1" dirty="0">
                <a:latin typeface="Cambria" pitchFamily="18" charset="0"/>
              </a:rPr>
              <a:t>terreno.</a:t>
            </a:r>
          </a:p>
          <a:p>
            <a:pPr>
              <a:spcBef>
                <a:spcPct val="20000"/>
              </a:spcBef>
              <a:defRPr/>
            </a:pPr>
            <a:endParaRPr lang="es-MX" sz="3200" b="1" dirty="0">
              <a:latin typeface="Cambria" pitchFamily="18" charset="0"/>
            </a:endParaRPr>
          </a:p>
          <a:p>
            <a:pPr>
              <a:spcBef>
                <a:spcPct val="20000"/>
              </a:spcBef>
              <a:defRPr/>
            </a:pPr>
            <a:r>
              <a:rPr lang="es-MX" sz="3200" b="1" dirty="0">
                <a:latin typeface="Cambria" pitchFamily="18" charset="0"/>
              </a:rPr>
              <a:t>Sumergirse</a:t>
            </a:r>
            <a:r>
              <a:rPr lang="es-MX" sz="3200" dirty="0">
                <a:latin typeface="Cambria" pitchFamily="18" charset="0"/>
              </a:rPr>
              <a:t> totalmente en el </a:t>
            </a:r>
            <a:r>
              <a:rPr lang="es-MX" sz="3200" b="1" dirty="0">
                <a:latin typeface="Cambria" pitchFamily="18" charset="0"/>
              </a:rPr>
              <a:t>terreno de análisis</a:t>
            </a:r>
            <a:r>
              <a:rPr lang="es-MX" sz="3200" dirty="0">
                <a:latin typeface="Cambria" pitchFamily="18" charset="0"/>
              </a:rPr>
              <a:t>, para observar todas las </a:t>
            </a:r>
            <a:r>
              <a:rPr lang="es-MX" sz="3200" b="1" dirty="0">
                <a:latin typeface="Cambria" pitchFamily="18" charset="0"/>
              </a:rPr>
              <a:t>sutilezas</a:t>
            </a:r>
            <a:r>
              <a:rPr lang="es-MX" sz="3200" dirty="0">
                <a:latin typeface="Cambria" pitchFamily="18" charset="0"/>
              </a:rPr>
              <a:t> de un proceso o una interacción determinada (</a:t>
            </a:r>
            <a:r>
              <a:rPr lang="es-MX" sz="3200" dirty="0" err="1">
                <a:latin typeface="Cambria" pitchFamily="18" charset="0"/>
              </a:rPr>
              <a:t>Creese</a:t>
            </a:r>
            <a:r>
              <a:rPr lang="es-MX" sz="3200" dirty="0">
                <a:latin typeface="Cambria" pitchFamily="18" charset="0"/>
              </a:rPr>
              <a:t> et al. 2008) .</a:t>
            </a:r>
          </a:p>
          <a:p>
            <a:pPr>
              <a:spcBef>
                <a:spcPct val="20000"/>
              </a:spcBef>
              <a:defRPr/>
            </a:pPr>
            <a:endParaRPr lang="es-MX" sz="3200" dirty="0">
              <a:latin typeface="Cambria" pitchFamily="18" charset="0"/>
            </a:endParaRPr>
          </a:p>
          <a:p>
            <a:pPr marL="342900" indent="-342900">
              <a:spcBef>
                <a:spcPct val="20000"/>
              </a:spcBef>
              <a:defRPr/>
            </a:pPr>
            <a:r>
              <a:rPr lang="es-MX" sz="3200" b="1" dirty="0">
                <a:latin typeface="Cambria" pitchFamily="18" charset="0"/>
              </a:rPr>
              <a:t>Objetivo específico </a:t>
            </a:r>
          </a:p>
          <a:p>
            <a:pPr marL="914400" lvl="1" indent="-457200">
              <a:spcBef>
                <a:spcPct val="20000"/>
              </a:spcBef>
              <a:buFont typeface="Wingdings" panose="05000000000000000000" pitchFamily="2" charset="2"/>
              <a:buChar char="Ø"/>
              <a:defRPr/>
            </a:pPr>
            <a:r>
              <a:rPr lang="es-MX" sz="3200" dirty="0">
                <a:latin typeface="Cambria" pitchFamily="18" charset="0"/>
              </a:rPr>
              <a:t>Descripción de los </a:t>
            </a:r>
            <a:r>
              <a:rPr lang="es-MX" sz="3200" b="1" dirty="0">
                <a:latin typeface="Cambria" pitchFamily="18" charset="0"/>
              </a:rPr>
              <a:t>comportamientos del otro </a:t>
            </a:r>
            <a:r>
              <a:rPr lang="es-MX" sz="3200" dirty="0">
                <a:latin typeface="Cambria" pitchFamily="18" charset="0"/>
              </a:rPr>
              <a:t>o construcción de </a:t>
            </a:r>
            <a:r>
              <a:rPr lang="es-MX" sz="3200" b="1" dirty="0">
                <a:latin typeface="Cambria" pitchFamily="18" charset="0"/>
              </a:rPr>
              <a:t>hipótesis </a:t>
            </a:r>
            <a:r>
              <a:rPr lang="es-MX" sz="3200" dirty="0">
                <a:latin typeface="Cambria" panose="02040503050406030204" pitchFamily="18" charset="0"/>
                <a:ea typeface="Cambria" panose="02040503050406030204" pitchFamily="18" charset="0"/>
              </a:rPr>
              <a:t>(</a:t>
            </a:r>
            <a:r>
              <a:rPr lang="fr-FR" sz="3200" i="0" dirty="0">
                <a:solidFill>
                  <a:srgbClr val="202122"/>
                </a:solidFill>
                <a:effectLst/>
                <a:latin typeface="Cambria" panose="02040503050406030204" pitchFamily="18" charset="0"/>
                <a:ea typeface="Cambria" panose="02040503050406030204" pitchFamily="18" charset="0"/>
              </a:rPr>
              <a:t>Touraine 1943)</a:t>
            </a:r>
            <a:r>
              <a:rPr lang="es-MX" sz="3200" dirty="0">
                <a:latin typeface="Cambria" panose="02040503050406030204" pitchFamily="18" charset="0"/>
                <a:ea typeface="Cambria" panose="02040503050406030204"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s-MX" sz="3200" dirty="0">
              <a:latin typeface="Cambria"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lang="es-MX" sz="3200" dirty="0"/>
          </a:p>
          <a:p>
            <a:pPr marL="342900" marR="0" lvl="0" indent="-342900" algn="l" defTabSz="914400" rtl="0" eaLnBrk="1" fontAlgn="auto" latinLnBrk="0" hangingPunct="1">
              <a:lnSpc>
                <a:spcPct val="100000"/>
              </a:lnSpc>
              <a:spcBef>
                <a:spcPct val="20000"/>
              </a:spcBef>
              <a:spcAft>
                <a:spcPts val="0"/>
              </a:spcAft>
              <a:buClrTx/>
              <a:buSzTx/>
              <a:tabLst/>
              <a:defRPr/>
            </a:pPr>
            <a:endParaRPr lang="es-MX" sz="32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200" b="0" i="0" u="none" strike="noStrike" kern="1200" cap="none" spc="0" normalizeH="0" baseline="0" noProof="0" dirty="0">
              <a:ln>
                <a:noFill/>
              </a:ln>
              <a:solidFill>
                <a:schemeClr val="tx1"/>
              </a:solidFill>
              <a:effectLst/>
              <a:uLnTx/>
              <a:uFillTx/>
              <a:latin typeface="Cambria" pitchFamily="18" charset="0"/>
              <a:ea typeface="+mn-ea"/>
              <a:cs typeface="+mn-cs"/>
            </a:endParaRPr>
          </a:p>
          <a:p>
            <a:pPr marL="1143000" marR="0" lvl="2" indent="-2286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1800" b="0" i="0" u="none" strike="noStrike" kern="1200" cap="none" spc="0" normalizeH="0" baseline="0" noProof="0" dirty="0">
              <a:ln>
                <a:noFill/>
              </a:ln>
              <a:solidFill>
                <a:schemeClr val="tx1"/>
              </a:solidFill>
              <a:effectLst/>
              <a:uLnTx/>
              <a:uFillTx/>
              <a:latin typeface="+mn-lt"/>
              <a:ea typeface="+mn-ea"/>
              <a:cs typeface="+mn-cs"/>
            </a:endParaRPr>
          </a:p>
          <a:p>
            <a:pPr marL="1143000" marR="0" lvl="2" indent="-2286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1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Ejemplo de Diseño </a:t>
            </a:r>
            <a:endParaRPr lang="en-US" dirty="0"/>
          </a:p>
        </p:txBody>
      </p:sp>
      <p:graphicFrame>
        <p:nvGraphicFramePr>
          <p:cNvPr id="5" name="Tabla 4"/>
          <p:cNvGraphicFramePr>
            <a:graphicFrameLocks noGrp="1"/>
          </p:cNvGraphicFramePr>
          <p:nvPr>
            <p:extLst>
              <p:ext uri="{D42A27DB-BD31-4B8C-83A1-F6EECF244321}">
                <p14:modId xmlns:p14="http://schemas.microsoft.com/office/powerpoint/2010/main" val="2964122389"/>
              </p:ext>
            </p:extLst>
          </p:nvPr>
        </p:nvGraphicFramePr>
        <p:xfrm>
          <a:off x="233518" y="1264907"/>
          <a:ext cx="8676964" cy="2849893"/>
        </p:xfrm>
        <a:graphic>
          <a:graphicData uri="http://schemas.openxmlformats.org/drawingml/2006/table">
            <a:tbl>
              <a:tblPr>
                <a:tableStyleId>{5C22544A-7EE6-4342-B048-85BDC9FD1C3A}</a:tableStyleId>
              </a:tblPr>
              <a:tblGrid>
                <a:gridCol w="4140460">
                  <a:extLst>
                    <a:ext uri="{9D8B030D-6E8A-4147-A177-3AD203B41FA5}">
                      <a16:colId xmlns:a16="http://schemas.microsoft.com/office/drawing/2014/main" val="4263253520"/>
                    </a:ext>
                  </a:extLst>
                </a:gridCol>
                <a:gridCol w="4536504">
                  <a:extLst>
                    <a:ext uri="{9D8B030D-6E8A-4147-A177-3AD203B41FA5}">
                      <a16:colId xmlns:a16="http://schemas.microsoft.com/office/drawing/2014/main" val="1567202868"/>
                    </a:ext>
                  </a:extLst>
                </a:gridCol>
              </a:tblGrid>
              <a:tr h="242423">
                <a:tc gridSpan="2">
                  <a:txBody>
                    <a:bodyPr/>
                    <a:lstStyle/>
                    <a:p>
                      <a:pPr algn="ctr" fontAlgn="b"/>
                      <a:r>
                        <a:rPr lang="en-US" sz="1600" b="1" u="none" strike="noStrike" dirty="0">
                          <a:effectLst/>
                        </a:rPr>
                        <a:t>Diseño general</a:t>
                      </a:r>
                      <a:endParaRPr lang="en-US"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642221609"/>
                  </a:ext>
                </a:extLst>
              </a:tr>
              <a:tr h="1253942">
                <a:tc>
                  <a:txBody>
                    <a:bodyPr/>
                    <a:lstStyle/>
                    <a:p>
                      <a:pPr algn="l" fontAlgn="b"/>
                      <a:r>
                        <a:rPr lang="es-ES" sz="1400" b="1" u="none" strike="noStrike" dirty="0">
                          <a:effectLst/>
                        </a:rPr>
                        <a:t>Preguntas de investigación</a:t>
                      </a:r>
                      <a:r>
                        <a:rPr lang="es-ES" sz="1400" u="none" strike="noStrike" dirty="0">
                          <a:effectLst/>
                        </a:rPr>
                        <a:t/>
                      </a:r>
                      <a:br>
                        <a:rPr lang="es-ES" sz="1400" u="none" strike="noStrike" dirty="0">
                          <a:effectLst/>
                        </a:rPr>
                      </a:br>
                      <a:r>
                        <a:rPr lang="es-ES" sz="1400" u="none" strike="noStrike" dirty="0">
                          <a:effectLst/>
                        </a:rPr>
                        <a:t>¿Cuáles elementos contribuyen a la comunicación entre estudiantes y autoridades?¿Existen valores en común?</a:t>
                      </a:r>
                      <a:br>
                        <a:rPr lang="es-ES" sz="1400" u="none" strike="noStrike" dirty="0">
                          <a:effectLst/>
                        </a:rPr>
                      </a:br>
                      <a:r>
                        <a:rPr lang="es-ES" sz="1400" u="none" strike="noStrike" dirty="0">
                          <a:effectLst/>
                        </a:rPr>
                        <a:t>¿cómo impactan en el comportamiento e interacciones?</a:t>
                      </a:r>
                      <a:endParaRPr lang="es-E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s-ES" sz="1400" b="1" u="none" strike="noStrike" dirty="0">
                          <a:effectLst/>
                        </a:rPr>
                        <a:t>Métodos de recopilación de datos:</a:t>
                      </a:r>
                      <a:r>
                        <a:rPr lang="es-ES" sz="1400" u="none" strike="noStrike" dirty="0">
                          <a:effectLst/>
                        </a:rPr>
                        <a:t/>
                      </a:r>
                      <a:br>
                        <a:rPr lang="es-ES" sz="1400" u="none" strike="noStrike" dirty="0">
                          <a:effectLst/>
                        </a:rPr>
                      </a:br>
                      <a:r>
                        <a:rPr lang="es-ES" sz="1400" u="none" strike="noStrike" dirty="0">
                          <a:effectLst/>
                        </a:rPr>
                        <a:t>1. Observaciones sin estructura (nº de horas )</a:t>
                      </a:r>
                      <a:br>
                        <a:rPr lang="es-ES" sz="1400" u="none" strike="noStrike" dirty="0">
                          <a:effectLst/>
                        </a:rPr>
                      </a:br>
                      <a:r>
                        <a:rPr lang="es-ES" sz="1400" u="none" strike="noStrike" dirty="0">
                          <a:effectLst/>
                        </a:rPr>
                        <a:t>2. Observaciones con notas de campo</a:t>
                      </a:r>
                      <a:br>
                        <a:rPr lang="es-ES" sz="1400" u="none" strike="noStrike" dirty="0">
                          <a:effectLst/>
                        </a:rPr>
                      </a:br>
                      <a:r>
                        <a:rPr lang="es-ES" sz="1400" u="none" strike="noStrike" dirty="0">
                          <a:effectLst/>
                        </a:rPr>
                        <a:t>3. Conversaciones informales con funcionarios y académicos</a:t>
                      </a:r>
                      <a:br>
                        <a:rPr lang="es-ES" sz="1400" u="none" strike="noStrike" dirty="0">
                          <a:effectLst/>
                        </a:rPr>
                      </a:br>
                      <a:r>
                        <a:rPr lang="es-ES" sz="1400" u="none" strike="noStrike" dirty="0">
                          <a:effectLst/>
                        </a:rPr>
                        <a:t>4. Observaciones semiestructuradas con pauta de observación (seguimiento y aclarar los hallazgos)</a:t>
                      </a:r>
                      <a:endParaRPr lang="es-E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3669595"/>
                  </a:ext>
                </a:extLst>
              </a:tr>
              <a:tr h="614993">
                <a:tc>
                  <a:txBody>
                    <a:bodyPr/>
                    <a:lstStyle/>
                    <a:p>
                      <a:pPr algn="l" fontAlgn="b"/>
                      <a:r>
                        <a:rPr lang="es-ES" sz="1400" b="1" u="none" strike="noStrike" dirty="0">
                          <a:effectLst/>
                        </a:rPr>
                        <a:t>Terreno de análisis: </a:t>
                      </a:r>
                      <a:r>
                        <a:rPr lang="es-ES" sz="1400" u="none" strike="noStrike" dirty="0">
                          <a:effectLst/>
                        </a:rPr>
                        <a:t>universidad; comparar</a:t>
                      </a:r>
                      <a:br>
                        <a:rPr lang="es-ES" sz="1400" u="none" strike="noStrike" dirty="0">
                          <a:effectLst/>
                        </a:rPr>
                      </a:br>
                      <a:r>
                        <a:rPr lang="es-ES" sz="1400" u="none" strike="noStrike" dirty="0">
                          <a:effectLst/>
                        </a:rPr>
                        <a:t>una universidad pública y una privada</a:t>
                      </a:r>
                      <a:endParaRPr lang="es-E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b"/>
                      <a:r>
                        <a:rPr lang="es-ES" sz="1400" b="1" u="none" strike="noStrike" dirty="0">
                          <a:effectLst/>
                        </a:rPr>
                        <a:t>Análisis de datos: </a:t>
                      </a:r>
                      <a:r>
                        <a:rPr lang="es-ES" sz="1400" u="none" strike="noStrike" dirty="0">
                          <a:effectLst/>
                        </a:rPr>
                        <a:t>codificación de notas de observación;  notas de campo, notas analíticas; grabación de experiencias personales, matriz de influencia</a:t>
                      </a:r>
                      <a:endParaRPr lang="es-E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8540107"/>
                  </a:ext>
                </a:extLst>
              </a:tr>
              <a:tr h="657238">
                <a:tc>
                  <a:txBody>
                    <a:bodyPr/>
                    <a:lstStyle/>
                    <a:p>
                      <a:pPr algn="l" fontAlgn="b"/>
                      <a:r>
                        <a:rPr lang="es-ES" sz="1400" b="1" u="none" strike="noStrike" dirty="0">
                          <a:effectLst/>
                        </a:rPr>
                        <a:t>Participantes: </a:t>
                      </a:r>
                      <a:r>
                        <a:rPr lang="es-ES" sz="1400" u="none" strike="noStrike" dirty="0">
                          <a:effectLst/>
                        </a:rPr>
                        <a:t>estudiantes, autoridades, profesores y funcionarios.</a:t>
                      </a:r>
                      <a:endParaRPr lang="es-E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s-ES" sz="1400" b="1" u="none" strike="noStrike" noProof="0" dirty="0">
                          <a:effectLst/>
                        </a:rPr>
                        <a:t>Epistemología: </a:t>
                      </a:r>
                      <a:r>
                        <a:rPr lang="es-ES" sz="1400" u="none" strike="noStrike" noProof="0" dirty="0">
                          <a:effectLst/>
                        </a:rPr>
                        <a:t>Interpretación</a:t>
                      </a:r>
                    </a:p>
                    <a:p>
                      <a:pPr marL="0" marR="0" indent="0" algn="l" defTabSz="914400" rtl="0" eaLnBrk="1" fontAlgn="b" latinLnBrk="0" hangingPunct="1">
                        <a:lnSpc>
                          <a:spcPct val="100000"/>
                        </a:lnSpc>
                        <a:spcBef>
                          <a:spcPts val="0"/>
                        </a:spcBef>
                        <a:spcAft>
                          <a:spcPts val="0"/>
                        </a:spcAft>
                        <a:buClrTx/>
                        <a:buSzTx/>
                        <a:buFontTx/>
                        <a:buNone/>
                        <a:tabLst/>
                        <a:defRPr/>
                      </a:pPr>
                      <a:r>
                        <a:rPr lang="es-ES" sz="1400" b="1" u="none" strike="noStrike" noProof="0" dirty="0">
                          <a:effectLst/>
                        </a:rPr>
                        <a:t>Aproximación Metodología: </a:t>
                      </a:r>
                      <a:r>
                        <a:rPr lang="es-ES" sz="1400" u="none" strike="noStrike" noProof="0" dirty="0">
                          <a:effectLst/>
                        </a:rPr>
                        <a:t>Etnografía</a:t>
                      </a:r>
                      <a:endParaRPr lang="es-ES" sz="1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79272044"/>
                  </a:ext>
                </a:extLst>
              </a:tr>
            </a:tbl>
          </a:graphicData>
        </a:graphic>
      </p:graphicFrame>
      <p:graphicFrame>
        <p:nvGraphicFramePr>
          <p:cNvPr id="7" name="Diagrama 6"/>
          <p:cNvGraphicFramePr/>
          <p:nvPr>
            <p:extLst>
              <p:ext uri="{D42A27DB-BD31-4B8C-83A1-F6EECF244321}">
                <p14:modId xmlns:p14="http://schemas.microsoft.com/office/powerpoint/2010/main" val="4109099634"/>
              </p:ext>
            </p:extLst>
          </p:nvPr>
        </p:nvGraphicFramePr>
        <p:xfrm>
          <a:off x="2699792" y="4114800"/>
          <a:ext cx="4572000" cy="2743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7460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6D1660-8A3F-4FB0-AF50-867E5D08BE1F}"/>
              </a:ext>
            </a:extLst>
          </p:cNvPr>
          <p:cNvSpPr>
            <a:spLocks noGrp="1"/>
          </p:cNvSpPr>
          <p:nvPr>
            <p:ph type="title"/>
          </p:nvPr>
        </p:nvSpPr>
        <p:spPr/>
        <p:txBody>
          <a:bodyPr/>
          <a:lstStyle/>
          <a:p>
            <a:r>
              <a:rPr lang="fr-FR" dirty="0"/>
              <a:t>Pasos principales</a:t>
            </a:r>
          </a:p>
        </p:txBody>
      </p:sp>
      <p:graphicFrame>
        <p:nvGraphicFramePr>
          <p:cNvPr id="4" name="Marcador de contenido 3">
            <a:extLst>
              <a:ext uri="{FF2B5EF4-FFF2-40B4-BE49-F238E27FC236}">
                <a16:creationId xmlns:a16="http://schemas.microsoft.com/office/drawing/2014/main" id="{9B2BF91D-7793-4096-8C22-F68972966596}"/>
              </a:ext>
            </a:extLst>
          </p:cNvPr>
          <p:cNvGraphicFramePr>
            <a:graphicFrameLocks noGrp="1"/>
          </p:cNvGraphicFramePr>
          <p:nvPr>
            <p:ph idx="1"/>
            <p:extLst>
              <p:ext uri="{D42A27DB-BD31-4B8C-83A1-F6EECF244321}">
                <p14:modId xmlns:p14="http://schemas.microsoft.com/office/powerpoint/2010/main" val="2861156898"/>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83378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57200" y="197768"/>
            <a:ext cx="8229600" cy="1143000"/>
          </a:xfrm>
        </p:spPr>
        <p:txBody>
          <a:bodyPr/>
          <a:lstStyle/>
          <a:p>
            <a:r>
              <a:rPr lang="es-ES" b="1" dirty="0"/>
              <a:t>Observación Participante</a:t>
            </a:r>
          </a:p>
        </p:txBody>
      </p:sp>
      <p:sp>
        <p:nvSpPr>
          <p:cNvPr id="7" name="6 Marcador de contenido"/>
          <p:cNvSpPr>
            <a:spLocks noGrp="1"/>
          </p:cNvSpPr>
          <p:nvPr>
            <p:ph idx="1"/>
          </p:nvPr>
        </p:nvSpPr>
        <p:spPr/>
        <p:txBody>
          <a:bodyPr>
            <a:normAutofit fontScale="77500" lnSpcReduction="20000"/>
          </a:bodyPr>
          <a:lstStyle/>
          <a:p>
            <a:pPr lvl="2">
              <a:buNone/>
            </a:pPr>
            <a:endParaRPr lang="es-MX" sz="1800" dirty="0"/>
          </a:p>
          <a:p>
            <a:pPr lvl="2">
              <a:buNone/>
            </a:pPr>
            <a:endParaRPr lang="es-MX" sz="1800" dirty="0">
              <a:latin typeface="Cambria" pitchFamily="18" charset="0"/>
            </a:endParaRPr>
          </a:p>
          <a:p>
            <a:pPr marL="514350" indent="-514350">
              <a:buFont typeface="+mj-lt"/>
              <a:buAutoNum type="arabicPeriod"/>
            </a:pPr>
            <a:r>
              <a:rPr lang="es-MX" b="1" dirty="0">
                <a:latin typeface="Cambria" pitchFamily="18" charset="0"/>
              </a:rPr>
              <a:t>Experimentar la realidad </a:t>
            </a:r>
            <a:r>
              <a:rPr lang="es-MX" dirty="0">
                <a:latin typeface="Cambria" pitchFamily="18" charset="0"/>
              </a:rPr>
              <a:t>de los sujetos observados</a:t>
            </a:r>
          </a:p>
          <a:p>
            <a:pPr marL="914400" lvl="1" indent="-514350">
              <a:buFont typeface="Wingdings" panose="05000000000000000000" pitchFamily="2" charset="2"/>
              <a:buChar char="Ø"/>
            </a:pPr>
            <a:r>
              <a:rPr lang="es-MX" dirty="0">
                <a:latin typeface="Cambria" pitchFamily="18" charset="0"/>
              </a:rPr>
              <a:t>Participar en el mismo entorno </a:t>
            </a:r>
            <a:r>
              <a:rPr lang="es-MX" b="1" dirty="0">
                <a:latin typeface="Cambria" pitchFamily="18" charset="0"/>
              </a:rPr>
              <a:t>del objeto de estudio</a:t>
            </a:r>
          </a:p>
          <a:p>
            <a:pPr marL="514350" indent="-514350">
              <a:buFont typeface="+mj-lt"/>
              <a:buAutoNum type="arabicPeriod"/>
            </a:pPr>
            <a:endParaRPr lang="es-MX" dirty="0">
              <a:latin typeface="Cambria" pitchFamily="18" charset="0"/>
            </a:endParaRPr>
          </a:p>
          <a:p>
            <a:pPr marL="514350" indent="-514350">
              <a:buFont typeface="+mj-lt"/>
              <a:buAutoNum type="arabicPeriod"/>
            </a:pPr>
            <a:r>
              <a:rPr lang="es-MX" dirty="0">
                <a:latin typeface="Cambria" pitchFamily="18" charset="0"/>
              </a:rPr>
              <a:t>Comprender </a:t>
            </a:r>
            <a:r>
              <a:rPr lang="es-MX" b="1" dirty="0">
                <a:latin typeface="Cambria" pitchFamily="18" charset="0"/>
              </a:rPr>
              <a:t>mecanismos internos</a:t>
            </a:r>
          </a:p>
          <a:p>
            <a:pPr marL="914400" lvl="1" indent="-514350">
              <a:buFont typeface="Wingdings" panose="05000000000000000000" pitchFamily="2" charset="2"/>
              <a:buChar char="Ø"/>
            </a:pPr>
            <a:r>
              <a:rPr lang="es-ES" b="1" dirty="0">
                <a:latin typeface="Cambria" pitchFamily="18" charset="0"/>
              </a:rPr>
              <a:t>Capturar el contexto</a:t>
            </a:r>
            <a:r>
              <a:rPr lang="es-ES" dirty="0">
                <a:latin typeface="Cambria" pitchFamily="18" charset="0"/>
              </a:rPr>
              <a:t> dentro del cual las personas interactúan</a:t>
            </a:r>
            <a:endParaRPr lang="es-MX" dirty="0">
              <a:latin typeface="Cambria" pitchFamily="18" charset="0"/>
            </a:endParaRPr>
          </a:p>
          <a:p>
            <a:pPr marL="514350" indent="-514350">
              <a:buFont typeface="+mj-lt"/>
              <a:buAutoNum type="arabicPeriod"/>
            </a:pPr>
            <a:endParaRPr lang="es-MX" dirty="0">
              <a:latin typeface="Cambria" pitchFamily="18" charset="0"/>
            </a:endParaRPr>
          </a:p>
          <a:p>
            <a:pPr marL="514350" indent="-514350">
              <a:buFont typeface="+mj-lt"/>
              <a:buAutoNum type="arabicPeriod"/>
            </a:pPr>
            <a:r>
              <a:rPr lang="es-ES" dirty="0">
                <a:latin typeface="Cambria" pitchFamily="18" charset="0"/>
              </a:rPr>
              <a:t>Aprender cosas que las personas pueden </a:t>
            </a:r>
            <a:r>
              <a:rPr lang="es-ES" b="1" dirty="0">
                <a:latin typeface="Cambria" pitchFamily="18" charset="0"/>
              </a:rPr>
              <a:t>no estar dispuestas a discutir</a:t>
            </a:r>
            <a:r>
              <a:rPr lang="es-ES" dirty="0">
                <a:latin typeface="Cambria" pitchFamily="18" charset="0"/>
              </a:rPr>
              <a:t> </a:t>
            </a:r>
            <a:r>
              <a:rPr lang="en-CA" dirty="0" err="1">
                <a:latin typeface="Cambria" pitchFamily="18" charset="0"/>
              </a:rPr>
              <a:t>mediante</a:t>
            </a:r>
            <a:r>
              <a:rPr lang="en-CA" dirty="0">
                <a:latin typeface="Cambria" pitchFamily="18" charset="0"/>
              </a:rPr>
              <a:t> el </a:t>
            </a:r>
            <a:r>
              <a:rPr lang="en-CA" dirty="0" err="1">
                <a:latin typeface="Cambria" pitchFamily="18" charset="0"/>
              </a:rPr>
              <a:t>uso</a:t>
            </a:r>
            <a:r>
              <a:rPr lang="en-CA" dirty="0">
                <a:latin typeface="Cambria" pitchFamily="18" charset="0"/>
              </a:rPr>
              <a:t> de </a:t>
            </a:r>
            <a:r>
              <a:rPr lang="en-CA" dirty="0" err="1">
                <a:latin typeface="Cambria" pitchFamily="18" charset="0"/>
              </a:rPr>
              <a:t>otras</a:t>
            </a:r>
            <a:r>
              <a:rPr lang="en-CA" dirty="0">
                <a:latin typeface="Cambria" pitchFamily="18" charset="0"/>
              </a:rPr>
              <a:t> </a:t>
            </a:r>
            <a:r>
              <a:rPr lang="es-AR" dirty="0">
                <a:latin typeface="Cambria" pitchFamily="18" charset="0"/>
              </a:rPr>
              <a:t>herramientas de análisis </a:t>
            </a:r>
          </a:p>
          <a:p>
            <a:pPr>
              <a:buNone/>
            </a:pPr>
            <a:endParaRPr lang="es-MX" dirty="0"/>
          </a:p>
        </p:txBody>
      </p:sp>
      <p:sp>
        <p:nvSpPr>
          <p:cNvPr id="9" name="6 Marcador de contenido"/>
          <p:cNvSpPr txBox="1">
            <a:spLocks/>
          </p:cNvSpPr>
          <p:nvPr/>
        </p:nvSpPr>
        <p:spPr>
          <a:xfrm>
            <a:off x="395536" y="1340768"/>
            <a:ext cx="8229600" cy="5213176"/>
          </a:xfrm>
          <a:prstGeom prst="rect">
            <a:avLst/>
          </a:prstGeom>
        </p:spPr>
        <p:txBody>
          <a:bodyPr vert="horz" lIns="91440" tIns="45720" rIns="91440" bIns="45720" rtlCol="0">
            <a:normAutofit/>
          </a:bodyPr>
          <a:lstStyle/>
          <a:p>
            <a:pPr marL="342900" lvl="0" indent="-342900">
              <a:spcBef>
                <a:spcPct val="20000"/>
              </a:spcBef>
              <a:defRPr/>
            </a:pPr>
            <a:r>
              <a:rPr lang="es-MX" sz="3200" b="1" dirty="0">
                <a:latin typeface="Cambria" panose="02040503050406030204" pitchFamily="18" charset="0"/>
                <a:ea typeface="Cambria" panose="02040503050406030204" pitchFamily="18" charset="0"/>
              </a:rPr>
              <a:t>Ventajas</a:t>
            </a:r>
            <a:r>
              <a:rPr lang="es-MX" sz="3200" dirty="0">
                <a:latin typeface="Cambria" panose="02040503050406030204" pitchFamily="18" charset="0"/>
                <a:ea typeface="Cambria" panose="02040503050406030204" pitchFamily="18" charset="0"/>
              </a:rPr>
              <a:t> (</a:t>
            </a:r>
            <a:r>
              <a:rPr lang="en-US" sz="3200" dirty="0">
                <a:latin typeface="Cambria" panose="02040503050406030204" pitchFamily="18" charset="0"/>
                <a:ea typeface="Cambria" panose="02040503050406030204" pitchFamily="18" charset="0"/>
              </a:rPr>
              <a:t>Silverman 2008)</a:t>
            </a:r>
            <a:r>
              <a:rPr lang="es-MX" sz="3200" dirty="0">
                <a:latin typeface="Cambria" panose="02040503050406030204" pitchFamily="18" charset="0"/>
                <a:ea typeface="Cambria" panose="02040503050406030204" pitchFamily="18" charset="0"/>
              </a:rPr>
              <a:t> </a:t>
            </a:r>
          </a:p>
          <a:p>
            <a:pPr marR="0" lvl="0" algn="l" defTabSz="914400" rtl="0" eaLnBrk="1" fontAlgn="auto" latinLnBrk="0" hangingPunct="1">
              <a:lnSpc>
                <a:spcPct val="100000"/>
              </a:lnSpc>
              <a:spcBef>
                <a:spcPct val="20000"/>
              </a:spcBef>
              <a:spcAft>
                <a:spcPts val="0"/>
              </a:spcAft>
              <a:buClrTx/>
              <a:buSzTx/>
              <a:tabLst/>
              <a:defRPr/>
            </a:pPr>
            <a:endParaRPr lang="es-MX" sz="32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s-MX"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797212-6AB6-4CDE-95E0-146F04E045AD}"/>
              </a:ext>
            </a:extLst>
          </p:cNvPr>
          <p:cNvSpPr>
            <a:spLocks noGrp="1"/>
          </p:cNvSpPr>
          <p:nvPr>
            <p:ph type="title"/>
          </p:nvPr>
        </p:nvSpPr>
        <p:spPr/>
        <p:txBody>
          <a:bodyPr/>
          <a:lstStyle/>
          <a:p>
            <a:r>
              <a:rPr lang="es-ES" b="1" dirty="0"/>
              <a:t>Observación Participante</a:t>
            </a:r>
            <a:endParaRPr lang="fr-FR" dirty="0"/>
          </a:p>
        </p:txBody>
      </p:sp>
      <p:sp>
        <p:nvSpPr>
          <p:cNvPr id="3" name="Marcador de contenido 2">
            <a:extLst>
              <a:ext uri="{FF2B5EF4-FFF2-40B4-BE49-F238E27FC236}">
                <a16:creationId xmlns:a16="http://schemas.microsoft.com/office/drawing/2014/main" id="{01D3F30C-D136-46ED-8979-3C38624DC432}"/>
              </a:ext>
            </a:extLst>
          </p:cNvPr>
          <p:cNvSpPr>
            <a:spLocks noGrp="1"/>
          </p:cNvSpPr>
          <p:nvPr>
            <p:ph idx="1"/>
          </p:nvPr>
        </p:nvSpPr>
        <p:spPr/>
        <p:txBody>
          <a:bodyPr>
            <a:normAutofit fontScale="92500" lnSpcReduction="20000"/>
          </a:bodyPr>
          <a:lstStyle/>
          <a:p>
            <a:pPr marL="0" indent="0">
              <a:buNone/>
            </a:pPr>
            <a:r>
              <a:rPr lang="es-CL" b="1" dirty="0"/>
              <a:t>Aproximaciones teóricas al rol del observador</a:t>
            </a:r>
          </a:p>
          <a:p>
            <a:pPr marL="0" indent="0">
              <a:buNone/>
            </a:pPr>
            <a:endParaRPr lang="es-ES" b="1" dirty="0"/>
          </a:p>
          <a:p>
            <a:pPr marL="0" indent="0" algn="ctr">
              <a:buNone/>
            </a:pPr>
            <a:r>
              <a:rPr lang="es-ES" b="1" dirty="0"/>
              <a:t>Entender al otro al compartir una condición común </a:t>
            </a:r>
            <a:r>
              <a:rPr lang="es-ES" dirty="0"/>
              <a:t>(Escuela de Chicago -Howard Becker)</a:t>
            </a:r>
          </a:p>
          <a:p>
            <a:pPr marL="0" indent="0">
              <a:buNone/>
            </a:pPr>
            <a:endParaRPr lang="fr-FR" b="1" dirty="0"/>
          </a:p>
          <a:p>
            <a:r>
              <a:rPr lang="fr-FR" dirty="0"/>
              <a:t>Describir </a:t>
            </a:r>
            <a:r>
              <a:rPr lang="fr-FR" dirty="0" smtClean="0"/>
              <a:t>al sujeto </a:t>
            </a:r>
            <a:r>
              <a:rPr lang="fr-FR" dirty="0"/>
              <a:t>en su </a:t>
            </a:r>
            <a:r>
              <a:rPr lang="es-CL" dirty="0" smtClean="0"/>
              <a:t>entorno</a:t>
            </a:r>
          </a:p>
          <a:p>
            <a:endParaRPr lang="fr-FR" dirty="0"/>
          </a:p>
          <a:p>
            <a:r>
              <a:rPr lang="es-ES" dirty="0" smtClean="0"/>
              <a:t>Comprender la </a:t>
            </a:r>
            <a:r>
              <a:rPr lang="es-ES" dirty="0"/>
              <a:t>forma en que los individuos perciben y definen la situación que están viviendo en un momento dado</a:t>
            </a:r>
            <a:endParaRPr lang="fr-FR" dirty="0"/>
          </a:p>
        </p:txBody>
      </p:sp>
    </p:spTree>
    <p:extLst>
      <p:ext uri="{BB962C8B-B14F-4D97-AF65-F5344CB8AC3E}">
        <p14:creationId xmlns:p14="http://schemas.microsoft.com/office/powerpoint/2010/main" val="2518345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F80772-9E4C-45E6-ADEE-EFA7FA7FC3B8}"/>
              </a:ext>
            </a:extLst>
          </p:cNvPr>
          <p:cNvSpPr>
            <a:spLocks noGrp="1"/>
          </p:cNvSpPr>
          <p:nvPr>
            <p:ph type="title"/>
          </p:nvPr>
        </p:nvSpPr>
        <p:spPr/>
        <p:txBody>
          <a:bodyPr/>
          <a:lstStyle/>
          <a:p>
            <a:r>
              <a:rPr lang="es-ES" b="1" dirty="0"/>
              <a:t>Observación Participante</a:t>
            </a:r>
            <a:endParaRPr lang="fr-FR" dirty="0"/>
          </a:p>
        </p:txBody>
      </p:sp>
      <p:sp>
        <p:nvSpPr>
          <p:cNvPr id="3" name="Marcador de contenido 2">
            <a:extLst>
              <a:ext uri="{FF2B5EF4-FFF2-40B4-BE49-F238E27FC236}">
                <a16:creationId xmlns:a16="http://schemas.microsoft.com/office/drawing/2014/main" id="{CBFDC1C6-E565-439C-B82A-9A31B1E6A420}"/>
              </a:ext>
            </a:extLst>
          </p:cNvPr>
          <p:cNvSpPr>
            <a:spLocks noGrp="1"/>
          </p:cNvSpPr>
          <p:nvPr>
            <p:ph idx="1"/>
          </p:nvPr>
        </p:nvSpPr>
        <p:spPr/>
        <p:txBody>
          <a:bodyPr>
            <a:normAutofit fontScale="70000" lnSpcReduction="20000"/>
          </a:bodyPr>
          <a:lstStyle/>
          <a:p>
            <a:pPr marL="0" indent="0">
              <a:buNone/>
            </a:pPr>
            <a:r>
              <a:rPr lang="es-CL" b="1" dirty="0"/>
              <a:t>Aproximaciones teóricas al rol del observador</a:t>
            </a:r>
          </a:p>
          <a:p>
            <a:pPr marL="0" indent="0">
              <a:buNone/>
            </a:pPr>
            <a:endParaRPr lang="fr-FR" b="1" dirty="0"/>
          </a:p>
          <a:p>
            <a:pPr marL="0" indent="0" algn="ctr">
              <a:buNone/>
            </a:pPr>
            <a:r>
              <a:rPr lang="fr-FR" b="1" dirty="0" smtClean="0"/>
              <a:t>Para comprender </a:t>
            </a:r>
            <a:r>
              <a:rPr lang="fr-FR" b="1" dirty="0"/>
              <a:t>la </a:t>
            </a:r>
            <a:r>
              <a:rPr lang="fr-FR" b="1" dirty="0" smtClean="0"/>
              <a:t>realidad hay </a:t>
            </a:r>
            <a:r>
              <a:rPr lang="fr-FR" b="1" dirty="0"/>
              <a:t>que transformarla</a:t>
            </a:r>
          </a:p>
          <a:p>
            <a:pPr marL="0" indent="0" algn="ctr">
              <a:buNone/>
            </a:pPr>
            <a:endParaRPr lang="fr-FR" dirty="0"/>
          </a:p>
          <a:p>
            <a:pPr marL="400050" lvl="1" indent="0" algn="ctr">
              <a:buNone/>
            </a:pPr>
            <a:r>
              <a:rPr lang="es-ES" dirty="0"/>
              <a:t>La sociología de la intervención </a:t>
            </a:r>
          </a:p>
          <a:p>
            <a:pPr marL="400050" lvl="1" indent="0" algn="ctr">
              <a:buNone/>
            </a:pPr>
            <a:r>
              <a:rPr lang="es-ES" dirty="0"/>
              <a:t>(Escuela de París - Rémi Hess)</a:t>
            </a:r>
          </a:p>
          <a:p>
            <a:endParaRPr lang="es-ES" dirty="0"/>
          </a:p>
          <a:p>
            <a:r>
              <a:rPr lang="es-ES" dirty="0"/>
              <a:t>Investigador como miembro y reconocido por la acción que implementa.</a:t>
            </a:r>
          </a:p>
          <a:p>
            <a:endParaRPr lang="es-ES" dirty="0"/>
          </a:p>
          <a:p>
            <a:r>
              <a:rPr lang="es-ES" dirty="0"/>
              <a:t>Gestor de análisis colectivo</a:t>
            </a:r>
          </a:p>
          <a:p>
            <a:pPr lvl="1"/>
            <a:r>
              <a:rPr lang="es-ES" dirty="0"/>
              <a:t>El trabajador es una unidad social importante</a:t>
            </a:r>
          </a:p>
          <a:p>
            <a:pPr lvl="1"/>
            <a:r>
              <a:rPr lang="es-ES" dirty="0"/>
              <a:t>Observar no es solo una herramienta, apunta a cambiar la situación</a:t>
            </a:r>
            <a:endParaRPr lang="fr-FR" dirty="0"/>
          </a:p>
          <a:p>
            <a:pPr algn="ctr"/>
            <a:endParaRPr lang="fr-FR" dirty="0"/>
          </a:p>
          <a:p>
            <a:pPr algn="ctr"/>
            <a:endParaRPr lang="fr-FR" dirty="0"/>
          </a:p>
          <a:p>
            <a:endParaRPr lang="fr-FR" dirty="0"/>
          </a:p>
        </p:txBody>
      </p:sp>
    </p:spTree>
    <p:extLst>
      <p:ext uri="{BB962C8B-B14F-4D97-AF65-F5344CB8AC3E}">
        <p14:creationId xmlns:p14="http://schemas.microsoft.com/office/powerpoint/2010/main" val="2102062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Observación Participante</a:t>
            </a:r>
            <a:endParaRPr lang="en-US" dirty="0"/>
          </a:p>
        </p:txBody>
      </p:sp>
      <p:sp>
        <p:nvSpPr>
          <p:cNvPr id="3" name="Marcador de contenido 2"/>
          <p:cNvSpPr>
            <a:spLocks noGrp="1"/>
          </p:cNvSpPr>
          <p:nvPr>
            <p:ph idx="1"/>
          </p:nvPr>
        </p:nvSpPr>
        <p:spPr/>
        <p:txBody>
          <a:bodyPr>
            <a:normAutofit fontScale="70000" lnSpcReduction="20000"/>
          </a:bodyPr>
          <a:lstStyle/>
          <a:p>
            <a:pPr marL="0" indent="0">
              <a:buNone/>
            </a:pPr>
            <a:r>
              <a:rPr lang="es-ES" b="1" dirty="0">
                <a:latin typeface="Cambria" panose="02040503050406030204" pitchFamily="18" charset="0"/>
                <a:ea typeface="Cambria" panose="02040503050406030204" pitchFamily="18" charset="0"/>
              </a:rPr>
              <a:t>Principios metodológicos (</a:t>
            </a:r>
            <a:r>
              <a:rPr lang="es-ES" b="1" dirty="0" err="1">
                <a:latin typeface="Cambria" panose="02040503050406030204" pitchFamily="18" charset="0"/>
                <a:ea typeface="Cambria" panose="02040503050406030204" pitchFamily="18" charset="0"/>
              </a:rPr>
              <a:t>Angrosino</a:t>
            </a:r>
            <a:r>
              <a:rPr lang="es-ES" b="1" dirty="0">
                <a:latin typeface="Cambria" panose="02040503050406030204" pitchFamily="18" charset="0"/>
                <a:ea typeface="Cambria" panose="02040503050406030204" pitchFamily="18" charset="0"/>
              </a:rPr>
              <a:t> 2005)</a:t>
            </a:r>
          </a:p>
          <a:p>
            <a:endParaRPr lang="es-ES" b="1" dirty="0">
              <a:latin typeface="Cambria" panose="02040503050406030204" pitchFamily="18" charset="0"/>
              <a:ea typeface="Cambria" panose="02040503050406030204" pitchFamily="18" charset="0"/>
            </a:endParaRPr>
          </a:p>
          <a:p>
            <a:pPr marL="0" indent="0">
              <a:buNone/>
            </a:pPr>
            <a:r>
              <a:rPr lang="es-ES" b="1" dirty="0">
                <a:latin typeface="Cambria" panose="02040503050406030204" pitchFamily="18" charset="0"/>
                <a:ea typeface="Cambria" panose="02040503050406030204" pitchFamily="18" charset="0"/>
              </a:rPr>
              <a:t>Enfoque positivista de la observación.</a:t>
            </a:r>
          </a:p>
          <a:p>
            <a:pPr marL="857250" lvl="1" indent="-457200"/>
            <a:r>
              <a:rPr lang="es-ES" sz="3200" dirty="0">
                <a:latin typeface="Cambria" panose="02040503050406030204" pitchFamily="18" charset="0"/>
                <a:ea typeface="Cambria" panose="02040503050406030204" pitchFamily="18" charset="0"/>
              </a:rPr>
              <a:t>Mantener la </a:t>
            </a:r>
            <a:r>
              <a:rPr lang="es-ES" sz="3200" b="1" dirty="0">
                <a:latin typeface="Cambria" panose="02040503050406030204" pitchFamily="18" charset="0"/>
                <a:ea typeface="Cambria" panose="02040503050406030204" pitchFamily="18" charset="0"/>
              </a:rPr>
              <a:t>objetividad </a:t>
            </a:r>
          </a:p>
          <a:p>
            <a:pPr marL="857250" lvl="1" indent="-457200"/>
            <a:r>
              <a:rPr lang="es-ES" sz="3200" b="1" dirty="0">
                <a:latin typeface="Cambria" panose="02040503050406030204" pitchFamily="18" charset="0"/>
                <a:ea typeface="Cambria" panose="02040503050406030204" pitchFamily="18" charset="0"/>
              </a:rPr>
              <a:t>No interferir con personas </a:t>
            </a:r>
            <a:r>
              <a:rPr lang="es-ES" sz="3200" dirty="0">
                <a:latin typeface="Cambria" panose="02040503050406030204" pitchFamily="18" charset="0"/>
                <a:ea typeface="Cambria" panose="02040503050406030204" pitchFamily="18" charset="0"/>
              </a:rPr>
              <a:t>o actividades bajo observación</a:t>
            </a:r>
          </a:p>
          <a:p>
            <a:pPr marL="857250" lvl="1" indent="-457200"/>
            <a:r>
              <a:rPr lang="es-ES" sz="3200" b="1" dirty="0">
                <a:latin typeface="Cambria" panose="02040503050406030204" pitchFamily="18" charset="0"/>
                <a:ea typeface="Cambria" panose="02040503050406030204" pitchFamily="18" charset="0"/>
              </a:rPr>
              <a:t>Estrictas reglas </a:t>
            </a:r>
            <a:r>
              <a:rPr lang="es-ES" sz="3200" dirty="0">
                <a:latin typeface="Cambria" panose="02040503050406030204" pitchFamily="18" charset="0"/>
                <a:ea typeface="Cambria" panose="02040503050406030204" pitchFamily="18" charset="0"/>
              </a:rPr>
              <a:t>que evitan que los investigadores sesguen los datos.</a:t>
            </a:r>
          </a:p>
          <a:p>
            <a:pPr marL="0" indent="0">
              <a:buNone/>
            </a:pPr>
            <a:endParaRPr lang="es-ES" b="1" dirty="0">
              <a:latin typeface="Cambria" panose="02040503050406030204" pitchFamily="18" charset="0"/>
              <a:ea typeface="Cambria" panose="02040503050406030204" pitchFamily="18" charset="0"/>
            </a:endParaRPr>
          </a:p>
          <a:p>
            <a:pPr marL="0" indent="0">
              <a:buNone/>
            </a:pPr>
            <a:r>
              <a:rPr lang="es-ES" b="1" dirty="0">
                <a:latin typeface="Cambria" panose="02040503050406030204" pitchFamily="18" charset="0"/>
                <a:ea typeface="Cambria" panose="02040503050406030204" pitchFamily="18" charset="0"/>
              </a:rPr>
              <a:t>Enfoque posmodernista de la observación.</a:t>
            </a:r>
          </a:p>
          <a:p>
            <a:pPr lvl="1"/>
            <a:r>
              <a:rPr lang="es-ES" sz="3200" dirty="0">
                <a:latin typeface="Cambria" panose="02040503050406030204" pitchFamily="18" charset="0"/>
                <a:ea typeface="Cambria" panose="02040503050406030204" pitchFamily="18" charset="0"/>
              </a:rPr>
              <a:t>Relacionado con </a:t>
            </a:r>
            <a:r>
              <a:rPr lang="es-ES" sz="3200" b="1" dirty="0">
                <a:latin typeface="Cambria" panose="02040503050406030204" pitchFamily="18" charset="0"/>
                <a:ea typeface="Cambria" panose="02040503050406030204" pitchFamily="18" charset="0"/>
              </a:rPr>
              <a:t>el construccionismo social</a:t>
            </a:r>
            <a:r>
              <a:rPr lang="es-ES" sz="3200" dirty="0">
                <a:latin typeface="Cambria" panose="02040503050406030204" pitchFamily="18" charset="0"/>
                <a:ea typeface="Cambria" panose="02040503050406030204" pitchFamily="18" charset="0"/>
              </a:rPr>
              <a:t>.</a:t>
            </a:r>
          </a:p>
          <a:p>
            <a:pPr lvl="1"/>
            <a:r>
              <a:rPr lang="es-ES" sz="3200" dirty="0">
                <a:latin typeface="Cambria" panose="02040503050406030204" pitchFamily="18" charset="0"/>
                <a:ea typeface="Cambria" panose="02040503050406030204" pitchFamily="18" charset="0"/>
              </a:rPr>
              <a:t>Los </a:t>
            </a:r>
            <a:r>
              <a:rPr lang="es-ES" sz="3200" b="1" dirty="0">
                <a:latin typeface="Cambria" panose="02040503050406030204" pitchFamily="18" charset="0"/>
                <a:ea typeface="Cambria" panose="02040503050406030204" pitchFamily="18" charset="0"/>
              </a:rPr>
              <a:t>investigadores influyen </a:t>
            </a:r>
            <a:r>
              <a:rPr lang="es-ES" sz="3200" dirty="0">
                <a:latin typeface="Cambria" panose="02040503050406030204" pitchFamily="18" charset="0"/>
                <a:ea typeface="Cambria" panose="02040503050406030204" pitchFamily="18" charset="0"/>
              </a:rPr>
              <a:t>y afectan el entorno de la investigación </a:t>
            </a:r>
          </a:p>
          <a:p>
            <a:pPr lvl="1"/>
            <a:r>
              <a:rPr lang="es-ES" sz="3200" b="1" dirty="0">
                <a:latin typeface="Cambria" panose="02040503050406030204" pitchFamily="18" charset="0"/>
                <a:ea typeface="Cambria" panose="02040503050406030204" pitchFamily="18" charset="0"/>
              </a:rPr>
              <a:t>La objetividad observacional no es factible ni deseable</a:t>
            </a:r>
            <a:r>
              <a:rPr lang="es-ES" sz="3200" dirty="0">
                <a:latin typeface="Cambria" panose="02040503050406030204" pitchFamily="18" charset="0"/>
                <a:ea typeface="Cambria" panose="02040503050406030204" pitchFamily="18" charset="0"/>
              </a:rPr>
              <a:t>: el investigador es parte de la producción del conocimiento</a:t>
            </a:r>
          </a:p>
          <a:p>
            <a:endParaRPr lang="en-US" dirty="0"/>
          </a:p>
        </p:txBody>
      </p:sp>
    </p:spTree>
    <p:extLst>
      <p:ext uri="{BB962C8B-B14F-4D97-AF65-F5344CB8AC3E}">
        <p14:creationId xmlns:p14="http://schemas.microsoft.com/office/powerpoint/2010/main" val="989047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t>Observación Participante</a:t>
            </a:r>
            <a:endParaRPr lang="en-US" dirty="0"/>
          </a:p>
        </p:txBody>
      </p:sp>
      <p:sp>
        <p:nvSpPr>
          <p:cNvPr id="3" name="Marcador de contenido 2"/>
          <p:cNvSpPr>
            <a:spLocks noGrp="1"/>
          </p:cNvSpPr>
          <p:nvPr>
            <p:ph idx="1"/>
          </p:nvPr>
        </p:nvSpPr>
        <p:spPr/>
        <p:txBody>
          <a:bodyPr>
            <a:normAutofit fontScale="77500" lnSpcReduction="20000"/>
          </a:bodyPr>
          <a:lstStyle/>
          <a:p>
            <a:pPr marL="0" indent="0">
              <a:buNone/>
            </a:pPr>
            <a:r>
              <a:rPr lang="es-MX" b="1" u="sng" dirty="0">
                <a:latin typeface="Cambria" pitchFamily="18" charset="0"/>
              </a:rPr>
              <a:t>Consideraciones antes de entrar al terreno</a:t>
            </a:r>
          </a:p>
          <a:p>
            <a:endParaRPr lang="es-ES" dirty="0"/>
          </a:p>
          <a:p>
            <a:r>
              <a:rPr lang="es-ES" dirty="0"/>
              <a:t>Las observaciones deben estar </a:t>
            </a:r>
            <a:r>
              <a:rPr lang="es-ES" b="1" dirty="0"/>
              <a:t>vinculadas a la (s) pregunta </a:t>
            </a:r>
            <a:r>
              <a:rPr lang="es-ES" dirty="0"/>
              <a:t>(s) de investigación.</a:t>
            </a:r>
          </a:p>
          <a:p>
            <a:pPr marL="857250" lvl="1" indent="-457200"/>
            <a:r>
              <a:rPr lang="es-ES" dirty="0"/>
              <a:t>La pregunta actúa guía permanente</a:t>
            </a:r>
          </a:p>
          <a:p>
            <a:pPr marL="857250" lvl="1" indent="-457200"/>
            <a:endParaRPr lang="es-ES" dirty="0"/>
          </a:p>
          <a:p>
            <a:r>
              <a:rPr lang="es-ES" dirty="0"/>
              <a:t>Las observaciones pueden </a:t>
            </a:r>
            <a:r>
              <a:rPr lang="es-ES" dirty="0" smtClean="0"/>
              <a:t>ser</a:t>
            </a:r>
            <a:r>
              <a:rPr lang="es-ES" b="1" dirty="0" smtClean="0"/>
              <a:t>: no </a:t>
            </a:r>
            <a:r>
              <a:rPr lang="es-ES" b="1" dirty="0"/>
              <a:t>estructuradas, semiestructuradas o estructuradas</a:t>
            </a:r>
            <a:r>
              <a:rPr lang="es-ES" dirty="0"/>
              <a:t>. </a:t>
            </a:r>
          </a:p>
          <a:p>
            <a:pPr marL="857250" lvl="1" indent="-457200"/>
            <a:r>
              <a:rPr lang="es-ES" dirty="0"/>
              <a:t>Semiestructurados y estructurados implican el desarrollo de una plantilla de observación.</a:t>
            </a:r>
          </a:p>
          <a:p>
            <a:pPr marL="857250" lvl="1" indent="-457200"/>
            <a:endParaRPr lang="es-ES" dirty="0"/>
          </a:p>
          <a:p>
            <a:pPr lvl="1"/>
            <a:r>
              <a:rPr lang="es-ES" dirty="0"/>
              <a:t>Permitir que surjan datos e informaciones a través del proceso.</a:t>
            </a:r>
          </a:p>
          <a:p>
            <a:pPr lvl="2"/>
            <a:r>
              <a:rPr lang="es-ES" dirty="0"/>
              <a:t>Acercarse a la cotidianidad del grupo</a:t>
            </a:r>
            <a:endParaRPr lang="en-US" dirty="0"/>
          </a:p>
        </p:txBody>
      </p:sp>
    </p:spTree>
    <p:extLst>
      <p:ext uri="{BB962C8B-B14F-4D97-AF65-F5344CB8AC3E}">
        <p14:creationId xmlns:p14="http://schemas.microsoft.com/office/powerpoint/2010/main" val="34654605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a:xfrm>
            <a:off x="467544" y="0"/>
            <a:ext cx="8229600" cy="1143000"/>
          </a:xfrm>
        </p:spPr>
        <p:txBody>
          <a:bodyPr/>
          <a:lstStyle/>
          <a:p>
            <a:r>
              <a:rPr lang="es-ES" b="1" dirty="0"/>
              <a:t>Observación Participante</a:t>
            </a:r>
          </a:p>
        </p:txBody>
      </p:sp>
      <p:sp>
        <p:nvSpPr>
          <p:cNvPr id="7" name="6 Marcador de contenido"/>
          <p:cNvSpPr>
            <a:spLocks noGrp="1"/>
          </p:cNvSpPr>
          <p:nvPr>
            <p:ph idx="1"/>
          </p:nvPr>
        </p:nvSpPr>
        <p:spPr>
          <a:xfrm>
            <a:off x="457200" y="1196752"/>
            <a:ext cx="8229600" cy="4929411"/>
          </a:xfrm>
        </p:spPr>
        <p:txBody>
          <a:bodyPr>
            <a:normAutofit fontScale="92500"/>
          </a:bodyPr>
          <a:lstStyle/>
          <a:p>
            <a:pPr>
              <a:buNone/>
            </a:pPr>
            <a:r>
              <a:rPr lang="es-MX" sz="2800" b="1" u="sng" dirty="0">
                <a:latin typeface="Cambria" pitchFamily="18" charset="0"/>
              </a:rPr>
              <a:t>Consideraciones antes de entrar al terreno</a:t>
            </a:r>
          </a:p>
          <a:p>
            <a:pPr>
              <a:buNone/>
            </a:pPr>
            <a:endParaRPr lang="es-MX" sz="2600" b="1" u="sng" dirty="0">
              <a:latin typeface="Cambria" pitchFamily="18" charset="0"/>
            </a:endParaRPr>
          </a:p>
          <a:p>
            <a:pPr>
              <a:buNone/>
            </a:pPr>
            <a:r>
              <a:rPr lang="es-MX" sz="2600" b="1" dirty="0">
                <a:latin typeface="Cambria" pitchFamily="18" charset="0"/>
              </a:rPr>
              <a:t>¿Observación abierta o clandestina?</a:t>
            </a:r>
          </a:p>
          <a:p>
            <a:pPr>
              <a:buNone/>
            </a:pPr>
            <a:endParaRPr lang="es-MX" sz="2600" dirty="0">
              <a:latin typeface="Cambria" pitchFamily="18" charset="0"/>
            </a:endParaRPr>
          </a:p>
          <a:p>
            <a:pPr marL="514350" indent="-514350">
              <a:buFont typeface="+mj-lt"/>
              <a:buAutoNum type="arabicPeriod"/>
            </a:pPr>
            <a:r>
              <a:rPr lang="es-MX" sz="2600" b="1" dirty="0">
                <a:latin typeface="Cambria" pitchFamily="18" charset="0"/>
              </a:rPr>
              <a:t>Abierta: </a:t>
            </a:r>
            <a:r>
              <a:rPr lang="es-MX" sz="2600" dirty="0">
                <a:latin typeface="Cambria" pitchFamily="18" charset="0"/>
              </a:rPr>
              <a:t>consentimiento de los actores</a:t>
            </a:r>
          </a:p>
          <a:p>
            <a:pPr marL="514350" indent="-514350">
              <a:buFont typeface="+mj-lt"/>
              <a:buAutoNum type="arabicPeriod"/>
            </a:pPr>
            <a:r>
              <a:rPr lang="es-MX" sz="2600" b="1" dirty="0">
                <a:latin typeface="Cambria" pitchFamily="18" charset="0"/>
              </a:rPr>
              <a:t>Encubierta:</a:t>
            </a:r>
            <a:r>
              <a:rPr lang="es-MX" sz="2600" dirty="0">
                <a:latin typeface="Cambria" pitchFamily="18" charset="0"/>
              </a:rPr>
              <a:t>  infiltrado en el terreno</a:t>
            </a:r>
          </a:p>
          <a:p>
            <a:pPr>
              <a:buNone/>
            </a:pPr>
            <a:endParaRPr lang="es-MX" sz="2600" dirty="0">
              <a:latin typeface="Cambria" pitchFamily="18" charset="0"/>
            </a:endParaRPr>
          </a:p>
          <a:p>
            <a:pPr marL="0" indent="0">
              <a:buNone/>
            </a:pPr>
            <a:r>
              <a:rPr lang="es-MX" sz="2600" dirty="0">
                <a:latin typeface="Cambria" pitchFamily="18" charset="0"/>
              </a:rPr>
              <a:t>Dependiendo </a:t>
            </a:r>
          </a:p>
          <a:p>
            <a:pPr lvl="1"/>
            <a:r>
              <a:rPr lang="es-MX" sz="2200" dirty="0">
                <a:latin typeface="Cambria" pitchFamily="18" charset="0"/>
              </a:rPr>
              <a:t>Unidad de análisis </a:t>
            </a:r>
            <a:r>
              <a:rPr lang="es-MX" sz="2200" b="1" dirty="0">
                <a:latin typeface="Cambria" pitchFamily="18" charset="0"/>
              </a:rPr>
              <a:t>(cerrada o abierta)</a:t>
            </a:r>
          </a:p>
          <a:p>
            <a:pPr lvl="1"/>
            <a:endParaRPr lang="es-MX" sz="2200" dirty="0">
              <a:latin typeface="Cambria" pitchFamily="18" charset="0"/>
            </a:endParaRPr>
          </a:p>
          <a:p>
            <a:pPr lvl="1"/>
            <a:r>
              <a:rPr lang="es-MX" sz="2200" dirty="0">
                <a:latin typeface="Cambria" pitchFamily="18" charset="0"/>
              </a:rPr>
              <a:t>Objetivo del estudio </a:t>
            </a:r>
            <a:r>
              <a:rPr lang="es-MX" sz="2200" b="1" dirty="0">
                <a:latin typeface="Cambria" pitchFamily="18" charset="0"/>
              </a:rPr>
              <a:t>(contexto natural o contexto consensuado)</a:t>
            </a:r>
          </a:p>
          <a:p>
            <a:pPr>
              <a:buNone/>
            </a:pPr>
            <a:endParaRPr lang="es-MX" sz="2600" dirty="0"/>
          </a:p>
          <a:p>
            <a:pPr>
              <a:buNone/>
            </a:pPr>
            <a:endParaRPr lang="es-MX" sz="26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2165</TotalTime>
  <Words>1864</Words>
  <Application>Microsoft Office PowerPoint</Application>
  <PresentationFormat>Presentación en pantalla (4:3)</PresentationFormat>
  <Paragraphs>379</Paragraphs>
  <Slides>31</Slides>
  <Notes>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31</vt:i4>
      </vt:variant>
    </vt:vector>
  </HeadingPairs>
  <TitlesOfParts>
    <vt:vector size="39" baseType="lpstr">
      <vt:lpstr>Arial</vt:lpstr>
      <vt:lpstr>Calibri</vt:lpstr>
      <vt:lpstr>Cambria</vt:lpstr>
      <vt:lpstr>inherit</vt:lpstr>
      <vt:lpstr>noto sans</vt:lpstr>
      <vt:lpstr>Times New Roman</vt:lpstr>
      <vt:lpstr>Wingdings</vt:lpstr>
      <vt:lpstr>Tema de Office</vt:lpstr>
      <vt:lpstr>Observación Participante</vt:lpstr>
      <vt:lpstr>Presentación de PowerPoint</vt:lpstr>
      <vt:lpstr>Observación Participante</vt:lpstr>
      <vt:lpstr>Observación Participante</vt:lpstr>
      <vt:lpstr>Observación Participante</vt:lpstr>
      <vt:lpstr>Observación Participante</vt:lpstr>
      <vt:lpstr>Observación Participante</vt:lpstr>
      <vt:lpstr>Observación Participante</vt:lpstr>
      <vt:lpstr>Observación Participante</vt:lpstr>
      <vt:lpstr>Ejemplos de tipos de OP</vt:lpstr>
      <vt:lpstr>Abierta y Activa</vt:lpstr>
      <vt:lpstr>Abierta y Pasiva</vt:lpstr>
      <vt:lpstr>Encubierta y Activa</vt:lpstr>
      <vt:lpstr>Encubierta y Pasiva</vt:lpstr>
      <vt:lpstr>Observación Participante</vt:lpstr>
      <vt:lpstr>Observación Participante</vt:lpstr>
      <vt:lpstr>Presentación de PowerPoint</vt:lpstr>
      <vt:lpstr>Observación Participante</vt:lpstr>
      <vt:lpstr>Observación Participante</vt:lpstr>
      <vt:lpstr>Observación Participante</vt:lpstr>
      <vt:lpstr>Observación Participante</vt:lpstr>
      <vt:lpstr>Observación Participante</vt:lpstr>
      <vt:lpstr>Observación Participante</vt:lpstr>
      <vt:lpstr>Observación Participante</vt:lpstr>
      <vt:lpstr>Observación Participante</vt:lpstr>
      <vt:lpstr>Observación Participante</vt:lpstr>
      <vt:lpstr>Observación Participante</vt:lpstr>
      <vt:lpstr>Observación Participante</vt:lpstr>
      <vt:lpstr> Observación Participante</vt:lpstr>
      <vt:lpstr>Ejemplo de Diseño </vt:lpstr>
      <vt:lpstr>Pasos principales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Prácticas y Métodos de Investigación en Ciencias Sociales Aplicadas</dc:title>
  <dc:creator>ANDRES</dc:creator>
  <cp:lastModifiedBy>Auditorio Mara Rita</cp:lastModifiedBy>
  <cp:revision>112</cp:revision>
  <dcterms:created xsi:type="dcterms:W3CDTF">2011-03-23T16:54:44Z</dcterms:created>
  <dcterms:modified xsi:type="dcterms:W3CDTF">2023-09-25T18:58:09Z</dcterms:modified>
</cp:coreProperties>
</file>