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383" r:id="rId6"/>
    <p:sldId id="260" r:id="rId7"/>
    <p:sldId id="261" r:id="rId8"/>
    <p:sldId id="262" r:id="rId9"/>
    <p:sldId id="263" r:id="rId10"/>
    <p:sldId id="332" r:id="rId11"/>
    <p:sldId id="336" r:id="rId12"/>
    <p:sldId id="337" r:id="rId13"/>
    <p:sldId id="333" r:id="rId14"/>
    <p:sldId id="396" r:id="rId15"/>
    <p:sldId id="394" r:id="rId16"/>
    <p:sldId id="395" r:id="rId17"/>
    <p:sldId id="305" r:id="rId18"/>
    <p:sldId id="334" r:id="rId19"/>
    <p:sldId id="389" r:id="rId20"/>
    <p:sldId id="378" r:id="rId21"/>
    <p:sldId id="390" r:id="rId22"/>
    <p:sldId id="391" r:id="rId23"/>
    <p:sldId id="373" r:id="rId24"/>
    <p:sldId id="392" r:id="rId25"/>
    <p:sldId id="397" r:id="rId26"/>
    <p:sldId id="342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15"/>
  </p:normalViewPr>
  <p:slideViewPr>
    <p:cSldViewPr snapToGrid="0" snapToObjects="1">
      <p:cViewPr varScale="1">
        <p:scale>
          <a:sx n="84" d="100"/>
          <a:sy n="84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8F6F2-9A69-4FA1-9E8B-6A67EA8B3D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600227-32AE-4B09-9EB4-97AA2B9366C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Conocer y comprender los estándares de lectura y escritura.</a:t>
          </a:r>
          <a:endParaRPr lang="en-US"/>
        </a:p>
      </dgm:t>
    </dgm:pt>
    <dgm:pt modelId="{28E7474C-F38A-4A81-8492-525F7A75BDDF}" type="parTrans" cxnId="{07E504C8-19AD-4363-8302-6539027CFA3D}">
      <dgm:prSet/>
      <dgm:spPr/>
      <dgm:t>
        <a:bodyPr/>
        <a:lstStyle/>
        <a:p>
          <a:endParaRPr lang="en-US"/>
        </a:p>
      </dgm:t>
    </dgm:pt>
    <dgm:pt modelId="{C2C281D7-2700-4BC4-98C4-BAD4CADF50F5}" type="sibTrans" cxnId="{07E504C8-19AD-4363-8302-6539027CFA3D}">
      <dgm:prSet/>
      <dgm:spPr/>
      <dgm:t>
        <a:bodyPr/>
        <a:lstStyle/>
        <a:p>
          <a:endParaRPr lang="en-US"/>
        </a:p>
      </dgm:t>
    </dgm:pt>
    <dgm:pt modelId="{D9FEC942-7C7F-4BEE-8DF7-EB1A1856387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Comprender estrategias de Evaluación para el Aprendizaje.</a:t>
          </a:r>
          <a:endParaRPr lang="en-US" dirty="0"/>
        </a:p>
      </dgm:t>
    </dgm:pt>
    <dgm:pt modelId="{DAE9FBFD-10DC-4873-B540-0812EC863DD8}" type="parTrans" cxnId="{03E56A60-85F3-4345-BF4D-03B1414A8443}">
      <dgm:prSet/>
      <dgm:spPr/>
      <dgm:t>
        <a:bodyPr/>
        <a:lstStyle/>
        <a:p>
          <a:endParaRPr lang="en-US"/>
        </a:p>
      </dgm:t>
    </dgm:pt>
    <dgm:pt modelId="{AB3396A6-476C-4232-974F-10A0EDF87ACF}" type="sibTrans" cxnId="{03E56A60-85F3-4345-BF4D-03B1414A8443}">
      <dgm:prSet/>
      <dgm:spPr/>
      <dgm:t>
        <a:bodyPr/>
        <a:lstStyle/>
        <a:p>
          <a:endParaRPr lang="en-US"/>
        </a:p>
      </dgm:t>
    </dgm:pt>
    <dgm:pt modelId="{71B67514-9F4B-493C-8272-03D3A633498B}" type="pres">
      <dgm:prSet presAssocID="{E698F6F2-9A69-4FA1-9E8B-6A67EA8B3D73}" presName="root" presStyleCnt="0">
        <dgm:presLayoutVars>
          <dgm:dir/>
          <dgm:resizeHandles val="exact"/>
        </dgm:presLayoutVars>
      </dgm:prSet>
      <dgm:spPr/>
    </dgm:pt>
    <dgm:pt modelId="{B631A586-72D2-4EBF-9E72-1A5CD10C062A}" type="pres">
      <dgm:prSet presAssocID="{02600227-32AE-4B09-9EB4-97AA2B9366CE}" presName="compNode" presStyleCnt="0"/>
      <dgm:spPr/>
    </dgm:pt>
    <dgm:pt modelId="{31B9BB28-97E5-43F3-831B-75A2245C6A2B}" type="pres">
      <dgm:prSet presAssocID="{02600227-32AE-4B09-9EB4-97AA2B9366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38A39767-541C-4A46-89A8-CFDE5E8D43DF}" type="pres">
      <dgm:prSet presAssocID="{02600227-32AE-4B09-9EB4-97AA2B9366CE}" presName="spaceRect" presStyleCnt="0"/>
      <dgm:spPr/>
    </dgm:pt>
    <dgm:pt modelId="{571F98DE-A633-440E-9B4F-BC2B7B508CE6}" type="pres">
      <dgm:prSet presAssocID="{02600227-32AE-4B09-9EB4-97AA2B9366CE}" presName="textRect" presStyleLbl="revTx" presStyleIdx="0" presStyleCnt="2">
        <dgm:presLayoutVars>
          <dgm:chMax val="1"/>
          <dgm:chPref val="1"/>
        </dgm:presLayoutVars>
      </dgm:prSet>
      <dgm:spPr/>
    </dgm:pt>
    <dgm:pt modelId="{B304D154-89AE-4C1B-B724-659DB23DC2FF}" type="pres">
      <dgm:prSet presAssocID="{C2C281D7-2700-4BC4-98C4-BAD4CADF50F5}" presName="sibTrans" presStyleCnt="0"/>
      <dgm:spPr/>
    </dgm:pt>
    <dgm:pt modelId="{800A6450-4136-46AD-9104-168A9C3E80B6}" type="pres">
      <dgm:prSet presAssocID="{D9FEC942-7C7F-4BEE-8DF7-EB1A18563872}" presName="compNode" presStyleCnt="0"/>
      <dgm:spPr/>
    </dgm:pt>
    <dgm:pt modelId="{E56152B2-3014-4F4D-94FC-464476DA813B}" type="pres">
      <dgm:prSet presAssocID="{D9FEC942-7C7F-4BEE-8DF7-EB1A1856387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D0464417-B0E4-4490-B6DF-ABBC3D3488CD}" type="pres">
      <dgm:prSet presAssocID="{D9FEC942-7C7F-4BEE-8DF7-EB1A18563872}" presName="spaceRect" presStyleCnt="0"/>
      <dgm:spPr/>
    </dgm:pt>
    <dgm:pt modelId="{AAF5FA6E-3BF5-4678-BAB1-34862D902EAF}" type="pres">
      <dgm:prSet presAssocID="{D9FEC942-7C7F-4BEE-8DF7-EB1A1856387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10B8810-BD10-6F4A-8B59-79CB3747AB85}" type="presOf" srcId="{02600227-32AE-4B09-9EB4-97AA2B9366CE}" destId="{571F98DE-A633-440E-9B4F-BC2B7B508CE6}" srcOrd="0" destOrd="0" presId="urn:microsoft.com/office/officeart/2018/2/layout/IconLabelList"/>
    <dgm:cxn modelId="{5C32593B-8E5E-EC42-8894-833FAF73AFB7}" type="presOf" srcId="{D9FEC942-7C7F-4BEE-8DF7-EB1A18563872}" destId="{AAF5FA6E-3BF5-4678-BAB1-34862D902EAF}" srcOrd="0" destOrd="0" presId="urn:microsoft.com/office/officeart/2018/2/layout/IconLabelList"/>
    <dgm:cxn modelId="{03E56A60-85F3-4345-BF4D-03B1414A8443}" srcId="{E698F6F2-9A69-4FA1-9E8B-6A67EA8B3D73}" destId="{D9FEC942-7C7F-4BEE-8DF7-EB1A18563872}" srcOrd="1" destOrd="0" parTransId="{DAE9FBFD-10DC-4873-B540-0812EC863DD8}" sibTransId="{AB3396A6-476C-4232-974F-10A0EDF87ACF}"/>
    <dgm:cxn modelId="{07E504C8-19AD-4363-8302-6539027CFA3D}" srcId="{E698F6F2-9A69-4FA1-9E8B-6A67EA8B3D73}" destId="{02600227-32AE-4B09-9EB4-97AA2B9366CE}" srcOrd="0" destOrd="0" parTransId="{28E7474C-F38A-4A81-8492-525F7A75BDDF}" sibTransId="{C2C281D7-2700-4BC4-98C4-BAD4CADF50F5}"/>
    <dgm:cxn modelId="{6A640EC9-991F-6449-BEB9-A122729982C8}" type="presOf" srcId="{E698F6F2-9A69-4FA1-9E8B-6A67EA8B3D73}" destId="{71B67514-9F4B-493C-8272-03D3A633498B}" srcOrd="0" destOrd="0" presId="urn:microsoft.com/office/officeart/2018/2/layout/IconLabelList"/>
    <dgm:cxn modelId="{7C8822D3-B909-5C46-A067-1EAC9EF96AF0}" type="presParOf" srcId="{71B67514-9F4B-493C-8272-03D3A633498B}" destId="{B631A586-72D2-4EBF-9E72-1A5CD10C062A}" srcOrd="0" destOrd="0" presId="urn:microsoft.com/office/officeart/2018/2/layout/IconLabelList"/>
    <dgm:cxn modelId="{E8827C9D-D60F-E146-8392-FEB809DAA38A}" type="presParOf" srcId="{B631A586-72D2-4EBF-9E72-1A5CD10C062A}" destId="{31B9BB28-97E5-43F3-831B-75A2245C6A2B}" srcOrd="0" destOrd="0" presId="urn:microsoft.com/office/officeart/2018/2/layout/IconLabelList"/>
    <dgm:cxn modelId="{AD1607BB-9111-A242-9C4B-9B3E514BCE96}" type="presParOf" srcId="{B631A586-72D2-4EBF-9E72-1A5CD10C062A}" destId="{38A39767-541C-4A46-89A8-CFDE5E8D43DF}" srcOrd="1" destOrd="0" presId="urn:microsoft.com/office/officeart/2018/2/layout/IconLabelList"/>
    <dgm:cxn modelId="{2C2EAC98-6342-A544-921E-39BED58BCA66}" type="presParOf" srcId="{B631A586-72D2-4EBF-9E72-1A5CD10C062A}" destId="{571F98DE-A633-440E-9B4F-BC2B7B508CE6}" srcOrd="2" destOrd="0" presId="urn:microsoft.com/office/officeart/2018/2/layout/IconLabelList"/>
    <dgm:cxn modelId="{BC99C9E0-C719-304B-B37E-ACB15E52855C}" type="presParOf" srcId="{71B67514-9F4B-493C-8272-03D3A633498B}" destId="{B304D154-89AE-4C1B-B724-659DB23DC2FF}" srcOrd="1" destOrd="0" presId="urn:microsoft.com/office/officeart/2018/2/layout/IconLabelList"/>
    <dgm:cxn modelId="{B2E5DBD4-132B-F746-BFE5-892930857D27}" type="presParOf" srcId="{71B67514-9F4B-493C-8272-03D3A633498B}" destId="{800A6450-4136-46AD-9104-168A9C3E80B6}" srcOrd="2" destOrd="0" presId="urn:microsoft.com/office/officeart/2018/2/layout/IconLabelList"/>
    <dgm:cxn modelId="{1654851F-C1C2-8749-A5FE-AC5773EC1277}" type="presParOf" srcId="{800A6450-4136-46AD-9104-168A9C3E80B6}" destId="{E56152B2-3014-4F4D-94FC-464476DA813B}" srcOrd="0" destOrd="0" presId="urn:microsoft.com/office/officeart/2018/2/layout/IconLabelList"/>
    <dgm:cxn modelId="{0F8FDC99-0129-A540-B4B6-3C97E2F2EF54}" type="presParOf" srcId="{800A6450-4136-46AD-9104-168A9C3E80B6}" destId="{D0464417-B0E4-4490-B6DF-ABBC3D3488CD}" srcOrd="1" destOrd="0" presId="urn:microsoft.com/office/officeart/2018/2/layout/IconLabelList"/>
    <dgm:cxn modelId="{D389D02B-F6D7-9844-B39E-C11AC4BDA35C}" type="presParOf" srcId="{800A6450-4136-46AD-9104-168A9C3E80B6}" destId="{AAF5FA6E-3BF5-4678-BAB1-34862D902E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9D2F1-571B-8248-8C6D-5360D26D8C87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23E4BD9C-2525-704F-BDBC-6B3078A67720}">
      <dgm:prSet phldrT="[Texto]"/>
      <dgm:spPr/>
      <dgm:t>
        <a:bodyPr/>
        <a:lstStyle/>
        <a:p>
          <a:r>
            <a:rPr lang="es-CL" dirty="0"/>
            <a:t>Elemental</a:t>
          </a:r>
          <a:endParaRPr lang="es-ES" dirty="0"/>
        </a:p>
      </dgm:t>
    </dgm:pt>
    <dgm:pt modelId="{03DBF755-DC84-D646-A0EA-82C8C606F90E}" type="parTrans" cxnId="{5CBE969E-BA7E-7A4A-98B5-BBFB5CE524A9}">
      <dgm:prSet/>
      <dgm:spPr/>
      <dgm:t>
        <a:bodyPr/>
        <a:lstStyle/>
        <a:p>
          <a:endParaRPr lang="es-ES"/>
        </a:p>
      </dgm:t>
    </dgm:pt>
    <dgm:pt modelId="{E245988E-2487-3F44-98A3-64A443EF6866}" type="sibTrans" cxnId="{5CBE969E-BA7E-7A4A-98B5-BBFB5CE524A9}">
      <dgm:prSet/>
      <dgm:spPr/>
      <dgm:t>
        <a:bodyPr/>
        <a:lstStyle/>
        <a:p>
          <a:endParaRPr lang="es-ES"/>
        </a:p>
      </dgm:t>
    </dgm:pt>
    <dgm:pt modelId="{3B8AC894-6960-6F4C-A812-2F4C47C7BBE5}">
      <dgm:prSet phldrT="[Texto]"/>
      <dgm:spPr/>
      <dgm:t>
        <a:bodyPr/>
        <a:lstStyle/>
        <a:p>
          <a:r>
            <a:rPr lang="es-CL" dirty="0"/>
            <a:t>Adecuado</a:t>
          </a:r>
          <a:endParaRPr lang="es-ES" dirty="0"/>
        </a:p>
      </dgm:t>
    </dgm:pt>
    <dgm:pt modelId="{F47A7338-D7E8-6248-9E1C-DE2E1E0C8BFE}" type="parTrans" cxnId="{E7F1CB72-44BA-BC4E-AD00-063D9ACE4694}">
      <dgm:prSet/>
      <dgm:spPr/>
      <dgm:t>
        <a:bodyPr/>
        <a:lstStyle/>
        <a:p>
          <a:endParaRPr lang="es-ES"/>
        </a:p>
      </dgm:t>
    </dgm:pt>
    <dgm:pt modelId="{A6E7C41E-CA10-0342-90AD-48DBF665097A}" type="sibTrans" cxnId="{E7F1CB72-44BA-BC4E-AD00-063D9ACE4694}">
      <dgm:prSet/>
      <dgm:spPr/>
      <dgm:t>
        <a:bodyPr/>
        <a:lstStyle/>
        <a:p>
          <a:endParaRPr lang="es-ES"/>
        </a:p>
      </dgm:t>
    </dgm:pt>
    <dgm:pt modelId="{6822F36D-3425-224A-88F3-9F8D9FE60FEF}">
      <dgm:prSet/>
      <dgm:spPr/>
      <dgm:t>
        <a:bodyPr/>
        <a:lstStyle/>
        <a:p>
          <a:r>
            <a:rPr lang="es-CL"/>
            <a:t>Insuficiente</a:t>
          </a:r>
        </a:p>
      </dgm:t>
    </dgm:pt>
    <dgm:pt modelId="{D9A3751F-B81B-3340-8F3E-C8AC15A9A0AA}" type="parTrans" cxnId="{5EB17726-D3BB-D246-8FB3-051B5877E4A9}">
      <dgm:prSet/>
      <dgm:spPr/>
      <dgm:t>
        <a:bodyPr/>
        <a:lstStyle/>
        <a:p>
          <a:endParaRPr lang="es-ES"/>
        </a:p>
      </dgm:t>
    </dgm:pt>
    <dgm:pt modelId="{A5CBE08F-D9C5-E540-B5BB-99DB9CD8AB26}" type="sibTrans" cxnId="{5EB17726-D3BB-D246-8FB3-051B5877E4A9}">
      <dgm:prSet/>
      <dgm:spPr/>
      <dgm:t>
        <a:bodyPr/>
        <a:lstStyle/>
        <a:p>
          <a:endParaRPr lang="es-ES"/>
        </a:p>
      </dgm:t>
    </dgm:pt>
    <dgm:pt modelId="{08FD4A6A-A966-3746-8AEA-DB03CE651702}" type="pres">
      <dgm:prSet presAssocID="{2A79D2F1-571B-8248-8C6D-5360D26D8C87}" presName="Name0" presStyleCnt="0">
        <dgm:presLayoutVars>
          <dgm:dir/>
          <dgm:animLvl val="lvl"/>
          <dgm:resizeHandles val="exact"/>
        </dgm:presLayoutVars>
      </dgm:prSet>
      <dgm:spPr/>
    </dgm:pt>
    <dgm:pt modelId="{225F3881-AB45-FF4D-8CE6-B30D2A1FDEB8}" type="pres">
      <dgm:prSet presAssocID="{6822F36D-3425-224A-88F3-9F8D9FE60FE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583915-5AE9-CC4A-912D-E0926E5DE8D9}" type="pres">
      <dgm:prSet presAssocID="{A5CBE08F-D9C5-E540-B5BB-99DB9CD8AB26}" presName="parTxOnlySpace" presStyleCnt="0"/>
      <dgm:spPr/>
    </dgm:pt>
    <dgm:pt modelId="{D9B029D7-2352-E348-9656-D6360655C574}" type="pres">
      <dgm:prSet presAssocID="{23E4BD9C-2525-704F-BDBC-6B3078A677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EF8C7D1-7DF9-BB4F-ACCC-5D61C065A8CC}" type="pres">
      <dgm:prSet presAssocID="{E245988E-2487-3F44-98A3-64A443EF6866}" presName="parTxOnlySpace" presStyleCnt="0"/>
      <dgm:spPr/>
    </dgm:pt>
    <dgm:pt modelId="{CEF97D29-9358-FC42-8BF0-77957E128FA9}" type="pres">
      <dgm:prSet presAssocID="{3B8AC894-6960-6F4C-A812-2F4C47C7BBE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F8DC704-0983-7D4B-ACAD-7D35B29C4D8E}" type="presOf" srcId="{3B8AC894-6960-6F4C-A812-2F4C47C7BBE5}" destId="{CEF97D29-9358-FC42-8BF0-77957E128FA9}" srcOrd="0" destOrd="0" presId="urn:microsoft.com/office/officeart/2005/8/layout/chevron1"/>
    <dgm:cxn modelId="{5EB17726-D3BB-D246-8FB3-051B5877E4A9}" srcId="{2A79D2F1-571B-8248-8C6D-5360D26D8C87}" destId="{6822F36D-3425-224A-88F3-9F8D9FE60FEF}" srcOrd="0" destOrd="0" parTransId="{D9A3751F-B81B-3340-8F3E-C8AC15A9A0AA}" sibTransId="{A5CBE08F-D9C5-E540-B5BB-99DB9CD8AB26}"/>
    <dgm:cxn modelId="{E7F1CB72-44BA-BC4E-AD00-063D9ACE4694}" srcId="{2A79D2F1-571B-8248-8C6D-5360D26D8C87}" destId="{3B8AC894-6960-6F4C-A812-2F4C47C7BBE5}" srcOrd="2" destOrd="0" parTransId="{F47A7338-D7E8-6248-9E1C-DE2E1E0C8BFE}" sibTransId="{A6E7C41E-CA10-0342-90AD-48DBF665097A}"/>
    <dgm:cxn modelId="{5CBE969E-BA7E-7A4A-98B5-BBFB5CE524A9}" srcId="{2A79D2F1-571B-8248-8C6D-5360D26D8C87}" destId="{23E4BD9C-2525-704F-BDBC-6B3078A67720}" srcOrd="1" destOrd="0" parTransId="{03DBF755-DC84-D646-A0EA-82C8C606F90E}" sibTransId="{E245988E-2487-3F44-98A3-64A443EF6866}"/>
    <dgm:cxn modelId="{4C7D47BD-C57D-1049-80E7-D19D2BE324F3}" type="presOf" srcId="{2A79D2F1-571B-8248-8C6D-5360D26D8C87}" destId="{08FD4A6A-A966-3746-8AEA-DB03CE651702}" srcOrd="0" destOrd="0" presId="urn:microsoft.com/office/officeart/2005/8/layout/chevron1"/>
    <dgm:cxn modelId="{4D8A82BF-4C9C-C048-A247-B2440B9E760E}" type="presOf" srcId="{23E4BD9C-2525-704F-BDBC-6B3078A67720}" destId="{D9B029D7-2352-E348-9656-D6360655C574}" srcOrd="0" destOrd="0" presId="urn:microsoft.com/office/officeart/2005/8/layout/chevron1"/>
    <dgm:cxn modelId="{6410E5CA-3C99-8544-BFEA-0FAA7C65BA31}" type="presOf" srcId="{6822F36D-3425-224A-88F3-9F8D9FE60FEF}" destId="{225F3881-AB45-FF4D-8CE6-B30D2A1FDEB8}" srcOrd="0" destOrd="0" presId="urn:microsoft.com/office/officeart/2005/8/layout/chevron1"/>
    <dgm:cxn modelId="{FD280F56-6F75-F444-9D7D-9F3AD68090DB}" type="presParOf" srcId="{08FD4A6A-A966-3746-8AEA-DB03CE651702}" destId="{225F3881-AB45-FF4D-8CE6-B30D2A1FDEB8}" srcOrd="0" destOrd="0" presId="urn:microsoft.com/office/officeart/2005/8/layout/chevron1"/>
    <dgm:cxn modelId="{C4BDC595-F970-6940-B531-ED48F549D3C5}" type="presParOf" srcId="{08FD4A6A-A966-3746-8AEA-DB03CE651702}" destId="{2C583915-5AE9-CC4A-912D-E0926E5DE8D9}" srcOrd="1" destOrd="0" presId="urn:microsoft.com/office/officeart/2005/8/layout/chevron1"/>
    <dgm:cxn modelId="{EC60A72B-336E-7747-ABBF-83FFFFE3CE76}" type="presParOf" srcId="{08FD4A6A-A966-3746-8AEA-DB03CE651702}" destId="{D9B029D7-2352-E348-9656-D6360655C574}" srcOrd="2" destOrd="0" presId="urn:microsoft.com/office/officeart/2005/8/layout/chevron1"/>
    <dgm:cxn modelId="{B72FEB5B-33C0-7346-B225-25F0918E8198}" type="presParOf" srcId="{08FD4A6A-A966-3746-8AEA-DB03CE651702}" destId="{EEF8C7D1-7DF9-BB4F-ACCC-5D61C065A8CC}" srcOrd="3" destOrd="0" presId="urn:microsoft.com/office/officeart/2005/8/layout/chevron1"/>
    <dgm:cxn modelId="{E86F8BCE-CAE0-E94C-B147-DD07664BAE60}" type="presParOf" srcId="{08FD4A6A-A966-3746-8AEA-DB03CE651702}" destId="{CEF97D29-9358-FC42-8BF0-77957E128F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BB28-97E5-43F3-831B-75A2245C6A2B}">
      <dsp:nvSpPr>
        <dsp:cNvPr id="0" name=""/>
        <dsp:cNvSpPr/>
      </dsp:nvSpPr>
      <dsp:spPr>
        <a:xfrm>
          <a:off x="828625" y="1687804"/>
          <a:ext cx="1306125" cy="130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F98DE-A633-440E-9B4F-BC2B7B508CE6}">
      <dsp:nvSpPr>
        <dsp:cNvPr id="0" name=""/>
        <dsp:cNvSpPr/>
      </dsp:nvSpPr>
      <dsp:spPr>
        <a:xfrm>
          <a:off x="30438" y="3351645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Conocer y comprender los estándares de lectura y escritura.</a:t>
          </a:r>
          <a:endParaRPr lang="en-US" sz="1600" kern="1200"/>
        </a:p>
      </dsp:txBody>
      <dsp:txXfrm>
        <a:off x="30438" y="3351645"/>
        <a:ext cx="2902500" cy="720000"/>
      </dsp:txXfrm>
    </dsp:sp>
    <dsp:sp modelId="{E56152B2-3014-4F4D-94FC-464476DA813B}">
      <dsp:nvSpPr>
        <dsp:cNvPr id="0" name=""/>
        <dsp:cNvSpPr/>
      </dsp:nvSpPr>
      <dsp:spPr>
        <a:xfrm>
          <a:off x="4239063" y="1687804"/>
          <a:ext cx="1306125" cy="1306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5FA6E-3BF5-4678-BAB1-34862D902EAF}">
      <dsp:nvSpPr>
        <dsp:cNvPr id="0" name=""/>
        <dsp:cNvSpPr/>
      </dsp:nvSpPr>
      <dsp:spPr>
        <a:xfrm>
          <a:off x="3440875" y="3351645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Comprender estrategias de Evaluación para el Aprendizaje.</a:t>
          </a:r>
          <a:endParaRPr lang="en-US" sz="1600" kern="1200" dirty="0"/>
        </a:p>
      </dsp:txBody>
      <dsp:txXfrm>
        <a:off x="3440875" y="3351645"/>
        <a:ext cx="290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F3881-AB45-FF4D-8CE6-B30D2A1FDEB8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Insuficiente</a:t>
          </a:r>
        </a:p>
      </dsp:txBody>
      <dsp:txXfrm>
        <a:off x="582612" y="2129102"/>
        <a:ext cx="1740694" cy="1160462"/>
      </dsp:txXfrm>
    </dsp:sp>
    <dsp:sp modelId="{D9B029D7-2352-E348-9656-D6360655C574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Elemental</a:t>
          </a:r>
          <a:endParaRPr lang="es-ES" sz="2500" kern="1200" dirty="0"/>
        </a:p>
      </dsp:txBody>
      <dsp:txXfrm>
        <a:off x="3193652" y="2129102"/>
        <a:ext cx="1740694" cy="1160462"/>
      </dsp:txXfrm>
    </dsp:sp>
    <dsp:sp modelId="{CEF97D29-9358-FC42-8BF0-77957E128FA9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Adecuado</a:t>
          </a:r>
          <a:endParaRPr lang="es-ES" sz="2500" kern="1200" dirty="0"/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September 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9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September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September 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rriculumnacional.cl/614/w3-propertyvalue-60184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6438A8-56CB-564D-97B0-48568AA9C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2" r="-1" b="-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CFD31-ECA4-FE45-BCC6-C025C1E4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2887174"/>
          </a:xfrm>
        </p:spPr>
        <p:txBody>
          <a:bodyPr anchor="b">
            <a:normAutofit fontScale="90000"/>
          </a:bodyPr>
          <a:lstStyle/>
          <a:p>
            <a:r>
              <a:rPr lang="es-CL" sz="4800" dirty="0"/>
              <a:t>Bases Curriculares, Estándares de Aprendizaje y la Planificación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BF4677-8F43-BA49-A5B7-1CC8831F7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7"/>
            <a:ext cx="3565525" cy="2523817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chemeClr val="tx1">
                    <a:alpha val="60000"/>
                  </a:schemeClr>
                </a:solidFill>
              </a:rPr>
              <a:t>Taller de Reflexión sobre la práctica – mención Lenguaje y Comunicación.</a:t>
            </a:r>
          </a:p>
          <a:p>
            <a:r>
              <a:rPr lang="es-CL" sz="2000" dirty="0">
                <a:solidFill>
                  <a:schemeClr val="tx1">
                    <a:alpha val="60000"/>
                  </a:schemeClr>
                </a:solidFill>
              </a:rPr>
              <a:t>Profesor(a): Karina Valdebenito, Karen Mariángel </a:t>
            </a:r>
            <a:r>
              <a:rPr lang="es-CL" sz="2000">
                <a:solidFill>
                  <a:schemeClr val="tx1">
                    <a:alpha val="60000"/>
                  </a:schemeClr>
                </a:solidFill>
              </a:rPr>
              <a:t>y Felipe Clavo.</a:t>
            </a:r>
            <a:endParaRPr lang="es-CL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255" y="3124205"/>
            <a:ext cx="7518400" cy="1362075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CL" dirty="0"/>
              <a:t>Documentos curriculares de educación básica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02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Características de las bases curriculares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1273630"/>
            <a:ext cx="10075985" cy="4852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000" dirty="0"/>
              <a:t>Continuidad de las definiciones centrales: </a:t>
            </a:r>
          </a:p>
          <a:p>
            <a:r>
              <a:rPr lang="es-CL" sz="2000" dirty="0"/>
              <a:t>Las Bases Curriculares mantienen los principios rectores de la Constitución Política y la concepción antropológica y ética que orienta la Declaración Universal de los Derechos Humanos presente en las grandes tradiciones del país. </a:t>
            </a:r>
          </a:p>
          <a:p>
            <a:pPr marL="0" indent="0">
              <a:buNone/>
            </a:pPr>
            <a:r>
              <a:rPr lang="es-CL" sz="2000" dirty="0"/>
              <a:t>Continuidad en los conceptos curriculares generales: </a:t>
            </a:r>
          </a:p>
          <a:p>
            <a:r>
              <a:rPr lang="es-CL" sz="2000" dirty="0"/>
              <a:t>Se mantiene el concepto original de dos instrumentos separados, </a:t>
            </a:r>
            <a:r>
              <a:rPr lang="es-CL" sz="2000" b="1" dirty="0"/>
              <a:t>uno, las Bases Curriculares, </a:t>
            </a:r>
            <a:r>
              <a:rPr lang="es-CL" sz="2000" dirty="0"/>
              <a:t>que establecen los aprendizajes comunes requeridos a todos los estudiantes </a:t>
            </a:r>
            <a:r>
              <a:rPr lang="es-CL" sz="2000" b="1" dirty="0"/>
              <a:t>y otro, los Planes y Programas de Estudio</a:t>
            </a:r>
            <a:r>
              <a:rPr lang="es-CL" sz="2000" dirty="0"/>
              <a:t>, con un carácter más funcional que organizan en el tiempo estos aprendizajes y cumplen la función de ser una herramienta de ayuda práctica para los docentes en su labor. </a:t>
            </a:r>
          </a:p>
          <a:p>
            <a:r>
              <a:rPr lang="es-CL" sz="2000" dirty="0"/>
              <a:t>Se mantienen los Objetivos Transversales incluidos en el Marco curricular 2009 </a:t>
            </a:r>
            <a:r>
              <a:rPr lang="es-CL" sz="2000" dirty="0">
                <a:solidFill>
                  <a:srgbClr val="FF0000"/>
                </a:solidFill>
                <a:sym typeface="Wingdings" panose="05000000000000000000" pitchFamily="2" charset="2"/>
              </a:rPr>
              <a:t> se traducen en Actitudes en el caso de las bases curriculares de L y C. </a:t>
            </a:r>
            <a:endParaRPr lang="es-CL" sz="2000" dirty="0">
              <a:solidFill>
                <a:srgbClr val="FF0000"/>
              </a:solidFill>
            </a:endParaRPr>
          </a:p>
          <a:p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03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Características de las bases curriculares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2169375"/>
            <a:ext cx="10075985" cy="1855688"/>
          </a:xfrm>
        </p:spPr>
        <p:txBody>
          <a:bodyPr/>
          <a:lstStyle/>
          <a:p>
            <a:r>
              <a:rPr lang="es-CL" sz="2400" dirty="0"/>
              <a:t>Se mantiene la estructura de 2009: los nombres de las asignaturas y  la organización de los </a:t>
            </a:r>
            <a:r>
              <a:rPr lang="es-CL" sz="2400" dirty="0">
                <a:solidFill>
                  <a:srgbClr val="FF0000"/>
                </a:solidFill>
              </a:rPr>
              <a:t>contenidos en torno a ejes temáticos verticales que se relacionan con los conocimientos y habilidades principales, que se desarrollan en cada asignatura. 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538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080" r="23172" b="27288"/>
          <a:stretch/>
        </p:blipFill>
        <p:spPr bwMode="auto">
          <a:xfrm>
            <a:off x="622300" y="255029"/>
            <a:ext cx="6839596" cy="453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41080" r="51517" b="26736"/>
          <a:stretch/>
        </p:blipFill>
        <p:spPr bwMode="auto">
          <a:xfrm>
            <a:off x="5146113" y="2523173"/>
            <a:ext cx="6619948" cy="422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3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0383D-2051-9844-8B30-D20938B4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1" y="6648"/>
            <a:ext cx="4826000" cy="6410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50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B01DF1-0625-F990-65C8-68D36928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70" y="671508"/>
            <a:ext cx="5098629" cy="5701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7607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06CFBF-10D1-924B-6244-AA8C996CC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"/>
          <a:stretch/>
        </p:blipFill>
        <p:spPr>
          <a:xfrm>
            <a:off x="0" y="228136"/>
            <a:ext cx="12204785" cy="54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6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4052235" y="2051913"/>
            <a:ext cx="3857652" cy="300039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4667240" y="1467138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666976" y="285729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</a:rPr>
              <a:t>Estructura tridimensional de los Objetivos de Aprendizaje (OA)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667504" y="1616507"/>
            <a:ext cx="358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Cognitivas</a:t>
            </a:r>
            <a:endParaRPr lang="es-C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pjournal.net/wp-content/uploads/2012/09/LWA-Headshot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62" y="1071790"/>
            <a:ext cx="2155272" cy="32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2147374" y="1124745"/>
            <a:ext cx="5592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Calibri Light" panose="020F0302020204030204" pitchFamily="34" charset="0"/>
              </a:rPr>
              <a:t>Taxonomía de Bloom, revisada por Anderson y </a:t>
            </a:r>
            <a:r>
              <a:rPr lang="es-CL" sz="2800" b="1" dirty="0" err="1">
                <a:latin typeface="Calibri Light" panose="020F0302020204030204" pitchFamily="34" charset="0"/>
              </a:rPr>
              <a:t>Krathwohl</a:t>
            </a:r>
            <a:r>
              <a:rPr lang="es-CL" sz="2800" b="1" dirty="0">
                <a:latin typeface="Calibri Light" panose="020F0302020204030204" pitchFamily="34" charset="0"/>
              </a:rPr>
              <a:t> (2001)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2136573" y="2866150"/>
            <a:ext cx="4630502" cy="3731203"/>
            <a:chOff x="827584" y="1772816"/>
            <a:chExt cx="4392488" cy="4104456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Triángulo isósceles 23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727684" y="5400512"/>
              <a:ext cx="259228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RECORDAR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064828" y="2636913"/>
            <a:ext cx="3823260" cy="3297799"/>
            <a:chOff x="827584" y="1772816"/>
            <a:chExt cx="4392488" cy="4104456"/>
          </a:xfr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Triángulo isósceles 26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727684" y="5394395"/>
              <a:ext cx="259228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COMPRENDER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010620" y="2492897"/>
            <a:ext cx="2949477" cy="2864395"/>
            <a:chOff x="827584" y="1772816"/>
            <a:chExt cx="4392488" cy="4104456"/>
          </a:xfr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Triángulo isósceles 29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727684" y="5330011"/>
              <a:ext cx="2592289" cy="4320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APLICAR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686372" y="2420889"/>
            <a:ext cx="2417740" cy="2415535"/>
            <a:chOff x="827584" y="1772816"/>
            <a:chExt cx="4392488" cy="4104456"/>
          </a:xfr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Triángulo isósceles 32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727684" y="5330011"/>
              <a:ext cx="2592289" cy="4320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ANALIZAR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408832" y="2276872"/>
            <a:ext cx="1839297" cy="2025662"/>
            <a:chOff x="827584" y="1772816"/>
            <a:chExt cx="4392488" cy="4104456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Triángulo isósceles 35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1727684" y="5330011"/>
              <a:ext cx="2592289" cy="4320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EVALUAR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103286" y="2132857"/>
            <a:ext cx="1504882" cy="1581713"/>
            <a:chOff x="827584" y="1740800"/>
            <a:chExt cx="4561938" cy="4104457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9" name="Triángulo isósceles 38"/>
            <p:cNvSpPr/>
            <p:nvPr/>
          </p:nvSpPr>
          <p:spPr>
            <a:xfrm>
              <a:off x="827584" y="1740800"/>
              <a:ext cx="4392488" cy="4104457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854330" y="5069942"/>
              <a:ext cx="4535192" cy="613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CREAR</a:t>
              </a:r>
            </a:p>
          </p:txBody>
        </p:sp>
      </p:grpSp>
      <p:cxnSp>
        <p:nvCxnSpPr>
          <p:cNvPr id="3" name="Conector recto de flecha 2"/>
          <p:cNvCxnSpPr/>
          <p:nvPr/>
        </p:nvCxnSpPr>
        <p:spPr>
          <a:xfrm flipV="1">
            <a:off x="1847528" y="2420888"/>
            <a:ext cx="0" cy="4176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8112225" y="5241690"/>
            <a:ext cx="192203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VERBOS</a:t>
            </a:r>
          </a:p>
        </p:txBody>
      </p:sp>
    </p:spTree>
    <p:extLst>
      <p:ext uri="{BB962C8B-B14F-4D97-AF65-F5344CB8AC3E}">
        <p14:creationId xmlns:p14="http://schemas.microsoft.com/office/powerpoint/2010/main" val="9664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3809984" y="2038641"/>
            <a:ext cx="3857652" cy="300039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4 Conector recto de flecha"/>
          <p:cNvCxnSpPr/>
          <p:nvPr/>
        </p:nvCxnSpPr>
        <p:spPr>
          <a:xfrm rot="16200000" flipV="1">
            <a:off x="5917405" y="2645864"/>
            <a:ext cx="2643206" cy="171451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7667670" y="5015883"/>
            <a:ext cx="2857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>Conocimientos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24989" y="1485916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666976" y="285729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</a:rPr>
              <a:t>Estructura tridimensional de los Objetivos de Aprendizaje (OA)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810381" y="5577505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conceptuales</a:t>
            </a:r>
            <a:endParaRPr lang="es-CL" sz="2400" dirty="0"/>
          </a:p>
        </p:txBody>
      </p:sp>
      <p:sp>
        <p:nvSpPr>
          <p:cNvPr id="18" name="17 Rectángulo"/>
          <p:cNvSpPr/>
          <p:nvPr/>
        </p:nvSpPr>
        <p:spPr>
          <a:xfrm>
            <a:off x="6810381" y="6039170"/>
            <a:ext cx="2754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procedimentales</a:t>
            </a:r>
            <a:endParaRPr lang="es-CL" sz="2400" dirty="0"/>
          </a:p>
        </p:txBody>
      </p:sp>
      <p:sp>
        <p:nvSpPr>
          <p:cNvPr id="19" name="18 Rectángulo"/>
          <p:cNvSpPr/>
          <p:nvPr/>
        </p:nvSpPr>
        <p:spPr>
          <a:xfrm>
            <a:off x="6667504" y="1616507"/>
            <a:ext cx="358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Cognitivas</a:t>
            </a:r>
            <a:endParaRPr lang="es-C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AAEE27-386C-784B-9A6D-C2C9AA76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4535487" cy="3779838"/>
          </a:xfrm>
        </p:spPr>
        <p:txBody>
          <a:bodyPr anchor="ctr">
            <a:normAutofit/>
          </a:bodyPr>
          <a:lstStyle/>
          <a:p>
            <a:r>
              <a:rPr lang="es-CL" sz="6400"/>
              <a:t>Objetivos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05E53-D75C-4F15-A4A3-21DA0826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2950" y="623661"/>
            <a:ext cx="667800" cy="631474"/>
            <a:chOff x="8069541" y="1262702"/>
            <a:chExt cx="667800" cy="6314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48C7E5-9699-4FB1-9EEE-581C68629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6993F2-7052-4269-8B81-AC271D2D9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2D58DC7-20C8-4471-BAA7-B296A2AE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84" y="49771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4AABAC-100B-437F-86D3-981412859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261346" y="5733597"/>
            <a:ext cx="1758388" cy="926985"/>
          </a:xfrm>
          <a:custGeom>
            <a:avLst/>
            <a:gdLst>
              <a:gd name="connsiteX0" fmla="*/ 1486881 w 1758388"/>
              <a:gd name="connsiteY0" fmla="*/ 271508 h 926985"/>
              <a:gd name="connsiteX1" fmla="*/ 1758388 w 1758388"/>
              <a:gd name="connsiteY1" fmla="*/ 926985 h 926985"/>
              <a:gd name="connsiteX2" fmla="*/ 1294895 w 1758388"/>
              <a:gd name="connsiteY2" fmla="*/ 926985 h 926985"/>
              <a:gd name="connsiteX3" fmla="*/ 831404 w 1758388"/>
              <a:gd name="connsiteY3" fmla="*/ 463493 h 926985"/>
              <a:gd name="connsiteX4" fmla="*/ 377328 w 1758388"/>
              <a:gd name="connsiteY4" fmla="*/ 833575 h 926985"/>
              <a:gd name="connsiteX5" fmla="*/ 371585 w 1758388"/>
              <a:gd name="connsiteY5" fmla="*/ 890552 h 926985"/>
              <a:gd name="connsiteX6" fmla="*/ 0 w 1758388"/>
              <a:gd name="connsiteY6" fmla="*/ 518968 h 926985"/>
              <a:gd name="connsiteX7" fmla="*/ 16301 w 1758388"/>
              <a:gd name="connsiteY7" fmla="*/ 485129 h 926985"/>
              <a:gd name="connsiteX8" fmla="*/ 831403 w 1758388"/>
              <a:gd name="connsiteY8" fmla="*/ 0 h 926985"/>
              <a:gd name="connsiteX9" fmla="*/ 1486881 w 1758388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8388" h="926985">
                <a:moveTo>
                  <a:pt x="1486881" y="271508"/>
                </a:moveTo>
                <a:cubicBezTo>
                  <a:pt x="1654632" y="439259"/>
                  <a:pt x="1758388" y="671005"/>
                  <a:pt x="1758388" y="926985"/>
                </a:cubicBezTo>
                <a:lnTo>
                  <a:pt x="1294895" y="926985"/>
                </a:lnTo>
                <a:cubicBezTo>
                  <a:pt x="1294895" y="671005"/>
                  <a:pt x="1087383" y="463493"/>
                  <a:pt x="831404" y="463493"/>
                </a:cubicBezTo>
                <a:cubicBezTo>
                  <a:pt x="607421" y="463493"/>
                  <a:pt x="420547" y="622370"/>
                  <a:pt x="377328" y="833575"/>
                </a:cubicBezTo>
                <a:lnTo>
                  <a:pt x="371585" y="890552"/>
                </a:lnTo>
                <a:lnTo>
                  <a:pt x="0" y="518968"/>
                </a:lnTo>
                <a:lnTo>
                  <a:pt x="16301" y="485129"/>
                </a:lnTo>
                <a:cubicBezTo>
                  <a:pt x="173276" y="196165"/>
                  <a:pt x="479432" y="0"/>
                  <a:pt x="831403" y="0"/>
                </a:cubicBezTo>
                <a:cubicBezTo>
                  <a:pt x="1087383" y="0"/>
                  <a:pt x="1319129" y="103757"/>
                  <a:pt x="1486881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FD33E0-4D46-4176-BAE2-6AED15231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53363" y="5725768"/>
            <a:ext cx="1728640" cy="1042921"/>
          </a:xfrm>
          <a:custGeom>
            <a:avLst/>
            <a:gdLst>
              <a:gd name="connsiteX0" fmla="*/ 1391304 w 1728640"/>
              <a:gd name="connsiteY0" fmla="*/ 238153 h 1042921"/>
              <a:gd name="connsiteX1" fmla="*/ 1728640 w 1728640"/>
              <a:gd name="connsiteY1" fmla="*/ 1042921 h 1042921"/>
              <a:gd name="connsiteX2" fmla="*/ 1265147 w 1728640"/>
              <a:gd name="connsiteY2" fmla="*/ 1042921 h 1042921"/>
              <a:gd name="connsiteX3" fmla="*/ 801655 w 1728640"/>
              <a:gd name="connsiteY3" fmla="*/ 521461 h 1042921"/>
              <a:gd name="connsiteX4" fmla="*/ 374587 w 1728640"/>
              <a:gd name="connsiteY4" fmla="*/ 839945 h 1042921"/>
              <a:gd name="connsiteX5" fmla="*/ 362576 w 1728640"/>
              <a:gd name="connsiteY5" fmla="*/ 883477 h 1042921"/>
              <a:gd name="connsiteX6" fmla="*/ 0 w 1728640"/>
              <a:gd name="connsiteY6" fmla="*/ 520901 h 1042921"/>
              <a:gd name="connsiteX7" fmla="*/ 32986 w 1728640"/>
              <a:gd name="connsiteY7" fmla="*/ 459814 h 1042921"/>
              <a:gd name="connsiteX8" fmla="*/ 801656 w 1728640"/>
              <a:gd name="connsiteY8" fmla="*/ 0 h 1042921"/>
              <a:gd name="connsiteX9" fmla="*/ 1391304 w 1728640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640" h="1042921">
                <a:moveTo>
                  <a:pt x="1391304" y="238153"/>
                </a:moveTo>
                <a:cubicBezTo>
                  <a:pt x="1597323" y="429440"/>
                  <a:pt x="1728640" y="718927"/>
                  <a:pt x="1728640" y="1042921"/>
                </a:cubicBezTo>
                <a:lnTo>
                  <a:pt x="1265147" y="1042921"/>
                </a:lnTo>
                <a:cubicBezTo>
                  <a:pt x="1265147" y="754926"/>
                  <a:pt x="1057635" y="521461"/>
                  <a:pt x="801655" y="521461"/>
                </a:cubicBezTo>
                <a:cubicBezTo>
                  <a:pt x="609671" y="521461"/>
                  <a:pt x="444949" y="652785"/>
                  <a:pt x="374587" y="839945"/>
                </a:cubicBezTo>
                <a:lnTo>
                  <a:pt x="362576" y="883477"/>
                </a:lnTo>
                <a:lnTo>
                  <a:pt x="0" y="520901"/>
                </a:lnTo>
                <a:lnTo>
                  <a:pt x="32986" y="459814"/>
                </a:lnTo>
                <a:cubicBezTo>
                  <a:pt x="199571" y="182395"/>
                  <a:pt x="481681" y="0"/>
                  <a:pt x="801656" y="0"/>
                </a:cubicBezTo>
                <a:cubicBezTo>
                  <a:pt x="1025638" y="0"/>
                  <a:pt x="1231066" y="89374"/>
                  <a:pt x="1391304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2B5D87-7689-4E7F-B03A-7F803B5DF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872920" y="5836283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39C016B-96A0-4BD6-B84C-1ED3D41CC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306015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1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Ejemplos de tipos de conocimientos en Lenguaje.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/>
        </p:nvGraphicFramePr>
        <p:xfrm>
          <a:off x="1698427" y="1600200"/>
          <a:ext cx="8591176" cy="3286393"/>
        </p:xfrm>
        <a:graphic>
          <a:graphicData uri="http://schemas.openxmlformats.org/drawingml/2006/table">
            <a:tbl>
              <a:tblPr/>
              <a:tblGrid>
                <a:gridCol w="1755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04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Dimensión I: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Tipo de conocimiento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Dimensión II: Procesos cognitivos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Recordar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Comprender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Aplicar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Analizar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Evaluar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9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Conocimiento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Conceptual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(“saber explicar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Algo”)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7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Conocimiento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Procedimental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(“saber aplicar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Algo”)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Conector recto de flecha 3"/>
          <p:cNvCxnSpPr/>
          <p:nvPr/>
        </p:nvCxnSpPr>
        <p:spPr>
          <a:xfrm>
            <a:off x="3599727" y="1365813"/>
            <a:ext cx="6447098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2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3809984" y="2038641"/>
            <a:ext cx="3857652" cy="300039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4 Conector recto de flecha"/>
          <p:cNvCxnSpPr/>
          <p:nvPr/>
        </p:nvCxnSpPr>
        <p:spPr>
          <a:xfrm rot="16200000" flipV="1">
            <a:off x="5917405" y="2645864"/>
            <a:ext cx="2643206" cy="171451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 flipH="1" flipV="1">
            <a:off x="3059885" y="2645864"/>
            <a:ext cx="2571768" cy="164307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7667670" y="5015883"/>
            <a:ext cx="2857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>Conocimientos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67240" y="1467138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952597" y="4967600"/>
            <a:ext cx="2089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2">
                    <a:lumMod val="75000"/>
                  </a:schemeClr>
                </a:solidFill>
              </a:rPr>
              <a:t>Actitudes</a:t>
            </a:r>
            <a:endParaRPr lang="es-C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66976" y="285729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</a:rPr>
              <a:t>Estructura tridimensional de los Objetivos de Aprendizaje (OA)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024298" y="5324789"/>
            <a:ext cx="3500462" cy="1588"/>
          </a:xfrm>
          <a:prstGeom prst="straightConnector1">
            <a:avLst/>
          </a:prstGeom>
          <a:ln w="6350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810381" y="5577505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conceptuales</a:t>
            </a:r>
            <a:endParaRPr lang="es-CL" sz="2400" dirty="0"/>
          </a:p>
        </p:txBody>
      </p:sp>
      <p:sp>
        <p:nvSpPr>
          <p:cNvPr id="18" name="17 Rectángulo"/>
          <p:cNvSpPr/>
          <p:nvPr/>
        </p:nvSpPr>
        <p:spPr>
          <a:xfrm>
            <a:off x="6810381" y="6039170"/>
            <a:ext cx="2754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procedimentales</a:t>
            </a:r>
            <a:endParaRPr lang="es-CL" sz="2400" dirty="0"/>
          </a:p>
        </p:txBody>
      </p:sp>
      <p:sp>
        <p:nvSpPr>
          <p:cNvPr id="19" name="18 Rectángulo"/>
          <p:cNvSpPr/>
          <p:nvPr/>
        </p:nvSpPr>
        <p:spPr>
          <a:xfrm>
            <a:off x="6667504" y="1616507"/>
            <a:ext cx="358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Cognitivas</a:t>
            </a:r>
            <a:endParaRPr lang="es-C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C15DCB76-0599-6A40-AE42-DB6D810C3E82}"/>
              </a:ext>
            </a:extLst>
          </p:cNvPr>
          <p:cNvSpPr txBox="1">
            <a:spLocks/>
          </p:cNvSpPr>
          <p:nvPr/>
        </p:nvSpPr>
        <p:spPr>
          <a:xfrm>
            <a:off x="1223112" y="2133600"/>
            <a:ext cx="10075985" cy="1761068"/>
          </a:xfrm>
          <a:prstGeom prst="rect">
            <a:avLst/>
          </a:prstGeom>
        </p:spPr>
        <p:txBody>
          <a:bodyPr/>
          <a:lstStyle>
            <a:lvl1pPr marL="211021" indent="-211021" algn="l" rtl="0" eaLnBrk="1" fontAlgn="base" hangingPunct="1">
              <a:spcBef>
                <a:spcPts val="1846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1846" kern="1200">
                <a:solidFill>
                  <a:srgbClr val="59595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22041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2pPr>
            <a:lvl3pPr marL="633062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3pPr>
            <a:lvl4pPr marL="844083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4pPr>
            <a:lvl5pPr marL="1055103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400" dirty="0">
                <a:solidFill>
                  <a:schemeClr val="tx1"/>
                </a:solidFill>
              </a:rPr>
              <a:t>Las actitudes son disposiciones aprendidas para responder, de un modo favorable o no favorable, frente a objetos, ideas o personas; incluyen componentes afectivos, cognitivos y valorativos, que inclinan a las personas a determinados tipos de conductas o acciones.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7578DF-A3C8-344B-906A-AE75725989D8}"/>
              </a:ext>
            </a:extLst>
          </p:cNvPr>
          <p:cNvSpPr/>
          <p:nvPr/>
        </p:nvSpPr>
        <p:spPr>
          <a:xfrm>
            <a:off x="2243666" y="4614397"/>
            <a:ext cx="770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https://www.curriculumnacional.cl/614/w3-propertyvalue-60184.html</a:t>
            </a:r>
            <a:endParaRPr lang="es-CL" dirty="0"/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4D5E4D1-90DE-A548-BF28-985C866B28D8}"/>
              </a:ext>
            </a:extLst>
          </p:cNvPr>
          <p:cNvSpPr/>
          <p:nvPr/>
        </p:nvSpPr>
        <p:spPr>
          <a:xfrm>
            <a:off x="4368995" y="839801"/>
            <a:ext cx="308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Actitudes</a:t>
            </a:r>
          </a:p>
        </p:txBody>
      </p:sp>
    </p:spTree>
    <p:extLst>
      <p:ext uri="{BB962C8B-B14F-4D97-AF65-F5344CB8AC3E}">
        <p14:creationId xmlns:p14="http://schemas.microsoft.com/office/powerpoint/2010/main" val="2780487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Indicadores</a:t>
            </a:r>
            <a:r>
              <a:rPr lang="en-GB" dirty="0"/>
              <a:t> de </a:t>
            </a:r>
            <a:r>
              <a:rPr lang="en-GB" dirty="0" err="1"/>
              <a:t>logro</a:t>
            </a:r>
            <a:r>
              <a:rPr lang="en-GB" dirty="0"/>
              <a:t> (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Estudio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55" y="2921007"/>
            <a:ext cx="10075985" cy="2260594"/>
          </a:xfrm>
        </p:spPr>
        <p:txBody>
          <a:bodyPr/>
          <a:lstStyle/>
          <a:p>
            <a:r>
              <a:rPr lang="en-GB" sz="2800" dirty="0"/>
              <a:t>Para </a:t>
            </a:r>
            <a:r>
              <a:rPr lang="en-GB" sz="2800" dirty="0" err="1"/>
              <a:t>cada</a:t>
            </a:r>
            <a:r>
              <a:rPr lang="en-GB" sz="2800" dirty="0"/>
              <a:t> </a:t>
            </a:r>
            <a:r>
              <a:rPr lang="en-GB" sz="2800" dirty="0" err="1"/>
              <a:t>objetivo</a:t>
            </a:r>
            <a:r>
              <a:rPr lang="en-GB" sz="2800" dirty="0"/>
              <a:t> se </a:t>
            </a:r>
            <a:r>
              <a:rPr lang="en-GB" sz="2800" dirty="0" err="1"/>
              <a:t>sugiere</a:t>
            </a:r>
            <a:r>
              <a:rPr lang="en-GB" sz="2800" dirty="0"/>
              <a:t> un  conjunto de </a:t>
            </a:r>
            <a:r>
              <a:rPr lang="en-GB" sz="2800" dirty="0" err="1"/>
              <a:t>indicadores</a:t>
            </a:r>
            <a:r>
              <a:rPr lang="en-GB" sz="2800" dirty="0"/>
              <a:t> de </a:t>
            </a:r>
            <a:r>
              <a:rPr lang="en-GB" sz="2800" dirty="0" err="1"/>
              <a:t>logro</a:t>
            </a:r>
            <a:r>
              <a:rPr lang="en-GB" sz="2800" dirty="0"/>
              <a:t>. </a:t>
            </a:r>
          </a:p>
          <a:p>
            <a:r>
              <a:rPr lang="en-GB" sz="2800" dirty="0"/>
              <a:t>Dan </a:t>
            </a:r>
            <a:r>
              <a:rPr lang="en-GB" sz="2800" dirty="0" err="1"/>
              <a:t>cuenta</a:t>
            </a:r>
            <a:r>
              <a:rPr lang="en-GB" sz="2800" dirty="0"/>
              <a:t> de las </a:t>
            </a:r>
            <a:r>
              <a:rPr lang="en-GB" sz="2800" dirty="0" err="1"/>
              <a:t>diversas</a:t>
            </a:r>
            <a:r>
              <a:rPr lang="en-GB" sz="2800" dirty="0"/>
              <a:t> </a:t>
            </a:r>
            <a:r>
              <a:rPr lang="en-GB" sz="2800" dirty="0" err="1"/>
              <a:t>maneras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que el </a:t>
            </a:r>
            <a:r>
              <a:rPr lang="en-GB" sz="2800" dirty="0" err="1"/>
              <a:t>estudiante</a:t>
            </a:r>
            <a:r>
              <a:rPr lang="en-GB" sz="2800" dirty="0"/>
              <a:t> </a:t>
            </a:r>
            <a:r>
              <a:rPr lang="en-GB" sz="2800" dirty="0" err="1"/>
              <a:t>puede</a:t>
            </a:r>
            <a:r>
              <a:rPr lang="en-GB" sz="2800" dirty="0"/>
              <a:t> </a:t>
            </a:r>
            <a:r>
              <a:rPr lang="en-GB" sz="2800" dirty="0" err="1"/>
              <a:t>demostrar</a:t>
            </a:r>
            <a:r>
              <a:rPr lang="en-GB" sz="2800" dirty="0"/>
              <a:t> que ha </a:t>
            </a:r>
            <a:r>
              <a:rPr lang="en-GB" sz="2800" dirty="0" err="1"/>
              <a:t>aprendido</a:t>
            </a:r>
            <a:r>
              <a:rPr lang="en-GB" sz="28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t="23320" r="11907" b="65193"/>
          <a:stretch/>
        </p:blipFill>
        <p:spPr>
          <a:xfrm>
            <a:off x="914400" y="1485893"/>
            <a:ext cx="9825897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03DB686-F278-5643-951E-0D47AC1E0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82880"/>
            <a:ext cx="10141685" cy="64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03DB686-F278-5643-951E-0D47AC1E0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/>
          <a:stretch/>
        </p:blipFill>
        <p:spPr>
          <a:xfrm>
            <a:off x="259080" y="209320"/>
            <a:ext cx="6275804" cy="643935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404AE88-A0E5-E165-F07C-85A19BF943CF}"/>
              </a:ext>
            </a:extLst>
          </p:cNvPr>
          <p:cNvSpPr/>
          <p:nvPr/>
        </p:nvSpPr>
        <p:spPr>
          <a:xfrm>
            <a:off x="472440" y="2194560"/>
            <a:ext cx="5288280" cy="8229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0144DF0-C27D-1F06-911D-9A2C4B0A1E0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760720" y="2606040"/>
            <a:ext cx="15240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DDD05B77-335F-AFBA-97E2-248B8F0D1C20}"/>
              </a:ext>
            </a:extLst>
          </p:cNvPr>
          <p:cNvSpPr/>
          <p:nvPr/>
        </p:nvSpPr>
        <p:spPr>
          <a:xfrm>
            <a:off x="7284720" y="2065024"/>
            <a:ext cx="4023360" cy="1082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Describir las características físicas y psicológicas de los personajes de un cuento de manera colaborativa con tu compañero(a) de banco.</a:t>
            </a:r>
          </a:p>
        </p:txBody>
      </p:sp>
    </p:spTree>
    <p:extLst>
      <p:ext uri="{BB962C8B-B14F-4D97-AF65-F5344CB8AC3E}">
        <p14:creationId xmlns:p14="http://schemas.microsoft.com/office/powerpoint/2010/main" val="1440443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7F5E6-48B8-8B48-9481-6E7D5AC2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48913-4F02-0244-BB8F-4F4021E1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3200" dirty="0"/>
              <a:t>A pesar de estar vinculadas a la evaluación SIMCE (considerando las críticas que se efectúan a ese sistema de medición), ¿qué importancia tiene el considerar los Estándares de Aprendizaje, en el trabajo didáctico?</a:t>
            </a:r>
          </a:p>
          <a:p>
            <a:pPr marL="0" indent="0">
              <a:buNone/>
            </a:pPr>
            <a:endParaRPr lang="es-CL" sz="3200" dirty="0"/>
          </a:p>
          <a:p>
            <a:r>
              <a:rPr lang="es-CL" sz="3200" dirty="0"/>
              <a:t>¿Cómo determinar el tipo de instrumento de evaluación más necesario para nuestro trabajo con los y las estudiantes?</a:t>
            </a:r>
          </a:p>
        </p:txBody>
      </p:sp>
    </p:spTree>
    <p:extLst>
      <p:ext uri="{BB962C8B-B14F-4D97-AF65-F5344CB8AC3E}">
        <p14:creationId xmlns:p14="http://schemas.microsoft.com/office/powerpoint/2010/main" val="21982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3E4C9-56DC-6047-A36C-2AFD5FE6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997855"/>
          </a:xfrm>
        </p:spPr>
        <p:txBody>
          <a:bodyPr wrap="square" anchor="t">
            <a:normAutofit/>
          </a:bodyPr>
          <a:lstStyle/>
          <a:p>
            <a:r>
              <a:rPr lang="es-CL" dirty="0"/>
              <a:t>Estándares de Aprendizaje</a:t>
            </a:r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6959C3E7-D59B-44C4-9BBD-3BC2A41A0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151" y="329564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54876B-FB01-4E58-9C9F-3D510011B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22329" y="4018501"/>
            <a:ext cx="1468514" cy="1521012"/>
            <a:chOff x="8926879" y="88028"/>
            <a:chExt cx="1468514" cy="1521012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EE14B10-2C91-4CF8-ABB6-7E21AA98C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153221" y="88028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A93B35E-1AB2-4CCC-91AC-122E57A18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8926879" y="221946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E9951197-11BD-489A-BF2C-E542541AB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455555" y="532490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A4E88-6C66-B94C-BE88-78C8E273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sz="3200" dirty="0"/>
              <a:t>Los Estándares de Aprendizaje son una herramienta que permite determinar qué tan adecuados son los aprendizajes de los estudiantes en relación con los objetivos planteados en el currículum nacional. </a:t>
            </a:r>
          </a:p>
          <a:p>
            <a:pPr>
              <a:lnSpc>
                <a:spcPct val="100000"/>
              </a:lnSpc>
            </a:pPr>
            <a:endParaRPr lang="es-CL" sz="3200" dirty="0"/>
          </a:p>
          <a:p>
            <a:pPr>
              <a:lnSpc>
                <a:spcPct val="100000"/>
              </a:lnSpc>
            </a:pPr>
            <a:endParaRPr lang="es-CL" sz="3200" dirty="0"/>
          </a:p>
          <a:p>
            <a:pPr>
              <a:lnSpc>
                <a:spcPct val="100000"/>
              </a:lnSpc>
            </a:pPr>
            <a:endParaRPr lang="es-CL" sz="3200" dirty="0"/>
          </a:p>
        </p:txBody>
      </p:sp>
      <p:sp>
        <p:nvSpPr>
          <p:cNvPr id="4" name="Llamada rectangular redondeada 3">
            <a:extLst>
              <a:ext uri="{FF2B5EF4-FFF2-40B4-BE49-F238E27FC236}">
                <a16:creationId xmlns:a16="http://schemas.microsoft.com/office/drawing/2014/main" id="{31713796-B537-C34B-B0E5-EB1E5A87116F}"/>
              </a:ext>
            </a:extLst>
          </p:cNvPr>
          <p:cNvSpPr/>
          <p:nvPr/>
        </p:nvSpPr>
        <p:spPr>
          <a:xfrm>
            <a:off x="1054519" y="3475640"/>
            <a:ext cx="4291263" cy="1896100"/>
          </a:xfrm>
          <a:prstGeom prst="wedgeRoundRectCallout">
            <a:avLst>
              <a:gd name="adj1" fmla="val -35693"/>
              <a:gd name="adj2" fmla="val -123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Para recordar….</a:t>
            </a:r>
          </a:p>
        </p:txBody>
      </p:sp>
    </p:spTree>
    <p:extLst>
      <p:ext uri="{BB962C8B-B14F-4D97-AF65-F5344CB8AC3E}">
        <p14:creationId xmlns:p14="http://schemas.microsoft.com/office/powerpoint/2010/main" val="17655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6BF0B5-164E-9E43-8BC3-FE6B9733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Estandares de Aprendizaje de Lectura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172784-9BC1-F146-92D2-A413DD09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r>
              <a:rPr lang="es-CL" sz="1600" dirty="0"/>
              <a:t>Los Estándares comprenden tres Niveles de Aprendizaje para describir el logro de los estudiantes en las evaluaciones nacionales. Estos son: Nivel de Aprendizaje Adecuado, Nivel de Aprendizaje Elemental y Nivel de Aprendizaje Insuficiente </a:t>
            </a:r>
          </a:p>
          <a:p>
            <a:endParaRPr lang="es-CL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47D2A-A389-D448-A9C4-FE1225F7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16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38A88A-F0C5-4736-B235-E6F41610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9" t="10990" r="32713" b="7974"/>
          <a:stretch/>
        </p:blipFill>
        <p:spPr>
          <a:xfrm>
            <a:off x="585440" y="357030"/>
            <a:ext cx="3566864" cy="438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40B1D08-1FEC-447C-A2A7-70A103A6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9" t="8681" r="29865" b="6250"/>
          <a:stretch/>
        </p:blipFill>
        <p:spPr>
          <a:xfrm>
            <a:off x="5390333" y="146009"/>
            <a:ext cx="3533055" cy="432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505175-7841-457F-9B7C-045391BCE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95" t="15955" r="32951" b="7976"/>
          <a:stretch/>
        </p:blipFill>
        <p:spPr>
          <a:xfrm>
            <a:off x="2368872" y="1544003"/>
            <a:ext cx="3571181" cy="455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85D3AE-29A3-42A4-AC77-E83CC68D6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89" t="12820" r="36473" b="21169"/>
          <a:stretch/>
        </p:blipFill>
        <p:spPr>
          <a:xfrm>
            <a:off x="7999668" y="1372551"/>
            <a:ext cx="3609901" cy="472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42245" y="6100238"/>
            <a:ext cx="6350442" cy="6392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23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CL" sz="3600"/>
              <a:t>Estándares de aprendizaje. </a:t>
            </a:r>
            <a:br>
              <a:rPr lang="es-CL" sz="360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51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0D60990-63D1-A34B-B6AC-8BB7A5A42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933586"/>
              </p:ext>
            </p:extLst>
          </p:nvPr>
        </p:nvGraphicFramePr>
        <p:xfrm>
          <a:off x="274638" y="8964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>
            <a:extLst>
              <a:ext uri="{FF2B5EF4-FFF2-40B4-BE49-F238E27FC236}">
                <a16:creationId xmlns:a16="http://schemas.microsoft.com/office/drawing/2014/main" id="{85AEEC48-AAAE-AD45-A44A-05F14FE04525}"/>
              </a:ext>
            </a:extLst>
          </p:cNvPr>
          <p:cNvSpPr/>
          <p:nvPr/>
        </p:nvSpPr>
        <p:spPr>
          <a:xfrm>
            <a:off x="203994" y="4388645"/>
            <a:ext cx="8269288" cy="1143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Complejidad Textual: Temas cerca-lejano,  complejidad sintáctica, ausencia/presecia de pistas textuales para inferir.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AE9CC65-6817-224C-8054-06E93EC58512}"/>
              </a:ext>
            </a:extLst>
          </p:cNvPr>
          <p:cNvSpPr/>
          <p:nvPr/>
        </p:nvSpPr>
        <p:spPr>
          <a:xfrm>
            <a:off x="9715499" y="50006"/>
            <a:ext cx="2476501" cy="15001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Habilidades de Localizar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AED505-F96A-1E44-8BD5-B76C0AF549CB}"/>
              </a:ext>
            </a:extLst>
          </p:cNvPr>
          <p:cNvSpPr/>
          <p:nvPr/>
        </p:nvSpPr>
        <p:spPr>
          <a:xfrm>
            <a:off x="9715498" y="1928813"/>
            <a:ext cx="2476501" cy="15001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Habilidades de Interpretar- Relacionar</a:t>
            </a:r>
          </a:p>
        </p:txBody>
      </p:sp>
      <p:sp>
        <p:nvSpPr>
          <p:cNvPr id="8" name="Llamada ovalada 7">
            <a:extLst>
              <a:ext uri="{FF2B5EF4-FFF2-40B4-BE49-F238E27FC236}">
                <a16:creationId xmlns:a16="http://schemas.microsoft.com/office/drawing/2014/main" id="{127D2B74-395B-1740-B93D-0D0C98DD2F2A}"/>
              </a:ext>
            </a:extLst>
          </p:cNvPr>
          <p:cNvSpPr/>
          <p:nvPr/>
        </p:nvSpPr>
        <p:spPr>
          <a:xfrm>
            <a:off x="3700463" y="600074"/>
            <a:ext cx="4957762" cy="2085975"/>
          </a:xfrm>
          <a:prstGeom prst="wedgeEllipseCallout">
            <a:avLst>
              <a:gd name="adj1" fmla="val 77077"/>
              <a:gd name="adj2" fmla="val 3371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Inferencias de síntesis local y global, de sentimientos del personaje, de lenguaje figurado, de Léxico contextual,  de ideas implícitas, etc.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951AFB6-F17A-EF43-9B9C-70C7C4FE68D2}"/>
              </a:ext>
            </a:extLst>
          </p:cNvPr>
          <p:cNvSpPr/>
          <p:nvPr/>
        </p:nvSpPr>
        <p:spPr>
          <a:xfrm>
            <a:off x="9511505" y="3605741"/>
            <a:ext cx="2476501" cy="15001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Habilidades de Reflexionar</a:t>
            </a:r>
          </a:p>
        </p:txBody>
      </p:sp>
      <p:sp>
        <p:nvSpPr>
          <p:cNvPr id="10" name="Llamada ovalada 9">
            <a:extLst>
              <a:ext uri="{FF2B5EF4-FFF2-40B4-BE49-F238E27FC236}">
                <a16:creationId xmlns:a16="http://schemas.microsoft.com/office/drawing/2014/main" id="{5001098F-C0E0-0542-BFA0-59F7A5EC1B22}"/>
              </a:ext>
            </a:extLst>
          </p:cNvPr>
          <p:cNvSpPr/>
          <p:nvPr/>
        </p:nvSpPr>
        <p:spPr>
          <a:xfrm>
            <a:off x="7970520" y="5042430"/>
            <a:ext cx="4112738" cy="1725083"/>
          </a:xfrm>
          <a:prstGeom prst="wedgeEllipseCallout">
            <a:avLst>
              <a:gd name="adj1" fmla="val 20316"/>
              <a:gd name="adj2" fmla="val -6711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Expresar opinión, inferir la ideología del autor, inferir datos del contexto sociocultural, evaluar elementos gráficos. </a:t>
            </a:r>
          </a:p>
        </p:txBody>
      </p:sp>
    </p:spTree>
    <p:extLst>
      <p:ext uri="{BB962C8B-B14F-4D97-AF65-F5344CB8AC3E}">
        <p14:creationId xmlns:p14="http://schemas.microsoft.com/office/powerpoint/2010/main" val="39294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build="allAtOnce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89B600-6F61-D04F-BC31-1652B48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dirty="0"/>
              <a:t>Marco de </a:t>
            </a:r>
            <a:r>
              <a:rPr lang="en-US" sz="6400"/>
              <a:t>habilidades</a:t>
            </a:r>
            <a:r>
              <a:rPr lang="en-US" sz="6400" dirty="0"/>
              <a:t> de </a:t>
            </a:r>
            <a:r>
              <a:rPr lang="en-US" sz="6400" dirty="0" err="1"/>
              <a:t>Escritura</a:t>
            </a:r>
            <a:endParaRPr lang="en-US" sz="64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D2682D-BAC3-0D48-A65D-104F41B9D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533" y="549275"/>
            <a:ext cx="4580024" cy="576103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80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89B991-8860-4B45-8404-03D7AE94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500"/>
          <a:stretch/>
        </p:blipFill>
        <p:spPr>
          <a:xfrm>
            <a:off x="1060925" y="700086"/>
            <a:ext cx="10361947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EF077C-AD2A-F94E-906F-171DEB0AF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00"/>
          <a:stretch/>
        </p:blipFill>
        <p:spPr>
          <a:xfrm>
            <a:off x="1143926" y="985837"/>
            <a:ext cx="10420324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8E7E2"/>
      </a:lt2>
      <a:accent1>
        <a:srgbClr val="8995D3"/>
      </a:accent1>
      <a:accent2>
        <a:srgbClr val="6FA3C9"/>
      </a:accent2>
      <a:accent3>
        <a:srgbClr val="71ADAD"/>
      </a:accent3>
      <a:accent4>
        <a:srgbClr val="63B493"/>
      </a:accent4>
      <a:accent5>
        <a:srgbClr val="6EB37A"/>
      </a:accent5>
      <a:accent6>
        <a:srgbClr val="76B363"/>
      </a:accent6>
      <a:hlink>
        <a:srgbClr val="8C8355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708</Words>
  <Application>Microsoft Macintosh PowerPoint</Application>
  <PresentationFormat>Panorámica</PresentationFormat>
  <Paragraphs>96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 Light</vt:lpstr>
      <vt:lpstr>Sitka Heading</vt:lpstr>
      <vt:lpstr>Source Sans Pro</vt:lpstr>
      <vt:lpstr>Wingdings</vt:lpstr>
      <vt:lpstr>3DFloatVTI</vt:lpstr>
      <vt:lpstr>Bases Curriculares, Estándares de Aprendizaje y la Planificación</vt:lpstr>
      <vt:lpstr>Objetivos</vt:lpstr>
      <vt:lpstr>Estándares de Aprendizaje</vt:lpstr>
      <vt:lpstr>Estandares de Aprendizaje de Lectura</vt:lpstr>
      <vt:lpstr>Presentación de PowerPoint</vt:lpstr>
      <vt:lpstr>Presentación de PowerPoint</vt:lpstr>
      <vt:lpstr>Marco de habilidades de Escritura</vt:lpstr>
      <vt:lpstr>Presentación de PowerPoint</vt:lpstr>
      <vt:lpstr>Presentación de PowerPoint</vt:lpstr>
      <vt:lpstr> Documentos curriculares de educación básica</vt:lpstr>
      <vt:lpstr>Características de las bases curriculares </vt:lpstr>
      <vt:lpstr>Características de las bases curriculares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tipos de conocimientos en Lenguaje.</vt:lpstr>
      <vt:lpstr>Presentación de PowerPoint</vt:lpstr>
      <vt:lpstr>Presentación de PowerPoint</vt:lpstr>
      <vt:lpstr>Indicadores de logro (Programa de Estudio)</vt:lpstr>
      <vt:lpstr>Presentación de PowerPoint</vt:lpstr>
      <vt:lpstr>Presentación de PowerPoint</vt:lpstr>
      <vt:lpstr>Conclusiones.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Estándares de Lectura y Escritura</dc:title>
  <dc:creator>Felipe Andrés Clavo Espinoza (felipe.clavo)</dc:creator>
  <cp:lastModifiedBy>Felipe Andrés Clavo Espinoza (felipe.clavo)</cp:lastModifiedBy>
  <cp:revision>6</cp:revision>
  <dcterms:created xsi:type="dcterms:W3CDTF">2020-10-21T17:27:02Z</dcterms:created>
  <dcterms:modified xsi:type="dcterms:W3CDTF">2023-09-03T05:18:36Z</dcterms:modified>
</cp:coreProperties>
</file>