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15"/>
  </p:normalViewPr>
  <p:slideViewPr>
    <p:cSldViewPr snapToGrid="0">
      <p:cViewPr varScale="1">
        <p:scale>
          <a:sx n="90" d="100"/>
          <a:sy n="90" d="100"/>
        </p:scale>
        <p:origin x="2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378AE-47EB-2B4D-9DE9-C2C51AF54608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F9B1172-3BE1-1E41-9C09-6BF004724229}">
      <dgm:prSet phldrT="[Texto]" custT="1"/>
      <dgm:spPr/>
      <dgm:t>
        <a:bodyPr/>
        <a:lstStyle/>
        <a:p>
          <a:r>
            <a:rPr lang="es-MX" sz="2000" dirty="0"/>
            <a:t>Metas</a:t>
          </a:r>
        </a:p>
      </dgm:t>
    </dgm:pt>
    <dgm:pt modelId="{968FEAF2-0AB1-974B-8D13-B851F0EA2C28}" type="parTrans" cxnId="{B0CD997E-82EE-CA4E-9DA3-6DC9A55F2AAD}">
      <dgm:prSet/>
      <dgm:spPr/>
      <dgm:t>
        <a:bodyPr/>
        <a:lstStyle/>
        <a:p>
          <a:endParaRPr lang="es-MX" sz="2800"/>
        </a:p>
      </dgm:t>
    </dgm:pt>
    <dgm:pt modelId="{5FB52DFB-D6A9-B445-B472-23082CDD5D8A}" type="sibTrans" cxnId="{B0CD997E-82EE-CA4E-9DA3-6DC9A55F2AAD}">
      <dgm:prSet/>
      <dgm:spPr/>
      <dgm:t>
        <a:bodyPr/>
        <a:lstStyle/>
        <a:p>
          <a:endParaRPr lang="es-MX" sz="2800"/>
        </a:p>
      </dgm:t>
    </dgm:pt>
    <dgm:pt modelId="{31A281EB-3CC9-E741-9956-D0D56124F086}">
      <dgm:prSet phldrT="[Texto]" custT="1"/>
      <dgm:spPr/>
      <dgm:t>
        <a:bodyPr/>
        <a:lstStyle/>
        <a:p>
          <a:r>
            <a:rPr lang="es-MX" sz="2000" dirty="0"/>
            <a:t>Planes</a:t>
          </a:r>
        </a:p>
      </dgm:t>
    </dgm:pt>
    <dgm:pt modelId="{CCDDF368-FC4B-1848-9C6C-E0F37B84D1CB}" type="parTrans" cxnId="{B0703C4B-81DE-234D-950B-6DFCAB8473F5}">
      <dgm:prSet/>
      <dgm:spPr/>
      <dgm:t>
        <a:bodyPr/>
        <a:lstStyle/>
        <a:p>
          <a:endParaRPr lang="es-MX" sz="2800"/>
        </a:p>
      </dgm:t>
    </dgm:pt>
    <dgm:pt modelId="{7507954F-8D56-3549-BC8F-B09003E88A63}" type="sibTrans" cxnId="{B0703C4B-81DE-234D-950B-6DFCAB8473F5}">
      <dgm:prSet/>
      <dgm:spPr/>
      <dgm:t>
        <a:bodyPr/>
        <a:lstStyle/>
        <a:p>
          <a:endParaRPr lang="es-MX" sz="2800"/>
        </a:p>
      </dgm:t>
    </dgm:pt>
    <dgm:pt modelId="{8A8EC3B2-1008-314F-9CE9-A74E29894661}">
      <dgm:prSet phldrT="[Texto]" custT="1"/>
      <dgm:spPr/>
      <dgm:t>
        <a:bodyPr/>
        <a:lstStyle/>
        <a:p>
          <a:r>
            <a:rPr lang="es-MX" sz="1600" dirty="0"/>
            <a:t>Autorregulación</a:t>
          </a:r>
        </a:p>
      </dgm:t>
    </dgm:pt>
    <dgm:pt modelId="{6C4518D4-2B7C-4741-BE72-A8DDF6CB2848}" type="parTrans" cxnId="{E1A1C4CD-F965-1748-9952-02776663CF64}">
      <dgm:prSet/>
      <dgm:spPr/>
      <dgm:t>
        <a:bodyPr/>
        <a:lstStyle/>
        <a:p>
          <a:endParaRPr lang="es-MX" sz="2800"/>
        </a:p>
      </dgm:t>
    </dgm:pt>
    <dgm:pt modelId="{E4844BB2-1506-CA43-8CAC-BE28F7F1DF57}" type="sibTrans" cxnId="{E1A1C4CD-F965-1748-9952-02776663CF64}">
      <dgm:prSet/>
      <dgm:spPr/>
      <dgm:t>
        <a:bodyPr/>
        <a:lstStyle/>
        <a:p>
          <a:endParaRPr lang="es-MX" sz="2800"/>
        </a:p>
      </dgm:t>
    </dgm:pt>
    <dgm:pt modelId="{616768BF-125B-B340-BC34-DBE4BF35AC04}" type="pres">
      <dgm:prSet presAssocID="{AA1378AE-47EB-2B4D-9DE9-C2C51AF5460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1ADF17A-F789-F441-95BF-C4F67536BA54}" type="pres">
      <dgm:prSet presAssocID="{7F9B1172-3BE1-1E41-9C09-6BF004724229}" presName="Accent1" presStyleCnt="0"/>
      <dgm:spPr/>
    </dgm:pt>
    <dgm:pt modelId="{FFE64F3B-9692-4A4D-B573-FB292E249ED8}" type="pres">
      <dgm:prSet presAssocID="{7F9B1172-3BE1-1E41-9C09-6BF004724229}" presName="Accent" presStyleLbl="node1" presStyleIdx="0" presStyleCnt="3"/>
      <dgm:spPr/>
    </dgm:pt>
    <dgm:pt modelId="{1D38F2D2-E01B-C743-8357-4B1E62496662}" type="pres">
      <dgm:prSet presAssocID="{7F9B1172-3BE1-1E41-9C09-6BF00472422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0D5402CF-A4D3-E64C-A1B2-B138EF07F50D}" type="pres">
      <dgm:prSet presAssocID="{31A281EB-3CC9-E741-9956-D0D56124F086}" presName="Accent2" presStyleCnt="0"/>
      <dgm:spPr/>
    </dgm:pt>
    <dgm:pt modelId="{FB586597-2621-2043-8910-DE97BB663578}" type="pres">
      <dgm:prSet presAssocID="{31A281EB-3CC9-E741-9956-D0D56124F086}" presName="Accent" presStyleLbl="node1" presStyleIdx="1" presStyleCnt="3"/>
      <dgm:spPr/>
    </dgm:pt>
    <dgm:pt modelId="{C9A8677F-79D4-034B-BECF-EA130D665680}" type="pres">
      <dgm:prSet presAssocID="{31A281EB-3CC9-E741-9956-D0D56124F08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CE8D5DF2-D90A-164A-8DDB-90907D7B8CEB}" type="pres">
      <dgm:prSet presAssocID="{8A8EC3B2-1008-314F-9CE9-A74E29894661}" presName="Accent3" presStyleCnt="0"/>
      <dgm:spPr/>
    </dgm:pt>
    <dgm:pt modelId="{EF76FFEC-BA08-764E-BA8C-37D5F45EFBDA}" type="pres">
      <dgm:prSet presAssocID="{8A8EC3B2-1008-314F-9CE9-A74E29894661}" presName="Accent" presStyleLbl="node1" presStyleIdx="2" presStyleCnt="3"/>
      <dgm:spPr/>
    </dgm:pt>
    <dgm:pt modelId="{145B4D36-AD2B-774B-9841-2C8E231BD718}" type="pres">
      <dgm:prSet presAssocID="{8A8EC3B2-1008-314F-9CE9-A74E2989466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B0703C4B-81DE-234D-950B-6DFCAB8473F5}" srcId="{AA1378AE-47EB-2B4D-9DE9-C2C51AF54608}" destId="{31A281EB-3CC9-E741-9956-D0D56124F086}" srcOrd="1" destOrd="0" parTransId="{CCDDF368-FC4B-1848-9C6C-E0F37B84D1CB}" sibTransId="{7507954F-8D56-3549-BC8F-B09003E88A63}"/>
    <dgm:cxn modelId="{6C520159-A093-AD43-9EE5-A46971C74ECD}" type="presOf" srcId="{AA1378AE-47EB-2B4D-9DE9-C2C51AF54608}" destId="{616768BF-125B-B340-BC34-DBE4BF35AC04}" srcOrd="0" destOrd="0" presId="urn:microsoft.com/office/officeart/2009/layout/CircleArrowProcess"/>
    <dgm:cxn modelId="{9950FF5D-5793-9545-9913-F1F48D86D3BA}" type="presOf" srcId="{31A281EB-3CC9-E741-9956-D0D56124F086}" destId="{C9A8677F-79D4-034B-BECF-EA130D665680}" srcOrd="0" destOrd="0" presId="urn:microsoft.com/office/officeart/2009/layout/CircleArrowProcess"/>
    <dgm:cxn modelId="{96A1A470-EE72-5A4B-B3BF-5681D4C3CE86}" type="presOf" srcId="{8A8EC3B2-1008-314F-9CE9-A74E29894661}" destId="{145B4D36-AD2B-774B-9841-2C8E231BD718}" srcOrd="0" destOrd="0" presId="urn:microsoft.com/office/officeart/2009/layout/CircleArrowProcess"/>
    <dgm:cxn modelId="{B0CD997E-82EE-CA4E-9DA3-6DC9A55F2AAD}" srcId="{AA1378AE-47EB-2B4D-9DE9-C2C51AF54608}" destId="{7F9B1172-3BE1-1E41-9C09-6BF004724229}" srcOrd="0" destOrd="0" parTransId="{968FEAF2-0AB1-974B-8D13-B851F0EA2C28}" sibTransId="{5FB52DFB-D6A9-B445-B472-23082CDD5D8A}"/>
    <dgm:cxn modelId="{E1A1C4CD-F965-1748-9952-02776663CF64}" srcId="{AA1378AE-47EB-2B4D-9DE9-C2C51AF54608}" destId="{8A8EC3B2-1008-314F-9CE9-A74E29894661}" srcOrd="2" destOrd="0" parTransId="{6C4518D4-2B7C-4741-BE72-A8DDF6CB2848}" sibTransId="{E4844BB2-1506-CA43-8CAC-BE28F7F1DF57}"/>
    <dgm:cxn modelId="{E2C7F0E2-38CE-164A-8A89-6D901D5AB9DB}" type="presOf" srcId="{7F9B1172-3BE1-1E41-9C09-6BF004724229}" destId="{1D38F2D2-E01B-C743-8357-4B1E62496662}" srcOrd="0" destOrd="0" presId="urn:microsoft.com/office/officeart/2009/layout/CircleArrowProcess"/>
    <dgm:cxn modelId="{45ACC477-FB1A-9A47-95DF-2625548FD23C}" type="presParOf" srcId="{616768BF-125B-B340-BC34-DBE4BF35AC04}" destId="{31ADF17A-F789-F441-95BF-C4F67536BA54}" srcOrd="0" destOrd="0" presId="urn:microsoft.com/office/officeart/2009/layout/CircleArrowProcess"/>
    <dgm:cxn modelId="{EC9FB171-DC60-1A49-9F3F-986DA66C0324}" type="presParOf" srcId="{31ADF17A-F789-F441-95BF-C4F67536BA54}" destId="{FFE64F3B-9692-4A4D-B573-FB292E249ED8}" srcOrd="0" destOrd="0" presId="urn:microsoft.com/office/officeart/2009/layout/CircleArrowProcess"/>
    <dgm:cxn modelId="{43DD9FE4-EA8C-AA46-B5A9-7B1E97D241C0}" type="presParOf" srcId="{616768BF-125B-B340-BC34-DBE4BF35AC04}" destId="{1D38F2D2-E01B-C743-8357-4B1E62496662}" srcOrd="1" destOrd="0" presId="urn:microsoft.com/office/officeart/2009/layout/CircleArrowProcess"/>
    <dgm:cxn modelId="{9E4AB200-B12E-B747-B660-9913A4658097}" type="presParOf" srcId="{616768BF-125B-B340-BC34-DBE4BF35AC04}" destId="{0D5402CF-A4D3-E64C-A1B2-B138EF07F50D}" srcOrd="2" destOrd="0" presId="urn:microsoft.com/office/officeart/2009/layout/CircleArrowProcess"/>
    <dgm:cxn modelId="{D100B42A-9CEC-DF45-A6AF-C8033DC02861}" type="presParOf" srcId="{0D5402CF-A4D3-E64C-A1B2-B138EF07F50D}" destId="{FB586597-2621-2043-8910-DE97BB663578}" srcOrd="0" destOrd="0" presId="urn:microsoft.com/office/officeart/2009/layout/CircleArrowProcess"/>
    <dgm:cxn modelId="{B2B4A979-F736-544A-B619-0B55D6999491}" type="presParOf" srcId="{616768BF-125B-B340-BC34-DBE4BF35AC04}" destId="{C9A8677F-79D4-034B-BECF-EA130D665680}" srcOrd="3" destOrd="0" presId="urn:microsoft.com/office/officeart/2009/layout/CircleArrowProcess"/>
    <dgm:cxn modelId="{100AEBF9-A74E-4E41-AC77-4ED91D99C630}" type="presParOf" srcId="{616768BF-125B-B340-BC34-DBE4BF35AC04}" destId="{CE8D5DF2-D90A-164A-8DDB-90907D7B8CEB}" srcOrd="4" destOrd="0" presId="urn:microsoft.com/office/officeart/2009/layout/CircleArrowProcess"/>
    <dgm:cxn modelId="{B900FDDA-C265-1B46-B6AC-52492FC5D3B6}" type="presParOf" srcId="{CE8D5DF2-D90A-164A-8DDB-90907D7B8CEB}" destId="{EF76FFEC-BA08-764E-BA8C-37D5F45EFBDA}" srcOrd="0" destOrd="0" presId="urn:microsoft.com/office/officeart/2009/layout/CircleArrowProcess"/>
    <dgm:cxn modelId="{ED69CD61-F53E-EB4B-8811-32B90C655F33}" type="presParOf" srcId="{616768BF-125B-B340-BC34-DBE4BF35AC04}" destId="{145B4D36-AD2B-774B-9841-2C8E231BD71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4DF27-01C1-CA4D-BD28-1ABAAE0F1D45}" type="doc">
      <dgm:prSet loTypeId="urn:microsoft.com/office/officeart/2005/8/layout/process2" loCatId="" qsTypeId="urn:microsoft.com/office/officeart/2005/8/quickstyle/simple1" qsCatId="simple" csTypeId="urn:microsoft.com/office/officeart/2005/8/colors/colorful3" csCatId="colorful" phldr="1"/>
      <dgm:spPr/>
    </dgm:pt>
    <dgm:pt modelId="{46D0533F-F8D8-E043-8AE0-F80BF20E275A}">
      <dgm:prSet phldrT="[Texto]"/>
      <dgm:spPr/>
      <dgm:t>
        <a:bodyPr/>
        <a:lstStyle/>
        <a:p>
          <a:r>
            <a:rPr lang="es-MX" dirty="0"/>
            <a:t>Macroestructura</a:t>
          </a:r>
        </a:p>
      </dgm:t>
    </dgm:pt>
    <dgm:pt modelId="{CF5CE971-D1B9-7E4C-A75F-19FB4DA433AC}" type="parTrans" cxnId="{520E25DA-4459-084E-89C0-1C7BD6C8D818}">
      <dgm:prSet/>
      <dgm:spPr/>
      <dgm:t>
        <a:bodyPr/>
        <a:lstStyle/>
        <a:p>
          <a:endParaRPr lang="es-MX"/>
        </a:p>
      </dgm:t>
    </dgm:pt>
    <dgm:pt modelId="{7A0F95F2-2855-F848-83B5-FE50C0AC3AA8}" type="sibTrans" cxnId="{520E25DA-4459-084E-89C0-1C7BD6C8D818}">
      <dgm:prSet/>
      <dgm:spPr/>
      <dgm:t>
        <a:bodyPr/>
        <a:lstStyle/>
        <a:p>
          <a:endParaRPr lang="es-MX"/>
        </a:p>
      </dgm:t>
    </dgm:pt>
    <dgm:pt modelId="{C68082BC-8A7C-C347-A613-182B5440244E}">
      <dgm:prSet phldrT="[Texto]"/>
      <dgm:spPr/>
      <dgm:t>
        <a:bodyPr/>
        <a:lstStyle/>
        <a:p>
          <a:r>
            <a:rPr lang="es-MX" dirty="0"/>
            <a:t>Microestructura</a:t>
          </a:r>
        </a:p>
      </dgm:t>
    </dgm:pt>
    <dgm:pt modelId="{0E38F87C-C19B-7149-8C88-406D60031718}" type="parTrans" cxnId="{E0025D34-8EE2-A34B-9AA6-DA5C586114E3}">
      <dgm:prSet/>
      <dgm:spPr/>
      <dgm:t>
        <a:bodyPr/>
        <a:lstStyle/>
        <a:p>
          <a:endParaRPr lang="es-MX"/>
        </a:p>
      </dgm:t>
    </dgm:pt>
    <dgm:pt modelId="{B0AB0D22-C9EC-A645-AF88-61516AEAB25D}" type="sibTrans" cxnId="{E0025D34-8EE2-A34B-9AA6-DA5C586114E3}">
      <dgm:prSet/>
      <dgm:spPr/>
      <dgm:t>
        <a:bodyPr/>
        <a:lstStyle/>
        <a:p>
          <a:endParaRPr lang="es-MX"/>
        </a:p>
      </dgm:t>
    </dgm:pt>
    <dgm:pt modelId="{9C160FF4-38AD-FB47-B674-690DA779DE8A}">
      <dgm:prSet phldrT="[Texto]"/>
      <dgm:spPr/>
      <dgm:t>
        <a:bodyPr/>
        <a:lstStyle/>
        <a:p>
          <a:r>
            <a:rPr lang="es-MX" dirty="0"/>
            <a:t>La Proposición</a:t>
          </a:r>
        </a:p>
      </dgm:t>
    </dgm:pt>
    <dgm:pt modelId="{DEDFD076-A2B4-A345-9FF3-619B8172DCCF}" type="parTrans" cxnId="{3DBF7400-D732-564C-B03A-948047111E00}">
      <dgm:prSet/>
      <dgm:spPr/>
      <dgm:t>
        <a:bodyPr/>
        <a:lstStyle/>
        <a:p>
          <a:endParaRPr lang="es-MX"/>
        </a:p>
      </dgm:t>
    </dgm:pt>
    <dgm:pt modelId="{4E05055E-6363-5345-9406-A068846D7672}" type="sibTrans" cxnId="{3DBF7400-D732-564C-B03A-948047111E00}">
      <dgm:prSet/>
      <dgm:spPr/>
      <dgm:t>
        <a:bodyPr/>
        <a:lstStyle/>
        <a:p>
          <a:endParaRPr lang="es-MX"/>
        </a:p>
      </dgm:t>
    </dgm:pt>
    <dgm:pt modelId="{84010F2E-3943-5C44-A55A-EC065FA4935A}">
      <dgm:prSet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s-MX" dirty="0"/>
            <a:t>Modelo de situación</a:t>
          </a:r>
        </a:p>
      </dgm:t>
    </dgm:pt>
    <dgm:pt modelId="{86DF35EE-DDF8-854B-BA98-A35BE4762100}" type="parTrans" cxnId="{0D29CC13-C52E-404D-A81E-5EA38CD4C1B4}">
      <dgm:prSet/>
      <dgm:spPr/>
      <dgm:t>
        <a:bodyPr/>
        <a:lstStyle/>
        <a:p>
          <a:endParaRPr lang="es-MX"/>
        </a:p>
      </dgm:t>
    </dgm:pt>
    <dgm:pt modelId="{452DFD26-4582-1146-A8C0-961B09A104AA}" type="sibTrans" cxnId="{0D29CC13-C52E-404D-A81E-5EA38CD4C1B4}">
      <dgm:prSet/>
      <dgm:spPr/>
      <dgm:t>
        <a:bodyPr/>
        <a:lstStyle/>
        <a:p>
          <a:endParaRPr lang="es-MX"/>
        </a:p>
      </dgm:t>
    </dgm:pt>
    <dgm:pt modelId="{577BAFBF-36D4-5947-A038-854DB9B13E06}" type="pres">
      <dgm:prSet presAssocID="{8844DF27-01C1-CA4D-BD28-1ABAAE0F1D45}" presName="linearFlow" presStyleCnt="0">
        <dgm:presLayoutVars>
          <dgm:resizeHandles val="exact"/>
        </dgm:presLayoutVars>
      </dgm:prSet>
      <dgm:spPr/>
    </dgm:pt>
    <dgm:pt modelId="{5872A08D-981A-1046-B9EB-2513FB1349DE}" type="pres">
      <dgm:prSet presAssocID="{84010F2E-3943-5C44-A55A-EC065FA4935A}" presName="node" presStyleLbl="node1" presStyleIdx="0" presStyleCnt="4">
        <dgm:presLayoutVars>
          <dgm:bulletEnabled val="1"/>
        </dgm:presLayoutVars>
      </dgm:prSet>
      <dgm:spPr/>
    </dgm:pt>
    <dgm:pt modelId="{8BCA7A9B-3AFE-D84D-8E91-95C732ED655F}" type="pres">
      <dgm:prSet presAssocID="{452DFD26-4582-1146-A8C0-961B09A104AA}" presName="sibTrans" presStyleLbl="sibTrans2D1" presStyleIdx="0" presStyleCnt="3" custAng="10800000"/>
      <dgm:spPr/>
    </dgm:pt>
    <dgm:pt modelId="{B0D71384-2B66-CD41-8202-879F3D1FCF84}" type="pres">
      <dgm:prSet presAssocID="{452DFD26-4582-1146-A8C0-961B09A104AA}" presName="connectorText" presStyleLbl="sibTrans2D1" presStyleIdx="0" presStyleCnt="3"/>
      <dgm:spPr/>
    </dgm:pt>
    <dgm:pt modelId="{A01DF22D-93D9-0341-847D-0991F63262F3}" type="pres">
      <dgm:prSet presAssocID="{46D0533F-F8D8-E043-8AE0-F80BF20E275A}" presName="node" presStyleLbl="node1" presStyleIdx="1" presStyleCnt="4" custLinFactNeighborX="0" custLinFactNeighborY="-29851">
        <dgm:presLayoutVars>
          <dgm:bulletEnabled val="1"/>
        </dgm:presLayoutVars>
      </dgm:prSet>
      <dgm:spPr/>
    </dgm:pt>
    <dgm:pt modelId="{F4196FA0-F45A-3F48-BE8C-97DA0F7A290E}" type="pres">
      <dgm:prSet presAssocID="{7A0F95F2-2855-F848-83B5-FE50C0AC3AA8}" presName="sibTrans" presStyleLbl="sibTrans2D1" presStyleIdx="1" presStyleCnt="3" custAng="10800000"/>
      <dgm:spPr/>
    </dgm:pt>
    <dgm:pt modelId="{6030D9B4-2A36-BD41-B608-161A6903E8F6}" type="pres">
      <dgm:prSet presAssocID="{7A0F95F2-2855-F848-83B5-FE50C0AC3AA8}" presName="connectorText" presStyleLbl="sibTrans2D1" presStyleIdx="1" presStyleCnt="3"/>
      <dgm:spPr/>
    </dgm:pt>
    <dgm:pt modelId="{B9E01E01-53E8-B847-8C73-D0C1D1780C34}" type="pres">
      <dgm:prSet presAssocID="{C68082BC-8A7C-C347-A613-182B5440244E}" presName="node" presStyleLbl="node1" presStyleIdx="2" presStyleCnt="4">
        <dgm:presLayoutVars>
          <dgm:bulletEnabled val="1"/>
        </dgm:presLayoutVars>
      </dgm:prSet>
      <dgm:spPr/>
    </dgm:pt>
    <dgm:pt modelId="{40F74EA7-7057-2B45-B50D-3B39C7B51D5F}" type="pres">
      <dgm:prSet presAssocID="{B0AB0D22-C9EC-A645-AF88-61516AEAB25D}" presName="sibTrans" presStyleLbl="sibTrans2D1" presStyleIdx="2" presStyleCnt="3" custAng="10800000"/>
      <dgm:spPr/>
    </dgm:pt>
    <dgm:pt modelId="{3CCFE66A-A79D-5F46-B650-6CF91D0BF467}" type="pres">
      <dgm:prSet presAssocID="{B0AB0D22-C9EC-A645-AF88-61516AEAB25D}" presName="connectorText" presStyleLbl="sibTrans2D1" presStyleIdx="2" presStyleCnt="3"/>
      <dgm:spPr/>
    </dgm:pt>
    <dgm:pt modelId="{6CE76B2D-9857-3547-8985-AA0ECBEBD22A}" type="pres">
      <dgm:prSet presAssocID="{9C160FF4-38AD-FB47-B674-690DA779DE8A}" presName="node" presStyleLbl="node1" presStyleIdx="3" presStyleCnt="4">
        <dgm:presLayoutVars>
          <dgm:bulletEnabled val="1"/>
        </dgm:presLayoutVars>
      </dgm:prSet>
      <dgm:spPr/>
    </dgm:pt>
  </dgm:ptLst>
  <dgm:cxnLst>
    <dgm:cxn modelId="{3DBF7400-D732-564C-B03A-948047111E00}" srcId="{8844DF27-01C1-CA4D-BD28-1ABAAE0F1D45}" destId="{9C160FF4-38AD-FB47-B674-690DA779DE8A}" srcOrd="3" destOrd="0" parTransId="{DEDFD076-A2B4-A345-9FF3-619B8172DCCF}" sibTransId="{4E05055E-6363-5345-9406-A068846D7672}"/>
    <dgm:cxn modelId="{36E6880E-33EE-DB4B-B1B5-CEE0D2298689}" type="presOf" srcId="{46D0533F-F8D8-E043-8AE0-F80BF20E275A}" destId="{A01DF22D-93D9-0341-847D-0991F63262F3}" srcOrd="0" destOrd="0" presId="urn:microsoft.com/office/officeart/2005/8/layout/process2"/>
    <dgm:cxn modelId="{0D29CC13-C52E-404D-A81E-5EA38CD4C1B4}" srcId="{8844DF27-01C1-CA4D-BD28-1ABAAE0F1D45}" destId="{84010F2E-3943-5C44-A55A-EC065FA4935A}" srcOrd="0" destOrd="0" parTransId="{86DF35EE-DDF8-854B-BA98-A35BE4762100}" sibTransId="{452DFD26-4582-1146-A8C0-961B09A104AA}"/>
    <dgm:cxn modelId="{AF070517-5AE8-FE44-8AC3-F9565157A6F4}" type="presOf" srcId="{84010F2E-3943-5C44-A55A-EC065FA4935A}" destId="{5872A08D-981A-1046-B9EB-2513FB1349DE}" srcOrd="0" destOrd="0" presId="urn:microsoft.com/office/officeart/2005/8/layout/process2"/>
    <dgm:cxn modelId="{3A3BA021-37B6-3846-8CF2-F7A7D040E10A}" type="presOf" srcId="{9C160FF4-38AD-FB47-B674-690DA779DE8A}" destId="{6CE76B2D-9857-3547-8985-AA0ECBEBD22A}" srcOrd="0" destOrd="0" presId="urn:microsoft.com/office/officeart/2005/8/layout/process2"/>
    <dgm:cxn modelId="{779D912B-8167-214F-B0F6-00691682FC96}" type="presOf" srcId="{C68082BC-8A7C-C347-A613-182B5440244E}" destId="{B9E01E01-53E8-B847-8C73-D0C1D1780C34}" srcOrd="0" destOrd="0" presId="urn:microsoft.com/office/officeart/2005/8/layout/process2"/>
    <dgm:cxn modelId="{D951F42B-2B06-B542-8B02-F05F41A30551}" type="presOf" srcId="{452DFD26-4582-1146-A8C0-961B09A104AA}" destId="{B0D71384-2B66-CD41-8202-879F3D1FCF84}" srcOrd="1" destOrd="0" presId="urn:microsoft.com/office/officeart/2005/8/layout/process2"/>
    <dgm:cxn modelId="{E0025D34-8EE2-A34B-9AA6-DA5C586114E3}" srcId="{8844DF27-01C1-CA4D-BD28-1ABAAE0F1D45}" destId="{C68082BC-8A7C-C347-A613-182B5440244E}" srcOrd="2" destOrd="0" parTransId="{0E38F87C-C19B-7149-8C88-406D60031718}" sibTransId="{B0AB0D22-C9EC-A645-AF88-61516AEAB25D}"/>
    <dgm:cxn modelId="{AFF4A763-CD88-414F-8CDC-2B9EC62C1BAF}" type="presOf" srcId="{8844DF27-01C1-CA4D-BD28-1ABAAE0F1D45}" destId="{577BAFBF-36D4-5947-A038-854DB9B13E06}" srcOrd="0" destOrd="0" presId="urn:microsoft.com/office/officeart/2005/8/layout/process2"/>
    <dgm:cxn modelId="{038BEB88-A32D-2948-AF9B-9DAC094F118C}" type="presOf" srcId="{7A0F95F2-2855-F848-83B5-FE50C0AC3AA8}" destId="{F4196FA0-F45A-3F48-BE8C-97DA0F7A290E}" srcOrd="0" destOrd="0" presId="urn:microsoft.com/office/officeart/2005/8/layout/process2"/>
    <dgm:cxn modelId="{0549AD99-8576-FA4A-BF69-2F9E218AA34F}" type="presOf" srcId="{B0AB0D22-C9EC-A645-AF88-61516AEAB25D}" destId="{40F74EA7-7057-2B45-B50D-3B39C7B51D5F}" srcOrd="0" destOrd="0" presId="urn:microsoft.com/office/officeart/2005/8/layout/process2"/>
    <dgm:cxn modelId="{B47683B5-68B3-D845-A1B3-CD795D65A7FA}" type="presOf" srcId="{452DFD26-4582-1146-A8C0-961B09A104AA}" destId="{8BCA7A9B-3AFE-D84D-8E91-95C732ED655F}" srcOrd="0" destOrd="0" presId="urn:microsoft.com/office/officeart/2005/8/layout/process2"/>
    <dgm:cxn modelId="{D1DB5ACC-7A4A-0A46-8F4F-8526F9550986}" type="presOf" srcId="{7A0F95F2-2855-F848-83B5-FE50C0AC3AA8}" destId="{6030D9B4-2A36-BD41-B608-161A6903E8F6}" srcOrd="1" destOrd="0" presId="urn:microsoft.com/office/officeart/2005/8/layout/process2"/>
    <dgm:cxn modelId="{520E25DA-4459-084E-89C0-1C7BD6C8D818}" srcId="{8844DF27-01C1-CA4D-BD28-1ABAAE0F1D45}" destId="{46D0533F-F8D8-E043-8AE0-F80BF20E275A}" srcOrd="1" destOrd="0" parTransId="{CF5CE971-D1B9-7E4C-A75F-19FB4DA433AC}" sibTransId="{7A0F95F2-2855-F848-83B5-FE50C0AC3AA8}"/>
    <dgm:cxn modelId="{913717E7-FEBC-B64A-A5B6-301305811E9F}" type="presOf" srcId="{B0AB0D22-C9EC-A645-AF88-61516AEAB25D}" destId="{3CCFE66A-A79D-5F46-B650-6CF91D0BF467}" srcOrd="1" destOrd="0" presId="urn:microsoft.com/office/officeart/2005/8/layout/process2"/>
    <dgm:cxn modelId="{CBFB949F-0A52-3649-B7DB-CA601CB35C67}" type="presParOf" srcId="{577BAFBF-36D4-5947-A038-854DB9B13E06}" destId="{5872A08D-981A-1046-B9EB-2513FB1349DE}" srcOrd="0" destOrd="0" presId="urn:microsoft.com/office/officeart/2005/8/layout/process2"/>
    <dgm:cxn modelId="{E3EE3195-9D0F-7747-B6FB-5EDF6C67D5CE}" type="presParOf" srcId="{577BAFBF-36D4-5947-A038-854DB9B13E06}" destId="{8BCA7A9B-3AFE-D84D-8E91-95C732ED655F}" srcOrd="1" destOrd="0" presId="urn:microsoft.com/office/officeart/2005/8/layout/process2"/>
    <dgm:cxn modelId="{AE5972ED-F42E-694F-A8B1-DF7A1468EBC9}" type="presParOf" srcId="{8BCA7A9B-3AFE-D84D-8E91-95C732ED655F}" destId="{B0D71384-2B66-CD41-8202-879F3D1FCF84}" srcOrd="0" destOrd="0" presId="urn:microsoft.com/office/officeart/2005/8/layout/process2"/>
    <dgm:cxn modelId="{7E698ADE-5722-EC40-B579-234A9FC67D05}" type="presParOf" srcId="{577BAFBF-36D4-5947-A038-854DB9B13E06}" destId="{A01DF22D-93D9-0341-847D-0991F63262F3}" srcOrd="2" destOrd="0" presId="urn:microsoft.com/office/officeart/2005/8/layout/process2"/>
    <dgm:cxn modelId="{7C2F4B7B-5AD0-9949-B5C6-470F3FEF540E}" type="presParOf" srcId="{577BAFBF-36D4-5947-A038-854DB9B13E06}" destId="{F4196FA0-F45A-3F48-BE8C-97DA0F7A290E}" srcOrd="3" destOrd="0" presId="urn:microsoft.com/office/officeart/2005/8/layout/process2"/>
    <dgm:cxn modelId="{311C7EF2-A280-2343-BF8C-9D15BD0F71A5}" type="presParOf" srcId="{F4196FA0-F45A-3F48-BE8C-97DA0F7A290E}" destId="{6030D9B4-2A36-BD41-B608-161A6903E8F6}" srcOrd="0" destOrd="0" presId="urn:microsoft.com/office/officeart/2005/8/layout/process2"/>
    <dgm:cxn modelId="{A9FBAA2A-E351-8A43-9327-B60FEE472B70}" type="presParOf" srcId="{577BAFBF-36D4-5947-A038-854DB9B13E06}" destId="{B9E01E01-53E8-B847-8C73-D0C1D1780C34}" srcOrd="4" destOrd="0" presId="urn:microsoft.com/office/officeart/2005/8/layout/process2"/>
    <dgm:cxn modelId="{BDBCCEED-388C-D44A-B387-4D40701C2BF2}" type="presParOf" srcId="{577BAFBF-36D4-5947-A038-854DB9B13E06}" destId="{40F74EA7-7057-2B45-B50D-3B39C7B51D5F}" srcOrd="5" destOrd="0" presId="urn:microsoft.com/office/officeart/2005/8/layout/process2"/>
    <dgm:cxn modelId="{2F4EE2E1-86C0-AB43-AEEC-27906C537E84}" type="presParOf" srcId="{40F74EA7-7057-2B45-B50D-3B39C7B51D5F}" destId="{3CCFE66A-A79D-5F46-B650-6CF91D0BF467}" srcOrd="0" destOrd="0" presId="urn:microsoft.com/office/officeart/2005/8/layout/process2"/>
    <dgm:cxn modelId="{5C624E45-7BE2-DE4C-B31C-BDA707522329}" type="presParOf" srcId="{577BAFBF-36D4-5947-A038-854DB9B13E06}" destId="{6CE76B2D-9857-3547-8985-AA0ECBEBD22A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64F3B-9692-4A4D-B573-FB292E249ED8}">
      <dsp:nvSpPr>
        <dsp:cNvPr id="0" name=""/>
        <dsp:cNvSpPr/>
      </dsp:nvSpPr>
      <dsp:spPr>
        <a:xfrm>
          <a:off x="1628662" y="0"/>
          <a:ext cx="1812574" cy="181284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8F2D2-E01B-C743-8357-4B1E62496662}">
      <dsp:nvSpPr>
        <dsp:cNvPr id="0" name=""/>
        <dsp:cNvSpPr/>
      </dsp:nvSpPr>
      <dsp:spPr>
        <a:xfrm>
          <a:off x="2029300" y="654493"/>
          <a:ext cx="1007212" cy="503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Metas</a:t>
          </a:r>
        </a:p>
      </dsp:txBody>
      <dsp:txXfrm>
        <a:off x="2029300" y="654493"/>
        <a:ext cx="1007212" cy="503485"/>
      </dsp:txXfrm>
    </dsp:sp>
    <dsp:sp modelId="{FB586597-2621-2043-8910-DE97BB663578}">
      <dsp:nvSpPr>
        <dsp:cNvPr id="0" name=""/>
        <dsp:cNvSpPr/>
      </dsp:nvSpPr>
      <dsp:spPr>
        <a:xfrm>
          <a:off x="1125225" y="1041616"/>
          <a:ext cx="1812574" cy="181284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8677F-79D4-034B-BECF-EA130D665680}">
      <dsp:nvSpPr>
        <dsp:cNvPr id="0" name=""/>
        <dsp:cNvSpPr/>
      </dsp:nvSpPr>
      <dsp:spPr>
        <a:xfrm>
          <a:off x="1527906" y="1702135"/>
          <a:ext cx="1007212" cy="503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Planes</a:t>
          </a:r>
        </a:p>
      </dsp:txBody>
      <dsp:txXfrm>
        <a:off x="1527906" y="1702135"/>
        <a:ext cx="1007212" cy="503485"/>
      </dsp:txXfrm>
    </dsp:sp>
    <dsp:sp modelId="{EF76FFEC-BA08-764E-BA8C-37D5F45EFBDA}">
      <dsp:nvSpPr>
        <dsp:cNvPr id="0" name=""/>
        <dsp:cNvSpPr/>
      </dsp:nvSpPr>
      <dsp:spPr>
        <a:xfrm>
          <a:off x="1757669" y="2207880"/>
          <a:ext cx="1557281" cy="155790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B4D36-AD2B-774B-9841-2C8E231BD718}">
      <dsp:nvSpPr>
        <dsp:cNvPr id="0" name=""/>
        <dsp:cNvSpPr/>
      </dsp:nvSpPr>
      <dsp:spPr>
        <a:xfrm>
          <a:off x="2031683" y="2751283"/>
          <a:ext cx="1007212" cy="503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Autorregulación</a:t>
          </a:r>
        </a:p>
      </dsp:txBody>
      <dsp:txXfrm>
        <a:off x="2031683" y="2751283"/>
        <a:ext cx="1007212" cy="503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2A08D-981A-1046-B9EB-2513FB1349DE}">
      <dsp:nvSpPr>
        <dsp:cNvPr id="0" name=""/>
        <dsp:cNvSpPr/>
      </dsp:nvSpPr>
      <dsp:spPr>
        <a:xfrm>
          <a:off x="1177985" y="1869"/>
          <a:ext cx="1885486" cy="695510"/>
        </a:xfrm>
        <a:prstGeom prst="roundRect">
          <a:avLst>
            <a:gd name="adj" fmla="val 10000"/>
          </a:avLst>
        </a:prstGeom>
        <a:solidFill>
          <a:schemeClr val="tx2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Modelo de situación</a:t>
          </a:r>
        </a:p>
      </dsp:txBody>
      <dsp:txXfrm>
        <a:off x="1198356" y="22240"/>
        <a:ext cx="1844744" cy="654768"/>
      </dsp:txXfrm>
    </dsp:sp>
    <dsp:sp modelId="{8BCA7A9B-3AFE-D84D-8E91-95C732ED655F}">
      <dsp:nvSpPr>
        <dsp:cNvPr id="0" name=""/>
        <dsp:cNvSpPr/>
      </dsp:nvSpPr>
      <dsp:spPr>
        <a:xfrm rot="16200000">
          <a:off x="2029248" y="662864"/>
          <a:ext cx="182960" cy="312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900" kern="1200"/>
        </a:p>
      </dsp:txBody>
      <dsp:txXfrm rot="-5400000">
        <a:off x="2026835" y="782761"/>
        <a:ext cx="187787" cy="128072"/>
      </dsp:txXfrm>
    </dsp:sp>
    <dsp:sp modelId="{A01DF22D-93D9-0341-847D-0991F63262F3}">
      <dsp:nvSpPr>
        <dsp:cNvPr id="0" name=""/>
        <dsp:cNvSpPr/>
      </dsp:nvSpPr>
      <dsp:spPr>
        <a:xfrm>
          <a:off x="1177985" y="941327"/>
          <a:ext cx="1885486" cy="695510"/>
        </a:xfrm>
        <a:prstGeom prst="roundRect">
          <a:avLst>
            <a:gd name="adj" fmla="val 10000"/>
          </a:avLst>
        </a:prstGeom>
        <a:solidFill>
          <a:schemeClr val="accent3">
            <a:hueOff val="-4866080"/>
            <a:satOff val="339"/>
            <a:lumOff val="63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Macroestructura</a:t>
          </a:r>
        </a:p>
      </dsp:txBody>
      <dsp:txXfrm>
        <a:off x="1198356" y="961698"/>
        <a:ext cx="1844744" cy="654768"/>
      </dsp:txXfrm>
    </dsp:sp>
    <dsp:sp modelId="{F4196FA0-F45A-3F48-BE8C-97DA0F7A290E}">
      <dsp:nvSpPr>
        <dsp:cNvPr id="0" name=""/>
        <dsp:cNvSpPr/>
      </dsp:nvSpPr>
      <dsp:spPr>
        <a:xfrm rot="16200000">
          <a:off x="1951392" y="1706130"/>
          <a:ext cx="338672" cy="312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7299120"/>
            <a:satOff val="508"/>
            <a:lumOff val="95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 rot="-5400000">
        <a:off x="2026834" y="1787178"/>
        <a:ext cx="187787" cy="244778"/>
      </dsp:txXfrm>
    </dsp:sp>
    <dsp:sp modelId="{B9E01E01-53E8-B847-8C73-D0C1D1780C34}">
      <dsp:nvSpPr>
        <dsp:cNvPr id="0" name=""/>
        <dsp:cNvSpPr/>
      </dsp:nvSpPr>
      <dsp:spPr>
        <a:xfrm>
          <a:off x="1177985" y="2088402"/>
          <a:ext cx="1885486" cy="695510"/>
        </a:xfrm>
        <a:prstGeom prst="roundRect">
          <a:avLst>
            <a:gd name="adj" fmla="val 10000"/>
          </a:avLst>
        </a:prstGeom>
        <a:solidFill>
          <a:schemeClr val="accent3">
            <a:hueOff val="-9732161"/>
            <a:satOff val="678"/>
            <a:lumOff val="126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Microestructura</a:t>
          </a:r>
        </a:p>
      </dsp:txBody>
      <dsp:txXfrm>
        <a:off x="1198356" y="2108773"/>
        <a:ext cx="1844744" cy="654768"/>
      </dsp:txXfrm>
    </dsp:sp>
    <dsp:sp modelId="{40F74EA7-7057-2B45-B50D-3B39C7B51D5F}">
      <dsp:nvSpPr>
        <dsp:cNvPr id="0" name=""/>
        <dsp:cNvSpPr/>
      </dsp:nvSpPr>
      <dsp:spPr>
        <a:xfrm rot="16200000">
          <a:off x="1990320" y="2801300"/>
          <a:ext cx="260816" cy="312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4598241"/>
            <a:satOff val="1017"/>
            <a:lumOff val="19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300" kern="1200"/>
        </a:p>
      </dsp:txBody>
      <dsp:txXfrm rot="-5400000">
        <a:off x="2026835" y="2905627"/>
        <a:ext cx="187787" cy="182571"/>
      </dsp:txXfrm>
    </dsp:sp>
    <dsp:sp modelId="{6CE76B2D-9857-3547-8985-AA0ECBEBD22A}">
      <dsp:nvSpPr>
        <dsp:cNvPr id="0" name=""/>
        <dsp:cNvSpPr/>
      </dsp:nvSpPr>
      <dsp:spPr>
        <a:xfrm>
          <a:off x="1177985" y="3131668"/>
          <a:ext cx="1885486" cy="695510"/>
        </a:xfrm>
        <a:prstGeom prst="roundRect">
          <a:avLst>
            <a:gd name="adj" fmla="val 10000"/>
          </a:avLst>
        </a:prstGeom>
        <a:solidFill>
          <a:schemeClr val="accent3">
            <a:hueOff val="-14598241"/>
            <a:satOff val="1017"/>
            <a:lumOff val="19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La Proposición</a:t>
          </a:r>
        </a:p>
      </dsp:txBody>
      <dsp:txXfrm>
        <a:off x="1198356" y="3152039"/>
        <a:ext cx="1844744" cy="654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8/31/23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6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1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1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3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3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0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8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8/31/23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9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8/31/23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3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1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7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8/31/23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8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0">
            <a:extLst>
              <a:ext uri="{FF2B5EF4-FFF2-40B4-BE49-F238E27FC236}">
                <a16:creationId xmlns:a16="http://schemas.microsoft.com/office/drawing/2014/main" id="{B7D0C495-14B0-423E-838E-4E20256C3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2">
            <a:extLst>
              <a:ext uri="{FF2B5EF4-FFF2-40B4-BE49-F238E27FC236}">
                <a16:creationId xmlns:a16="http://schemas.microsoft.com/office/drawing/2014/main" id="{19CE9F38-DEA8-46C3-B8FA-DAB191F21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95523" y="-1"/>
            <a:ext cx="6413682" cy="6857987"/>
          </a:xfrm>
          <a:custGeom>
            <a:avLst/>
            <a:gdLst>
              <a:gd name="connsiteX0" fmla="*/ 0 w 6413682"/>
              <a:gd name="connsiteY0" fmla="*/ 0 h 6857987"/>
              <a:gd name="connsiteX1" fmla="*/ 6413682 w 6413682"/>
              <a:gd name="connsiteY1" fmla="*/ 0 h 6857987"/>
              <a:gd name="connsiteX2" fmla="*/ 6413682 w 6413682"/>
              <a:gd name="connsiteY2" fmla="*/ 6857987 h 6857987"/>
              <a:gd name="connsiteX3" fmla="*/ 6407241 w 6413682"/>
              <a:gd name="connsiteY3" fmla="*/ 6857987 h 6857987"/>
              <a:gd name="connsiteX4" fmla="*/ 6398174 w 6413682"/>
              <a:gd name="connsiteY4" fmla="*/ 6504093 h 6857987"/>
              <a:gd name="connsiteX5" fmla="*/ 151765 w 6413682"/>
              <a:gd name="connsiteY5" fmla="*/ 16175 h 6857987"/>
              <a:gd name="connsiteX6" fmla="*/ 0 w 6413682"/>
              <a:gd name="connsiteY6" fmla="*/ 4784 h 685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13682" h="6857987">
                <a:moveTo>
                  <a:pt x="0" y="0"/>
                </a:moveTo>
                <a:lnTo>
                  <a:pt x="6413682" y="0"/>
                </a:lnTo>
                <a:lnTo>
                  <a:pt x="6413682" y="6857987"/>
                </a:lnTo>
                <a:lnTo>
                  <a:pt x="6407241" y="6857987"/>
                </a:lnTo>
                <a:lnTo>
                  <a:pt x="6398174" y="6504093"/>
                </a:lnTo>
                <a:cubicBezTo>
                  <a:pt x="6223592" y="3104756"/>
                  <a:pt x="3548252" y="356623"/>
                  <a:pt x="151765" y="16175"/>
                </a:cubicBezTo>
                <a:lnTo>
                  <a:pt x="0" y="478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3ECD26-2931-A3FD-2598-B5477A2C3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8" y="2510443"/>
            <a:ext cx="5587621" cy="2249817"/>
          </a:xfrm>
        </p:spPr>
        <p:txBody>
          <a:bodyPr>
            <a:normAutofit/>
          </a:bodyPr>
          <a:lstStyle/>
          <a:p>
            <a:r>
              <a:rPr lang="es-CL" dirty="0"/>
              <a:t>Funciones ejecutivas y su vínculo con la comprensión y la producción de textos.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6D8A84-A26D-9453-BEA4-1501C7DA8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8" y="4902489"/>
            <a:ext cx="5587621" cy="985075"/>
          </a:xfrm>
        </p:spPr>
        <p:txBody>
          <a:bodyPr>
            <a:normAutofit/>
          </a:bodyPr>
          <a:lstStyle/>
          <a:p>
            <a:r>
              <a:rPr lang="es-CL"/>
              <a:t>Desarrollo de Habilidades Lingüística en el contexto de la Neurodiversidad</a:t>
            </a:r>
            <a:endParaRPr lang="es-CL" dirty="0"/>
          </a:p>
        </p:txBody>
      </p:sp>
      <p:pic>
        <p:nvPicPr>
          <p:cNvPr id="4" name="Picture 3" descr="An abstract genetic concept">
            <a:extLst>
              <a:ext uri="{FF2B5EF4-FFF2-40B4-BE49-F238E27FC236}">
                <a16:creationId xmlns:a16="http://schemas.microsoft.com/office/drawing/2014/main" id="{460B95BF-15E8-CC1A-0438-7548DE1EEC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4" r="1" b="1"/>
          <a:stretch/>
        </p:blipFill>
        <p:spPr>
          <a:xfrm>
            <a:off x="8707926" y="-14"/>
            <a:ext cx="3501966" cy="34289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EBD6814-9E00-7ADD-8AF0-CC583825A5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5" b="5506"/>
          <a:stretch/>
        </p:blipFill>
        <p:spPr>
          <a:xfrm>
            <a:off x="8707926" y="3428973"/>
            <a:ext cx="3501966" cy="34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91FC6B-13E0-2AFB-42C3-277782C4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Referencias bibliográficas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F157ED-D084-CCFA-78F9-D1D05886E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7316"/>
            <a:ext cx="10570265" cy="2844772"/>
          </a:xfrm>
        </p:spPr>
        <p:txBody>
          <a:bodyPr>
            <a:normAutofit/>
          </a:bodyPr>
          <a:lstStyle/>
          <a:p>
            <a:pPr algn="just"/>
            <a:r>
              <a:rPr lang="es-CL" sz="2000" dirty="0" err="1">
                <a:effectLst/>
                <a:latin typeface="MinionPro"/>
              </a:rPr>
              <a:t>Flower</a:t>
            </a:r>
            <a:r>
              <a:rPr lang="es-CL" sz="2000" dirty="0">
                <a:effectLst/>
                <a:latin typeface="MinionPro"/>
              </a:rPr>
              <a:t>, L. y Hayes, J.R. (1980): `</a:t>
            </a:r>
            <a:r>
              <a:rPr lang="es-CL" sz="2000" dirty="0" err="1">
                <a:effectLst/>
                <a:latin typeface="MinionPro"/>
              </a:rPr>
              <a:t>The</a:t>
            </a:r>
            <a:r>
              <a:rPr lang="es-CL" sz="2000" dirty="0">
                <a:effectLst/>
                <a:latin typeface="MinionPro"/>
              </a:rPr>
              <a:t> </a:t>
            </a:r>
            <a:r>
              <a:rPr lang="es-CL" sz="2000" dirty="0" err="1">
                <a:effectLst/>
                <a:latin typeface="MinionPro"/>
              </a:rPr>
              <a:t>dynamics</a:t>
            </a:r>
            <a:r>
              <a:rPr lang="es-CL" sz="2000" dirty="0">
                <a:effectLst/>
                <a:latin typeface="MinionPro"/>
              </a:rPr>
              <a:t> </a:t>
            </a:r>
            <a:r>
              <a:rPr lang="es-CL" sz="2000" dirty="0" err="1">
                <a:effectLst/>
                <a:latin typeface="MinionPro"/>
              </a:rPr>
              <a:t>of</a:t>
            </a:r>
            <a:r>
              <a:rPr lang="es-CL" sz="2000" dirty="0">
                <a:effectLst/>
                <a:latin typeface="MinionPro"/>
              </a:rPr>
              <a:t> </a:t>
            </a:r>
            <a:r>
              <a:rPr lang="es-CL" sz="2000" dirty="0" err="1">
                <a:effectLst/>
                <a:latin typeface="MinionPro"/>
              </a:rPr>
              <a:t>composing:making</a:t>
            </a:r>
            <a:r>
              <a:rPr lang="es-CL" sz="2000" dirty="0">
                <a:effectLst/>
                <a:latin typeface="MinionPro"/>
              </a:rPr>
              <a:t> </a:t>
            </a:r>
            <a:r>
              <a:rPr lang="es-CL" sz="2000" dirty="0" err="1">
                <a:effectLst/>
                <a:latin typeface="MinionPro"/>
              </a:rPr>
              <a:t>plans</a:t>
            </a:r>
            <a:r>
              <a:rPr lang="es-CL" sz="2000" dirty="0">
                <a:effectLst/>
                <a:latin typeface="MinionPro"/>
              </a:rPr>
              <a:t> and </a:t>
            </a:r>
            <a:r>
              <a:rPr lang="es-CL" sz="2000" dirty="0" err="1">
                <a:effectLst/>
                <a:latin typeface="MinionPro"/>
              </a:rPr>
              <a:t>juggling</a:t>
            </a:r>
            <a:r>
              <a:rPr lang="es-CL" sz="2000" dirty="0">
                <a:effectLst/>
                <a:latin typeface="MinionPro"/>
              </a:rPr>
              <a:t> </a:t>
            </a:r>
            <a:r>
              <a:rPr lang="es-CL" sz="2000" dirty="0" err="1">
                <a:effectLst/>
                <a:latin typeface="MinionPro"/>
              </a:rPr>
              <a:t>contrataits</a:t>
            </a:r>
            <a:r>
              <a:rPr lang="es-CL" sz="2000" dirty="0">
                <a:effectLst/>
                <a:latin typeface="MinionPro"/>
              </a:rPr>
              <a:t>". En Gregg L.W. y </a:t>
            </a:r>
            <a:r>
              <a:rPr lang="es-CL" sz="2000" dirty="0" err="1">
                <a:effectLst/>
                <a:latin typeface="MinionPro"/>
              </a:rPr>
              <a:t>Stenberg</a:t>
            </a:r>
            <a:r>
              <a:rPr lang="es-CL" sz="2000" dirty="0">
                <a:effectLst/>
                <a:latin typeface="MinionPro"/>
              </a:rPr>
              <a:t>, E.R. (</a:t>
            </a:r>
            <a:r>
              <a:rPr lang="es-CL" sz="2000" dirty="0" err="1">
                <a:effectLst/>
                <a:latin typeface="MinionPro"/>
              </a:rPr>
              <a:t>eds</a:t>
            </a:r>
            <a:r>
              <a:rPr lang="es-CL" sz="2000" dirty="0">
                <a:effectLst/>
                <a:latin typeface="MinionPro"/>
              </a:rPr>
              <a:t>): Cognitive </a:t>
            </a:r>
            <a:r>
              <a:rPr lang="es-CL" sz="2000" dirty="0" err="1">
                <a:effectLst/>
                <a:latin typeface="MinionPro"/>
              </a:rPr>
              <a:t>Processes</a:t>
            </a:r>
            <a:r>
              <a:rPr lang="es-CL" sz="2000" dirty="0">
                <a:effectLst/>
                <a:latin typeface="MinionPro"/>
              </a:rPr>
              <a:t> in </a:t>
            </a:r>
            <a:r>
              <a:rPr lang="es-CL" sz="2000" dirty="0" err="1">
                <a:effectLst/>
                <a:latin typeface="MinionPro"/>
              </a:rPr>
              <a:t>Writing</a:t>
            </a:r>
            <a:r>
              <a:rPr lang="es-CL" sz="2000" dirty="0">
                <a:effectLst/>
                <a:latin typeface="MinionPro"/>
              </a:rPr>
              <a:t>. Hillsdale, N.J.: </a:t>
            </a:r>
            <a:r>
              <a:rPr lang="es-CL" sz="2000" dirty="0" err="1">
                <a:effectLst/>
                <a:latin typeface="MinionPro"/>
              </a:rPr>
              <a:t>Erlbaum</a:t>
            </a:r>
            <a:r>
              <a:rPr lang="es-CL" sz="2000" dirty="0">
                <a:effectLst/>
                <a:latin typeface="MinionPro"/>
              </a:rPr>
              <a:t> </a:t>
            </a:r>
          </a:p>
          <a:p>
            <a:pPr algn="just"/>
            <a:r>
              <a:rPr lang="es-CL" sz="2000" dirty="0" err="1">
                <a:effectLst/>
                <a:latin typeface="MinionPro"/>
              </a:rPr>
              <a:t>Kintsch</a:t>
            </a:r>
            <a:r>
              <a:rPr lang="es-CL" sz="2000" dirty="0">
                <a:effectLst/>
                <a:latin typeface="MinionPro"/>
              </a:rPr>
              <a:t>, Walter y </a:t>
            </a:r>
            <a:r>
              <a:rPr lang="es-CL" sz="2000" dirty="0" err="1">
                <a:effectLst/>
                <a:latin typeface="MinionPro"/>
              </a:rPr>
              <a:t>Teun</a:t>
            </a:r>
            <a:r>
              <a:rPr lang="es-CL" sz="2000" dirty="0">
                <a:effectLst/>
                <a:latin typeface="MinionPro"/>
              </a:rPr>
              <a:t> </a:t>
            </a:r>
            <a:r>
              <a:rPr lang="es-CL" sz="2000" dirty="0" err="1">
                <a:effectLst/>
                <a:latin typeface="MinionPro"/>
              </a:rPr>
              <a:t>Adrianus</a:t>
            </a:r>
            <a:r>
              <a:rPr lang="es-CL" sz="2000" dirty="0">
                <a:effectLst/>
                <a:latin typeface="MinionPro"/>
              </a:rPr>
              <a:t> van Dijk (1978), “</a:t>
            </a:r>
            <a:r>
              <a:rPr lang="es-CL" sz="2000" dirty="0" err="1">
                <a:effectLst/>
                <a:latin typeface="MinionPro"/>
              </a:rPr>
              <a:t>Toward</a:t>
            </a:r>
            <a:r>
              <a:rPr lang="es-CL" sz="2000" dirty="0">
                <a:effectLst/>
                <a:latin typeface="MinionPro"/>
              </a:rPr>
              <a:t> a </a:t>
            </a:r>
            <a:r>
              <a:rPr lang="es-CL" sz="2000" dirty="0" err="1">
                <a:effectLst/>
                <a:latin typeface="MinionPro"/>
              </a:rPr>
              <a:t>Model</a:t>
            </a:r>
            <a:r>
              <a:rPr lang="es-CL" sz="2000" dirty="0">
                <a:effectLst/>
                <a:latin typeface="MinionPro"/>
              </a:rPr>
              <a:t> </a:t>
            </a:r>
            <a:r>
              <a:rPr lang="es-CL" sz="2000" dirty="0" err="1">
                <a:effectLst/>
                <a:latin typeface="MinionPro"/>
              </a:rPr>
              <a:t>of</a:t>
            </a:r>
            <a:r>
              <a:rPr lang="es-CL" sz="2000" dirty="0">
                <a:effectLst/>
                <a:latin typeface="MinionPro"/>
              </a:rPr>
              <a:t> Text </a:t>
            </a:r>
            <a:r>
              <a:rPr lang="es-CL" sz="2000" dirty="0" err="1">
                <a:effectLst/>
                <a:latin typeface="MinionPro"/>
              </a:rPr>
              <a:t>Comprehension</a:t>
            </a:r>
            <a:r>
              <a:rPr lang="es-CL" sz="2000" dirty="0">
                <a:effectLst/>
                <a:latin typeface="MinionPro"/>
              </a:rPr>
              <a:t> and </a:t>
            </a:r>
            <a:r>
              <a:rPr lang="es-CL" sz="2000" dirty="0" err="1">
                <a:effectLst/>
                <a:latin typeface="MinionPro"/>
              </a:rPr>
              <a:t>Production</a:t>
            </a:r>
            <a:r>
              <a:rPr lang="es-CL" sz="2000" dirty="0">
                <a:effectLst/>
                <a:latin typeface="MinionPro"/>
              </a:rPr>
              <a:t>”, </a:t>
            </a:r>
            <a:r>
              <a:rPr lang="es-CL" sz="2000" i="1" dirty="0" err="1">
                <a:effectLst/>
                <a:latin typeface="MinionPro"/>
              </a:rPr>
              <a:t>Psychological</a:t>
            </a:r>
            <a:r>
              <a:rPr lang="es-CL" sz="2000" i="1" dirty="0">
                <a:effectLst/>
                <a:latin typeface="MinionPro"/>
              </a:rPr>
              <a:t> </a:t>
            </a:r>
            <a:r>
              <a:rPr lang="es-CL" sz="2000" i="1" dirty="0" err="1">
                <a:effectLst/>
                <a:latin typeface="MinionPro"/>
              </a:rPr>
              <a:t>Review</a:t>
            </a:r>
            <a:r>
              <a:rPr lang="es-CL" sz="2000" dirty="0">
                <a:effectLst/>
                <a:latin typeface="MinionPro"/>
              </a:rPr>
              <a:t>, vol. 85, </a:t>
            </a:r>
            <a:r>
              <a:rPr lang="es-CL" sz="2000" dirty="0" err="1">
                <a:effectLst/>
                <a:latin typeface="MinionPro"/>
              </a:rPr>
              <a:t>núm</a:t>
            </a:r>
            <a:r>
              <a:rPr lang="es-CL" sz="2000" dirty="0">
                <a:effectLst/>
                <a:latin typeface="MinionPro"/>
              </a:rPr>
              <a:t>. 5, pp. 363-394. </a:t>
            </a:r>
            <a:endParaRPr lang="es-CL" sz="2000" dirty="0"/>
          </a:p>
          <a:p>
            <a:pPr algn="just"/>
            <a:r>
              <a:rPr lang="es-CL" sz="2000" dirty="0">
                <a:latin typeface="MinionPro"/>
              </a:rPr>
              <a:t>Parodi, G. (2011). La Teoría de la Comunicabilidad: Notas para una concepción integral de la comprensión de textos escritos. Revista Signos, 44(76), 145-167.</a:t>
            </a:r>
          </a:p>
          <a:p>
            <a:pPr algn="just"/>
            <a:endParaRPr lang="es-CL" sz="2000" dirty="0">
              <a:latin typeface="MinionPro"/>
            </a:endParaRPr>
          </a:p>
        </p:txBody>
      </p:sp>
    </p:spTree>
    <p:extLst>
      <p:ext uri="{BB962C8B-B14F-4D97-AF65-F5344CB8AC3E}">
        <p14:creationId xmlns:p14="http://schemas.microsoft.com/office/powerpoint/2010/main" val="10733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D77859-5B22-62A6-A178-E0AE41B03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4855352" cy="1507375"/>
          </a:xfrm>
        </p:spPr>
        <p:txBody>
          <a:bodyPr>
            <a:normAutofit/>
          </a:bodyPr>
          <a:lstStyle/>
          <a:p>
            <a:r>
              <a:rPr lang="es-CL" dirty="0"/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B45451-519E-2104-E084-54D3A7B31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4855352" cy="3513514"/>
          </a:xfrm>
        </p:spPr>
        <p:txBody>
          <a:bodyPr>
            <a:normAutofit/>
          </a:bodyPr>
          <a:lstStyle/>
          <a:p>
            <a:r>
              <a:rPr lang="es-CL" dirty="0"/>
              <a:t>Comprender los procesos cognitivos vinculados con la comprensión y la producción de textos.</a:t>
            </a:r>
          </a:p>
          <a:p>
            <a:endParaRPr lang="es-CL" dirty="0"/>
          </a:p>
          <a:p>
            <a:r>
              <a:rPr lang="es-CL" dirty="0"/>
              <a:t>Analizar la vinculación entre los procesos y algunas tareas de comprensión y producción.</a:t>
            </a:r>
          </a:p>
          <a:p>
            <a:endParaRPr lang="es-CL" dirty="0"/>
          </a:p>
          <a:p>
            <a:endParaRPr lang="es-CL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Imágenes de papel artesanal de múltiples colores">
            <a:extLst>
              <a:ext uri="{FF2B5EF4-FFF2-40B4-BE49-F238E27FC236}">
                <a16:creationId xmlns:a16="http://schemas.microsoft.com/office/drawing/2014/main" id="{FD507DA0-A1FC-8F4C-7395-F76A30E9C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09" r="23474" b="1"/>
          <a:stretch/>
        </p:blipFill>
        <p:spPr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786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8A2AD-CFF9-D78C-7FA0-CBEBAA40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948" y="100012"/>
            <a:ext cx="9950103" cy="479716"/>
          </a:xfrm>
        </p:spPr>
        <p:txBody>
          <a:bodyPr>
            <a:normAutofit fontScale="90000"/>
          </a:bodyPr>
          <a:lstStyle/>
          <a:p>
            <a:r>
              <a:rPr lang="es-CL" dirty="0"/>
              <a:t>Recordemos algunas de las funciones ejecutivas.</a:t>
            </a:r>
          </a:p>
        </p:txBody>
      </p:sp>
      <p:pic>
        <p:nvPicPr>
          <p:cNvPr id="1028" name="Picture 4" descr="7 estrategias para fomentar la atención en los niños – Compartir en familia">
            <a:extLst>
              <a:ext uri="{FF2B5EF4-FFF2-40B4-BE49-F238E27FC236}">
                <a16:creationId xmlns:a16="http://schemas.microsoft.com/office/drawing/2014/main" id="{46B90D2E-A002-DA47-E309-ABAD55752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" y="2414587"/>
            <a:ext cx="3381375" cy="2028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DB8FB02-F44C-B8D2-EE29-BD8452630783}"/>
              </a:ext>
            </a:extLst>
          </p:cNvPr>
          <p:cNvSpPr/>
          <p:nvPr/>
        </p:nvSpPr>
        <p:spPr>
          <a:xfrm>
            <a:off x="1033980" y="4451595"/>
            <a:ext cx="2637388" cy="3571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La Atención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A106B6BE-57F6-36A3-962A-477E36E0164A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757497" y="4808783"/>
            <a:ext cx="1179802" cy="875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81EF19E6-0801-8A8F-F038-66FD23E4077F}"/>
              </a:ext>
            </a:extLst>
          </p:cNvPr>
          <p:cNvCxnSpPr>
            <a:cxnSpLocks/>
            <a:stCxn id="5" idx="2"/>
            <a:endCxn id="23" idx="0"/>
          </p:cNvCxnSpPr>
          <p:nvPr/>
        </p:nvCxnSpPr>
        <p:spPr>
          <a:xfrm flipH="1">
            <a:off x="2350899" y="4808783"/>
            <a:ext cx="1775" cy="1083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75849D03-FD03-62A0-7AD9-DA51F9BE3CC5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3186804" y="4816966"/>
            <a:ext cx="983849" cy="902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>
            <a:extLst>
              <a:ext uri="{FF2B5EF4-FFF2-40B4-BE49-F238E27FC236}">
                <a16:creationId xmlns:a16="http://schemas.microsoft.com/office/drawing/2014/main" id="{82399F85-A20A-B38E-2213-D05FEE415901}"/>
              </a:ext>
            </a:extLst>
          </p:cNvPr>
          <p:cNvSpPr/>
          <p:nvPr/>
        </p:nvSpPr>
        <p:spPr>
          <a:xfrm>
            <a:off x="0" y="5684043"/>
            <a:ext cx="1514993" cy="3143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/>
              <a:t>Sostenida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57297D0C-34A9-6382-D2AD-1BB18526A0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11"/>
          <a:stretch/>
        </p:blipFill>
        <p:spPr>
          <a:xfrm>
            <a:off x="5367879" y="2315599"/>
            <a:ext cx="4983464" cy="4029968"/>
          </a:xfrm>
          <a:prstGeom prst="rect">
            <a:avLst/>
          </a:prstGeom>
        </p:spPr>
      </p:pic>
      <p:sp>
        <p:nvSpPr>
          <p:cNvPr id="23" name="Elipse 22">
            <a:extLst>
              <a:ext uri="{FF2B5EF4-FFF2-40B4-BE49-F238E27FC236}">
                <a16:creationId xmlns:a16="http://schemas.microsoft.com/office/drawing/2014/main" id="{23704FED-0AE1-1998-0F55-28BEF6183828}"/>
              </a:ext>
            </a:extLst>
          </p:cNvPr>
          <p:cNvSpPr/>
          <p:nvPr/>
        </p:nvSpPr>
        <p:spPr>
          <a:xfrm>
            <a:off x="1593402" y="5892251"/>
            <a:ext cx="1514993" cy="3143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/>
              <a:t>Selectiva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4BF74C6-3B38-C333-4C29-0B2941FBFED3}"/>
              </a:ext>
            </a:extLst>
          </p:cNvPr>
          <p:cNvSpPr/>
          <p:nvPr/>
        </p:nvSpPr>
        <p:spPr>
          <a:xfrm>
            <a:off x="3413156" y="5719016"/>
            <a:ext cx="1514993" cy="3143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/>
              <a:t>Dividida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7F3BE2E-F4F6-54A8-D973-9298FDE6AAD0}"/>
              </a:ext>
            </a:extLst>
          </p:cNvPr>
          <p:cNvSpPr/>
          <p:nvPr/>
        </p:nvSpPr>
        <p:spPr>
          <a:xfrm>
            <a:off x="6770137" y="1530675"/>
            <a:ext cx="2637388" cy="6143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La Memoria de trabajo </a:t>
            </a:r>
            <a:r>
              <a:rPr lang="es-CL" i="1" dirty="0"/>
              <a:t>(</a:t>
            </a:r>
            <a:r>
              <a:rPr lang="es-CL" i="1" dirty="0" err="1"/>
              <a:t>Working</a:t>
            </a:r>
            <a:r>
              <a:rPr lang="es-CL" i="1" dirty="0"/>
              <a:t> </a:t>
            </a:r>
            <a:r>
              <a:rPr lang="es-CL" i="1" dirty="0" err="1"/>
              <a:t>memory</a:t>
            </a:r>
            <a:r>
              <a:rPr lang="es-CL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225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3" grpId="0" animBg="1"/>
      <p:bldP spid="25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8A2AD-CFF9-D78C-7FA0-CBEBAA40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948" y="100012"/>
            <a:ext cx="9950103" cy="479716"/>
          </a:xfrm>
        </p:spPr>
        <p:txBody>
          <a:bodyPr>
            <a:normAutofit fontScale="90000"/>
          </a:bodyPr>
          <a:lstStyle/>
          <a:p>
            <a:r>
              <a:rPr lang="es-CL" dirty="0"/>
              <a:t>Recordemos algunas de las funciones ejecutivas.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DB8FB02-F44C-B8D2-EE29-BD8452630783}"/>
              </a:ext>
            </a:extLst>
          </p:cNvPr>
          <p:cNvSpPr/>
          <p:nvPr/>
        </p:nvSpPr>
        <p:spPr>
          <a:xfrm>
            <a:off x="1120948" y="2137005"/>
            <a:ext cx="2637388" cy="3571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La Planificación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7F3BE2E-F4F6-54A8-D973-9298FDE6AAD0}"/>
              </a:ext>
            </a:extLst>
          </p:cNvPr>
          <p:cNvSpPr/>
          <p:nvPr/>
        </p:nvSpPr>
        <p:spPr>
          <a:xfrm>
            <a:off x="6870149" y="2008417"/>
            <a:ext cx="2637388" cy="6143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La Flexibilidad Cognitiva</a:t>
            </a:r>
            <a:endParaRPr lang="es-CL" i="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F210BED-3A6E-131A-D223-D8D465E72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6634957"/>
              </p:ext>
            </p:extLst>
          </p:nvPr>
        </p:nvGraphicFramePr>
        <p:xfrm>
          <a:off x="-3354" y="2494193"/>
          <a:ext cx="4566462" cy="3765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Qué es la flexibilidad cognitiva? - AMADAG">
            <a:extLst>
              <a:ext uri="{FF2B5EF4-FFF2-40B4-BE49-F238E27FC236}">
                <a16:creationId xmlns:a16="http://schemas.microsoft.com/office/drawing/2014/main" id="{D3DDC328-4E7E-A442-A0F9-D70FFF598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021" y="2826798"/>
            <a:ext cx="4157644" cy="244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77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55A7C59C-C505-BE53-A084-C3C15822271D}"/>
              </a:ext>
            </a:extLst>
          </p:cNvPr>
          <p:cNvSpPr/>
          <p:nvPr/>
        </p:nvSpPr>
        <p:spPr>
          <a:xfrm>
            <a:off x="3450429" y="431376"/>
            <a:ext cx="7236619" cy="62334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u="sng" dirty="0"/>
              <a:t>Memoria de Trabajo</a:t>
            </a:r>
          </a:p>
          <a:p>
            <a:pPr algn="ctr"/>
            <a:endParaRPr lang="es-CL" b="1" dirty="0"/>
          </a:p>
          <a:p>
            <a:pPr algn="ctr"/>
            <a:endParaRPr lang="es-CL" b="1" dirty="0"/>
          </a:p>
          <a:p>
            <a:pPr algn="ctr"/>
            <a:endParaRPr lang="es-CL" b="1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8FC589-0C3B-3DE5-4726-41748E9E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857" y="624535"/>
            <a:ext cx="4949479" cy="679741"/>
          </a:xfrm>
        </p:spPr>
        <p:txBody>
          <a:bodyPr>
            <a:noAutofit/>
          </a:bodyPr>
          <a:lstStyle/>
          <a:p>
            <a:pPr algn="ctr"/>
            <a:r>
              <a:rPr lang="es-CL" sz="2400" dirty="0"/>
              <a:t>Hacia una perspectiva psico-socio-bio-lingüística de la comprensión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B8BB04F-3B3D-C7F8-8599-EC9489DAC3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5975848"/>
              </p:ext>
            </p:extLst>
          </p:nvPr>
        </p:nvGraphicFramePr>
        <p:xfrm>
          <a:off x="4914622" y="1639918"/>
          <a:ext cx="4241457" cy="3829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32E1064A-DBF8-598E-F1B0-EA8EC6706D45}"/>
              </a:ext>
            </a:extLst>
          </p:cNvPr>
          <p:cNvSpPr/>
          <p:nvPr/>
        </p:nvSpPr>
        <p:spPr>
          <a:xfrm>
            <a:off x="9020176" y="41593"/>
            <a:ext cx="3171824" cy="1228725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/>
              <a:t>Modelo de Construcción- Integración (Van Dijk y </a:t>
            </a:r>
            <a:r>
              <a:rPr lang="es-CL" sz="1400" dirty="0" err="1"/>
              <a:t>Kintsch</a:t>
            </a:r>
            <a:r>
              <a:rPr lang="es-CL" sz="1400" dirty="0"/>
              <a:t>, 1978)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309D6A5-7D0A-00BB-57DE-40CBD46A743B}"/>
              </a:ext>
            </a:extLst>
          </p:cNvPr>
          <p:cNvSpPr/>
          <p:nvPr/>
        </p:nvSpPr>
        <p:spPr>
          <a:xfrm>
            <a:off x="5093491" y="6333649"/>
            <a:ext cx="3950494" cy="53275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Percepción-Atención-inhibición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86A9F86-5BF5-BC0E-0C05-7FBD37552EB6}"/>
              </a:ext>
            </a:extLst>
          </p:cNvPr>
          <p:cNvSpPr/>
          <p:nvPr/>
        </p:nvSpPr>
        <p:spPr>
          <a:xfrm>
            <a:off x="8004688" y="5557000"/>
            <a:ext cx="1871663" cy="71728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Bucle fonológico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970565E-4E30-450B-1278-217B9B05A911}"/>
              </a:ext>
            </a:extLst>
          </p:cNvPr>
          <p:cNvSpPr/>
          <p:nvPr/>
        </p:nvSpPr>
        <p:spPr>
          <a:xfrm>
            <a:off x="4109087" y="5557001"/>
            <a:ext cx="2140518" cy="71728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Agenda viso-espacial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111CE09-3CCC-E840-F9D0-0A9E862406C4}"/>
              </a:ext>
            </a:extLst>
          </p:cNvPr>
          <p:cNvSpPr/>
          <p:nvPr/>
        </p:nvSpPr>
        <p:spPr>
          <a:xfrm>
            <a:off x="6191315" y="5556999"/>
            <a:ext cx="1871663" cy="7172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Almacén episódico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B03A0C52-B3AA-0221-61AF-6053FEF260F0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8029573" y="5080256"/>
            <a:ext cx="757339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93F8E80-D37B-067E-1670-6351E4AB27F9}"/>
              </a:ext>
            </a:extLst>
          </p:cNvPr>
          <p:cNvSpPr/>
          <p:nvPr/>
        </p:nvSpPr>
        <p:spPr>
          <a:xfrm>
            <a:off x="8786912" y="4724641"/>
            <a:ext cx="1500086" cy="71122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/>
              <a:t>Unidades léxico-sintácticas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0517734-B10C-AE74-6269-789329ED7918}"/>
              </a:ext>
            </a:extLst>
          </p:cNvPr>
          <p:cNvCxnSpPr/>
          <p:nvPr/>
        </p:nvCxnSpPr>
        <p:spPr>
          <a:xfrm>
            <a:off x="8015392" y="3991781"/>
            <a:ext cx="757339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E849C31-CD4B-689F-5116-8FAF6F73160C}"/>
              </a:ext>
            </a:extLst>
          </p:cNvPr>
          <p:cNvSpPr/>
          <p:nvPr/>
        </p:nvSpPr>
        <p:spPr>
          <a:xfrm>
            <a:off x="8772731" y="3377419"/>
            <a:ext cx="1833357" cy="122872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/>
              <a:t>Coherencia local (causa-consecuencia, problema-solución, correferencias) 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2AFBE059-39BB-E315-D5F8-728031DF23BC}"/>
              </a:ext>
            </a:extLst>
          </p:cNvPr>
          <p:cNvCxnSpPr/>
          <p:nvPr/>
        </p:nvCxnSpPr>
        <p:spPr>
          <a:xfrm>
            <a:off x="8015391" y="2834310"/>
            <a:ext cx="757339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4FA5A9C-DD39-3034-121F-DF47579AF569}"/>
              </a:ext>
            </a:extLst>
          </p:cNvPr>
          <p:cNvSpPr/>
          <p:nvPr/>
        </p:nvSpPr>
        <p:spPr>
          <a:xfrm>
            <a:off x="8772731" y="2612236"/>
            <a:ext cx="1833357" cy="44414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/>
              <a:t>Coherencia global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D3ECDD8-6DBB-B539-1439-C791389E5DF3}"/>
              </a:ext>
            </a:extLst>
          </p:cNvPr>
          <p:cNvSpPr/>
          <p:nvPr/>
        </p:nvSpPr>
        <p:spPr>
          <a:xfrm>
            <a:off x="8762027" y="1739375"/>
            <a:ext cx="1833357" cy="44414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/>
              <a:t>Aprendizaje Significativo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33265196-BA60-0BF7-1811-20B8396800DE}"/>
              </a:ext>
            </a:extLst>
          </p:cNvPr>
          <p:cNvCxnSpPr/>
          <p:nvPr/>
        </p:nvCxnSpPr>
        <p:spPr>
          <a:xfrm>
            <a:off x="8004688" y="1961449"/>
            <a:ext cx="757339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654B728-6660-279B-9AF4-E0299F372368}"/>
              </a:ext>
            </a:extLst>
          </p:cNvPr>
          <p:cNvSpPr/>
          <p:nvPr/>
        </p:nvSpPr>
        <p:spPr>
          <a:xfrm>
            <a:off x="857374" y="1573865"/>
            <a:ext cx="1343025" cy="41986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u="sng" dirty="0"/>
              <a:t>Memoria a largo Plazo</a:t>
            </a:r>
          </a:p>
        </p:txBody>
      </p:sp>
      <p:sp>
        <p:nvSpPr>
          <p:cNvPr id="24" name="Flecha derecha 23">
            <a:extLst>
              <a:ext uri="{FF2B5EF4-FFF2-40B4-BE49-F238E27FC236}">
                <a16:creationId xmlns:a16="http://schemas.microsoft.com/office/drawing/2014/main" id="{36F6493A-5D84-B3E8-F768-93F1C197A6FF}"/>
              </a:ext>
            </a:extLst>
          </p:cNvPr>
          <p:cNvSpPr/>
          <p:nvPr/>
        </p:nvSpPr>
        <p:spPr>
          <a:xfrm>
            <a:off x="2377283" y="2183523"/>
            <a:ext cx="1178149" cy="531102"/>
          </a:xfrm>
          <a:prstGeom prst="rightArrow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Flecha derecha 24">
            <a:extLst>
              <a:ext uri="{FF2B5EF4-FFF2-40B4-BE49-F238E27FC236}">
                <a16:creationId xmlns:a16="http://schemas.microsoft.com/office/drawing/2014/main" id="{09D34B28-62B9-4953-F755-2FE9FD00A992}"/>
              </a:ext>
            </a:extLst>
          </p:cNvPr>
          <p:cNvSpPr/>
          <p:nvPr/>
        </p:nvSpPr>
        <p:spPr>
          <a:xfrm>
            <a:off x="2343300" y="3223019"/>
            <a:ext cx="1178149" cy="531102"/>
          </a:xfrm>
          <a:prstGeom prst="rightArrow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Flecha derecha 25">
            <a:extLst>
              <a:ext uri="{FF2B5EF4-FFF2-40B4-BE49-F238E27FC236}">
                <a16:creationId xmlns:a16="http://schemas.microsoft.com/office/drawing/2014/main" id="{AB7E8949-1831-ECE2-E8D2-EF79625DD97C}"/>
              </a:ext>
            </a:extLst>
          </p:cNvPr>
          <p:cNvSpPr/>
          <p:nvPr/>
        </p:nvSpPr>
        <p:spPr>
          <a:xfrm>
            <a:off x="2339224" y="4252484"/>
            <a:ext cx="1178149" cy="531102"/>
          </a:xfrm>
          <a:prstGeom prst="rightArrow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0360A4AA-36A7-A1FC-BDF9-4D85450CA4EC}"/>
              </a:ext>
            </a:extLst>
          </p:cNvPr>
          <p:cNvSpPr/>
          <p:nvPr/>
        </p:nvSpPr>
        <p:spPr>
          <a:xfrm>
            <a:off x="3585088" y="2015703"/>
            <a:ext cx="1833357" cy="911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/>
              <a:t>Superestructura Textual 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CACF522-7274-A1C5-AE2A-57BD6CDD104C}"/>
              </a:ext>
            </a:extLst>
          </p:cNvPr>
          <p:cNvSpPr/>
          <p:nvPr/>
        </p:nvSpPr>
        <p:spPr>
          <a:xfrm>
            <a:off x="3566703" y="3095108"/>
            <a:ext cx="1851742" cy="911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/>
              <a:t>Conocimientos del tema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9937AF7-BB19-7B5F-9377-1E0CFCDC10C9}"/>
              </a:ext>
            </a:extLst>
          </p:cNvPr>
          <p:cNvSpPr/>
          <p:nvPr/>
        </p:nvSpPr>
        <p:spPr>
          <a:xfrm>
            <a:off x="3543942" y="4123068"/>
            <a:ext cx="1851742" cy="911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/>
              <a:t>Vivencias </a:t>
            </a:r>
          </a:p>
        </p:txBody>
      </p:sp>
    </p:spTree>
    <p:extLst>
      <p:ext uri="{BB962C8B-B14F-4D97-AF65-F5344CB8AC3E}">
        <p14:creationId xmlns:p14="http://schemas.microsoft.com/office/powerpoint/2010/main" val="21378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E76B2D-9857-3547-8985-AA0ECBEBD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CE76B2D-9857-3547-8985-AA0ECBEBD2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F74EA7-7057-2B45-B50D-3B39C7B51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40F74EA7-7057-2B45-B50D-3B39C7B51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E01E01-53E8-B847-8C73-D0C1D1780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B9E01E01-53E8-B847-8C73-D0C1D1780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196FA0-F45A-3F48-BE8C-97DA0F7A2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F4196FA0-F45A-3F48-BE8C-97DA0F7A2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1DF22D-93D9-0341-847D-0991F6326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A01DF22D-93D9-0341-847D-0991F6326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CA7A9B-3AFE-D84D-8E91-95C732ED6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8BCA7A9B-3AFE-D84D-8E91-95C732ED6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72A08D-981A-1046-B9EB-2513FB134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5872A08D-981A-1046-B9EB-2513FB134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4" grpId="0" uiExpand="1">
        <p:bldSub>
          <a:bldDgm bld="one" rev="1"/>
        </p:bldSub>
      </p:bldGraphic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17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92B4443A-132A-4987-8ACE-4059C9FE82C7}"/>
              </a:ext>
            </a:extLst>
          </p:cNvPr>
          <p:cNvSpPr/>
          <p:nvPr/>
        </p:nvSpPr>
        <p:spPr>
          <a:xfrm>
            <a:off x="8901112" y="4071938"/>
            <a:ext cx="2300288" cy="6572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(Parodi, 2011)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60AF765-48D4-F613-5496-9CFE518C1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457199"/>
            <a:ext cx="8162925" cy="583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59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F947E4-EC36-4578-B5D9-94F6C7AA9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scritorio de estudio ordenado y vacío">
            <a:extLst>
              <a:ext uri="{FF2B5EF4-FFF2-40B4-BE49-F238E27FC236}">
                <a16:creationId xmlns:a16="http://schemas.microsoft.com/office/drawing/2014/main" id="{FCA9316E-8D4A-1024-9F68-2F0C991F7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846A0D-19A4-4F64-B17F-AB38D3F47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18322" y="-818321"/>
            <a:ext cx="6857999" cy="8494643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4902"/>
                </a:srgbClr>
              </a:gs>
              <a:gs pos="100000">
                <a:srgbClr val="000000">
                  <a:alpha val="0"/>
                </a:srgbClr>
              </a:gs>
              <a:gs pos="60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FFF31A-87DF-DAC7-C6B1-025C105B1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8" y="1597961"/>
            <a:ext cx="4903117" cy="31623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Implicancias pedagógicas:</a:t>
            </a:r>
          </a:p>
        </p:txBody>
      </p:sp>
    </p:spTree>
    <p:extLst>
      <p:ext uri="{BB962C8B-B14F-4D97-AF65-F5344CB8AC3E}">
        <p14:creationId xmlns:p14="http://schemas.microsoft.com/office/powerpoint/2010/main" val="129900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2611F9-AA4C-7EA1-FA03-7A3B5B814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385763"/>
            <a:ext cx="9950103" cy="5555067"/>
          </a:xfrm>
        </p:spPr>
        <p:txBody>
          <a:bodyPr>
            <a:normAutofit lnSpcReduction="10000"/>
          </a:bodyPr>
          <a:lstStyle/>
          <a:p>
            <a:pPr marL="342900" indent="-342900" algn="just">
              <a:buAutoNum type="alphaLcParenR"/>
            </a:pPr>
            <a:r>
              <a:rPr lang="es-CL" sz="1800" dirty="0">
                <a:effectLst/>
                <a:latin typeface="MinionPro"/>
              </a:rPr>
              <a:t>Los profesores deben seleccionar los textos de lectura teniendo en cuenta los conocimientos previos de sus alumnos, para que </a:t>
            </a:r>
            <a:r>
              <a:rPr lang="es-CL" sz="1800" dirty="0" err="1">
                <a:effectLst/>
                <a:latin typeface="MinionPro"/>
              </a:rPr>
              <a:t>éstos</a:t>
            </a:r>
            <a:r>
              <a:rPr lang="es-CL" sz="1800" dirty="0">
                <a:effectLst/>
                <a:latin typeface="MinionPro"/>
              </a:rPr>
              <a:t> sean capaces de crear modelos de la situación ricos que les permitan aplicar los conocimientos adquiridos en otras situaciones de aprendizaje. Por ejemplo, cuando nuestros alumnos se enfrentan a nuevos contenidos resulta imprescindible seleccionar textos muy cohesivos, con gran variedad de ejemplos e imágenes asociadas al texto, lo que facilitará una adecuada representación situacional.</a:t>
            </a:r>
            <a:endParaRPr lang="es-CL" dirty="0">
              <a:latin typeface="MinionPro"/>
            </a:endParaRPr>
          </a:p>
          <a:p>
            <a:pPr marL="342900" indent="-342900" algn="just">
              <a:buFont typeface="Arial" panose="020B0604020202020204" pitchFamily="34" charset="0"/>
              <a:buAutoNum type="alphaLcParenR"/>
            </a:pPr>
            <a:r>
              <a:rPr lang="es-CL" sz="1800" dirty="0">
                <a:effectLst/>
                <a:latin typeface="MinionPro"/>
              </a:rPr>
              <a:t>El alumnado generará mejores modelos de la situación si es capaz de utilizar </a:t>
            </a:r>
            <a:r>
              <a:rPr lang="es-CL" sz="1800" dirty="0" err="1">
                <a:effectLst/>
                <a:latin typeface="MinionPro"/>
              </a:rPr>
              <a:t>estratégicamente</a:t>
            </a:r>
            <a:r>
              <a:rPr lang="es-CL" sz="1800" dirty="0">
                <a:effectLst/>
                <a:latin typeface="MinionPro"/>
              </a:rPr>
              <a:t> su memoria de trabajo. En este sentido, el uso de técnicas de síntesis como el resumen y el mapa conceptual permiten descargar sobre el papel la </a:t>
            </a:r>
            <a:r>
              <a:rPr lang="es-CL" sz="1800" dirty="0" err="1">
                <a:effectLst/>
                <a:latin typeface="MinionPro"/>
              </a:rPr>
              <a:t>información</a:t>
            </a:r>
            <a:r>
              <a:rPr lang="es-CL" sz="1800" dirty="0">
                <a:effectLst/>
                <a:latin typeface="MinionPro"/>
              </a:rPr>
              <a:t> de manera que el lector, al no tener que recuperarlas, ahorra recursos mentales que puede invertir en realizar las inferencias necesarias para mejorar su </a:t>
            </a:r>
            <a:r>
              <a:rPr lang="es-CL" sz="1800" dirty="0" err="1">
                <a:effectLst/>
                <a:latin typeface="MinionPro"/>
              </a:rPr>
              <a:t>representación</a:t>
            </a:r>
            <a:r>
              <a:rPr lang="es-CL" sz="1800" dirty="0">
                <a:effectLst/>
                <a:latin typeface="MinionPro"/>
              </a:rPr>
              <a:t> situacional. </a:t>
            </a:r>
            <a:endParaRPr lang="es-CL" dirty="0"/>
          </a:p>
          <a:p>
            <a:pPr marL="342900" indent="-342900">
              <a:buFont typeface="Arial" panose="020B0604020202020204" pitchFamily="34" charset="0"/>
              <a:buAutoNum type="alphaLcParenR"/>
            </a:pPr>
            <a:r>
              <a:rPr lang="es-CL" sz="1800" dirty="0">
                <a:effectLst/>
                <a:latin typeface="MinionPro"/>
              </a:rPr>
              <a:t> Los alumnos deben aprender, y los profesores deben </a:t>
            </a:r>
            <a:r>
              <a:rPr lang="es-CL" sz="1800" dirty="0" err="1">
                <a:effectLst/>
                <a:latin typeface="MinionPro"/>
              </a:rPr>
              <a:t>enseñar</a:t>
            </a:r>
            <a:r>
              <a:rPr lang="es-CL" sz="1800" dirty="0">
                <a:effectLst/>
                <a:latin typeface="MinionPro"/>
              </a:rPr>
              <a:t> a utilizar apropiadamente esas técnicas de síntesis tomando como referencia el modelo CI. Concretamente, a la hora de poner en marcha técnicas como el resumen o el mapa conceptual </a:t>
            </a:r>
            <a:r>
              <a:rPr lang="es-CL" sz="1800" dirty="0" err="1">
                <a:effectLst/>
                <a:latin typeface="MinionPro"/>
              </a:rPr>
              <a:t>sera</a:t>
            </a:r>
            <a:r>
              <a:rPr lang="es-CL" sz="1800" dirty="0">
                <a:effectLst/>
                <a:latin typeface="MinionPro"/>
              </a:rPr>
              <a:t>́ imprescindible recorrer un proceso instructivo adecuado que les lleve a usar la super- estructura sobre la microestructura para extraer la macroestructura de los textos con los que trabajan. </a:t>
            </a:r>
            <a:endParaRPr lang="es-CL" dirty="0"/>
          </a:p>
          <a:p>
            <a:pPr marL="342900" indent="-342900">
              <a:buAutoNum type="alphaLcParenR"/>
            </a:pPr>
            <a:endParaRPr lang="es-CL" sz="1800" dirty="0">
              <a:effectLst/>
              <a:latin typeface="MinionPro"/>
            </a:endParaRPr>
          </a:p>
          <a:p>
            <a:endParaRPr lang="es-CL" dirty="0">
              <a:latin typeface="MinionPro"/>
            </a:endParaRP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8219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3EB1681-5293-09FB-5988-3CCC59487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285" y="114301"/>
            <a:ext cx="10089848" cy="6300788"/>
          </a:xfr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9C7F3F1D-435D-EBA2-FE93-C42328E78DBC}"/>
              </a:ext>
            </a:extLst>
          </p:cNvPr>
          <p:cNvSpPr/>
          <p:nvPr/>
        </p:nvSpPr>
        <p:spPr>
          <a:xfrm>
            <a:off x="9418576" y="914401"/>
            <a:ext cx="2300288" cy="6572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(</a:t>
            </a:r>
            <a:r>
              <a:rPr lang="es-CL" dirty="0" err="1"/>
              <a:t>Flower</a:t>
            </a:r>
            <a:r>
              <a:rPr lang="es-CL" dirty="0"/>
              <a:t> y Hayes, 1980)</a:t>
            </a:r>
          </a:p>
        </p:txBody>
      </p:sp>
    </p:spTree>
    <p:extLst>
      <p:ext uri="{BB962C8B-B14F-4D97-AF65-F5344CB8AC3E}">
        <p14:creationId xmlns:p14="http://schemas.microsoft.com/office/powerpoint/2010/main" val="2453372325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Blocks">
      <a:dk1>
        <a:sysClr val="windowText" lastClr="000000"/>
      </a:dk1>
      <a:lt1>
        <a:sysClr val="window" lastClr="FFFFFF"/>
      </a:lt1>
      <a:dk2>
        <a:srgbClr val="1B3843"/>
      </a:dk2>
      <a:lt2>
        <a:srgbClr val="F2F3F1"/>
      </a:lt2>
      <a:accent1>
        <a:srgbClr val="7A8592"/>
      </a:accent1>
      <a:accent2>
        <a:srgbClr val="8C8C96"/>
      </a:accent2>
      <a:accent3>
        <a:srgbClr val="7A6C76"/>
      </a:accent3>
      <a:accent4>
        <a:srgbClr val="A7AA9D"/>
      </a:accent4>
      <a:accent5>
        <a:srgbClr val="63787F"/>
      </a:accent5>
      <a:accent6>
        <a:srgbClr val="889DA5"/>
      </a:accent6>
      <a:hlink>
        <a:srgbClr val="71819B"/>
      </a:hlink>
      <a:folHlink>
        <a:srgbClr val="7E8B85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512</Words>
  <Application>Microsoft Macintosh PowerPoint</Application>
  <PresentationFormat>Panorámica</PresentationFormat>
  <Paragraphs>67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Avenir Next LT Pro Light</vt:lpstr>
      <vt:lpstr>MinionPro</vt:lpstr>
      <vt:lpstr>BlocksVTI</vt:lpstr>
      <vt:lpstr>Funciones ejecutivas y su vínculo con la comprensión y la producción de textos.</vt:lpstr>
      <vt:lpstr>Objetivos</vt:lpstr>
      <vt:lpstr>Recordemos algunas de las funciones ejecutivas.</vt:lpstr>
      <vt:lpstr>Recordemos algunas de las funciones ejecutivas.</vt:lpstr>
      <vt:lpstr>Hacia una perspectiva psico-socio-bio-lingüística de la comprensión</vt:lpstr>
      <vt:lpstr>Presentación de PowerPoint</vt:lpstr>
      <vt:lpstr>Implicancias pedagógicas:</vt:lpstr>
      <vt:lpstr>Presentación de PowerPoint</vt:lpstr>
      <vt:lpstr>Presentación de PowerPoint</vt:lpstr>
      <vt:lpstr>Referencias bibliográficas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Funciones ejecutivas y su vínculo con la comprensión y la producción de textos.</dc:title>
  <dc:creator>Felipe Andrés Clavo Espinoza (felipe.clavo)</dc:creator>
  <cp:lastModifiedBy>Felipe Andrés Clavo Espinoza (felipe.clavo)</cp:lastModifiedBy>
  <cp:revision>4</cp:revision>
  <dcterms:created xsi:type="dcterms:W3CDTF">2023-09-01T02:44:14Z</dcterms:created>
  <dcterms:modified xsi:type="dcterms:W3CDTF">2023-09-01T06:07:10Z</dcterms:modified>
</cp:coreProperties>
</file>