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79" r:id="rId4"/>
    <p:sldId id="258" r:id="rId5"/>
    <p:sldId id="273" r:id="rId6"/>
    <p:sldId id="259" r:id="rId7"/>
    <p:sldId id="260" r:id="rId8"/>
    <p:sldId id="261" r:id="rId9"/>
    <p:sldId id="262" r:id="rId10"/>
    <p:sldId id="263" r:id="rId11"/>
    <p:sldId id="264" r:id="rId12"/>
    <p:sldId id="271" r:id="rId13"/>
    <p:sldId id="272" r:id="rId14"/>
    <p:sldId id="265" r:id="rId15"/>
    <p:sldId id="266" r:id="rId16"/>
    <p:sldId id="267" r:id="rId17"/>
    <p:sldId id="268" r:id="rId18"/>
    <p:sldId id="270" r:id="rId19"/>
    <p:sldId id="269" r:id="rId20"/>
    <p:sldId id="274" r:id="rId21"/>
    <p:sldId id="275" r:id="rId22"/>
    <p:sldId id="276" r:id="rId23"/>
    <p:sldId id="277" r:id="rId24"/>
    <p:sldId id="278"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9"/>
  </p:normalViewPr>
  <p:slideViewPr>
    <p:cSldViewPr snapToGrid="0">
      <p:cViewPr varScale="1">
        <p:scale>
          <a:sx n="90" d="100"/>
          <a:sy n="90" d="100"/>
        </p:scale>
        <p:origin x="23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9BB55-B1B4-4635-8BE0-E379B43C80E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F2104D-C08D-4C10-9A7A-5E45FE98281F}">
      <dgm:prSet/>
      <dgm:spPr/>
      <dgm:t>
        <a:bodyPr/>
        <a:lstStyle/>
        <a:p>
          <a:pPr>
            <a:lnSpc>
              <a:spcPct val="100000"/>
            </a:lnSpc>
          </a:pPr>
          <a:r>
            <a:rPr lang="es-CL"/>
            <a:t>- Comprender las características del Trastorno de Déficit Atencional con y sin Hiperactividad, desde el punto de vista de Lenguaje.</a:t>
          </a:r>
          <a:endParaRPr lang="en-US"/>
        </a:p>
      </dgm:t>
    </dgm:pt>
    <dgm:pt modelId="{D7DFF6C3-08D3-468B-BAE1-A7CBA85EE7EC}" type="parTrans" cxnId="{ADC2F779-0093-4F4F-885D-A7F87231B4C3}">
      <dgm:prSet/>
      <dgm:spPr/>
      <dgm:t>
        <a:bodyPr/>
        <a:lstStyle/>
        <a:p>
          <a:endParaRPr lang="en-US"/>
        </a:p>
      </dgm:t>
    </dgm:pt>
    <dgm:pt modelId="{04897AB1-DB8F-4C0D-AE3A-B278591ED3D8}" type="sibTrans" cxnId="{ADC2F779-0093-4F4F-885D-A7F87231B4C3}">
      <dgm:prSet/>
      <dgm:spPr/>
      <dgm:t>
        <a:bodyPr/>
        <a:lstStyle/>
        <a:p>
          <a:endParaRPr lang="en-US"/>
        </a:p>
      </dgm:t>
    </dgm:pt>
    <dgm:pt modelId="{3B9324DE-111E-4CC8-A18C-D21738DA027A}">
      <dgm:prSet/>
      <dgm:spPr/>
      <dgm:t>
        <a:bodyPr/>
        <a:lstStyle/>
        <a:p>
          <a:pPr>
            <a:lnSpc>
              <a:spcPct val="100000"/>
            </a:lnSpc>
          </a:pPr>
          <a:r>
            <a:rPr lang="es-CL" dirty="0"/>
            <a:t>- Analizar las características de algunas Necesidades Educativas Especiales Transitorias, vinculadas con el desarrollo lingüístico.</a:t>
          </a:r>
          <a:endParaRPr lang="en-US" dirty="0"/>
        </a:p>
      </dgm:t>
    </dgm:pt>
    <dgm:pt modelId="{9020346E-4A82-47CF-A475-CD12D8B67153}" type="sibTrans" cxnId="{ADD9A4E7-F503-4C06-9BE7-77046BD001B6}">
      <dgm:prSet/>
      <dgm:spPr/>
      <dgm:t>
        <a:bodyPr/>
        <a:lstStyle/>
        <a:p>
          <a:endParaRPr lang="en-US"/>
        </a:p>
      </dgm:t>
    </dgm:pt>
    <dgm:pt modelId="{634D7DCC-E0D9-4F17-9584-F58C2C35EF9B}" type="parTrans" cxnId="{ADD9A4E7-F503-4C06-9BE7-77046BD001B6}">
      <dgm:prSet/>
      <dgm:spPr/>
      <dgm:t>
        <a:bodyPr/>
        <a:lstStyle/>
        <a:p>
          <a:endParaRPr lang="en-US"/>
        </a:p>
      </dgm:t>
    </dgm:pt>
    <dgm:pt modelId="{1F2E7320-703B-400D-957A-23652DD8ADF9}" type="pres">
      <dgm:prSet presAssocID="{B949BB55-B1B4-4635-8BE0-E379B43C80E4}" presName="root" presStyleCnt="0">
        <dgm:presLayoutVars>
          <dgm:dir/>
          <dgm:resizeHandles val="exact"/>
        </dgm:presLayoutVars>
      </dgm:prSet>
      <dgm:spPr/>
    </dgm:pt>
    <dgm:pt modelId="{B965F83B-C0DE-4080-ACB7-ECDECB68901C}" type="pres">
      <dgm:prSet presAssocID="{D9F2104D-C08D-4C10-9A7A-5E45FE98281F}" presName="compNode" presStyleCnt="0"/>
      <dgm:spPr/>
    </dgm:pt>
    <dgm:pt modelId="{09D022F2-7130-4C2D-9A47-AE17FC4DA6DE}" type="pres">
      <dgm:prSet presAssocID="{D9F2104D-C08D-4C10-9A7A-5E45FE98281F}" presName="bgRect" presStyleLbl="bgShp" presStyleIdx="0" presStyleCnt="2"/>
      <dgm:spPr/>
    </dgm:pt>
    <dgm:pt modelId="{176E806F-3B27-45D7-8F72-F7FF3DC00276}" type="pres">
      <dgm:prSet presAssocID="{D9F2104D-C08D-4C10-9A7A-5E45FE98281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dea con relleno sólido"/>
        </a:ext>
      </dgm:extLst>
    </dgm:pt>
    <dgm:pt modelId="{1298F4EA-9253-46D3-BEE6-03C12BC5CFA0}" type="pres">
      <dgm:prSet presAssocID="{D9F2104D-C08D-4C10-9A7A-5E45FE98281F}" presName="spaceRect" presStyleCnt="0"/>
      <dgm:spPr/>
    </dgm:pt>
    <dgm:pt modelId="{FE6EACC4-3051-40A7-98D3-938641A6ABA3}" type="pres">
      <dgm:prSet presAssocID="{D9F2104D-C08D-4C10-9A7A-5E45FE98281F}" presName="parTx" presStyleLbl="revTx" presStyleIdx="0" presStyleCnt="2">
        <dgm:presLayoutVars>
          <dgm:chMax val="0"/>
          <dgm:chPref val="0"/>
        </dgm:presLayoutVars>
      </dgm:prSet>
      <dgm:spPr/>
    </dgm:pt>
    <dgm:pt modelId="{D9CA74B1-FDC0-4A84-B6EA-AFFD826155CA}" type="pres">
      <dgm:prSet presAssocID="{04897AB1-DB8F-4C0D-AE3A-B278591ED3D8}" presName="sibTrans" presStyleCnt="0"/>
      <dgm:spPr/>
    </dgm:pt>
    <dgm:pt modelId="{4EE05B16-1619-412D-BC29-41F6408F598A}" type="pres">
      <dgm:prSet presAssocID="{3B9324DE-111E-4CC8-A18C-D21738DA027A}" presName="compNode" presStyleCnt="0"/>
      <dgm:spPr/>
    </dgm:pt>
    <dgm:pt modelId="{86D9B1B6-BC58-463E-84C9-C0DF57A5DBCE}" type="pres">
      <dgm:prSet presAssocID="{3B9324DE-111E-4CC8-A18C-D21738DA027A}" presName="bgRect" presStyleLbl="bgShp" presStyleIdx="1" presStyleCnt="2"/>
      <dgm:spPr/>
    </dgm:pt>
    <dgm:pt modelId="{BFD324A1-0EC0-488D-912D-53DA1A5EC5F6}" type="pres">
      <dgm:prSet presAssocID="{3B9324DE-111E-4CC8-A18C-D21738DA02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5FAF15F5-9FF7-41F7-9617-D3014CFF837D}" type="pres">
      <dgm:prSet presAssocID="{3B9324DE-111E-4CC8-A18C-D21738DA027A}" presName="spaceRect" presStyleCnt="0"/>
      <dgm:spPr/>
    </dgm:pt>
    <dgm:pt modelId="{37730890-FBCB-428D-816A-850C0BDAC73E}" type="pres">
      <dgm:prSet presAssocID="{3B9324DE-111E-4CC8-A18C-D21738DA027A}" presName="parTx" presStyleLbl="revTx" presStyleIdx="1" presStyleCnt="2">
        <dgm:presLayoutVars>
          <dgm:chMax val="0"/>
          <dgm:chPref val="0"/>
        </dgm:presLayoutVars>
      </dgm:prSet>
      <dgm:spPr/>
    </dgm:pt>
  </dgm:ptLst>
  <dgm:cxnLst>
    <dgm:cxn modelId="{9C147360-B0B9-4C0D-B7D5-FAD9328341B3}" type="presOf" srcId="{D9F2104D-C08D-4C10-9A7A-5E45FE98281F}" destId="{FE6EACC4-3051-40A7-98D3-938641A6ABA3}" srcOrd="0" destOrd="0" presId="urn:microsoft.com/office/officeart/2018/2/layout/IconVerticalSolidList"/>
    <dgm:cxn modelId="{3FA83D75-5032-4DE1-AB95-6FEFE4415960}" type="presOf" srcId="{B949BB55-B1B4-4635-8BE0-E379B43C80E4}" destId="{1F2E7320-703B-400D-957A-23652DD8ADF9}" srcOrd="0" destOrd="0" presId="urn:microsoft.com/office/officeart/2018/2/layout/IconVerticalSolidList"/>
    <dgm:cxn modelId="{ADC2F779-0093-4F4F-885D-A7F87231B4C3}" srcId="{B949BB55-B1B4-4635-8BE0-E379B43C80E4}" destId="{D9F2104D-C08D-4C10-9A7A-5E45FE98281F}" srcOrd="0" destOrd="0" parTransId="{D7DFF6C3-08D3-468B-BAE1-A7CBA85EE7EC}" sibTransId="{04897AB1-DB8F-4C0D-AE3A-B278591ED3D8}"/>
    <dgm:cxn modelId="{881A7FA2-AA17-4920-9CC2-39AD5A305F37}" type="presOf" srcId="{3B9324DE-111E-4CC8-A18C-D21738DA027A}" destId="{37730890-FBCB-428D-816A-850C0BDAC73E}" srcOrd="0" destOrd="0" presId="urn:microsoft.com/office/officeart/2018/2/layout/IconVerticalSolidList"/>
    <dgm:cxn modelId="{ADD9A4E7-F503-4C06-9BE7-77046BD001B6}" srcId="{B949BB55-B1B4-4635-8BE0-E379B43C80E4}" destId="{3B9324DE-111E-4CC8-A18C-D21738DA027A}" srcOrd="1" destOrd="0" parTransId="{634D7DCC-E0D9-4F17-9584-F58C2C35EF9B}" sibTransId="{9020346E-4A82-47CF-A475-CD12D8B67153}"/>
    <dgm:cxn modelId="{FC5C9D96-07E8-4F84-9F16-423CEA74374A}" type="presParOf" srcId="{1F2E7320-703B-400D-957A-23652DD8ADF9}" destId="{B965F83B-C0DE-4080-ACB7-ECDECB68901C}" srcOrd="0" destOrd="0" presId="urn:microsoft.com/office/officeart/2018/2/layout/IconVerticalSolidList"/>
    <dgm:cxn modelId="{DB9F3B9A-6395-4E39-83E1-5393F210F1F1}" type="presParOf" srcId="{B965F83B-C0DE-4080-ACB7-ECDECB68901C}" destId="{09D022F2-7130-4C2D-9A47-AE17FC4DA6DE}" srcOrd="0" destOrd="0" presId="urn:microsoft.com/office/officeart/2018/2/layout/IconVerticalSolidList"/>
    <dgm:cxn modelId="{21EDFCF1-756B-4349-88E4-523BDFBF1A00}" type="presParOf" srcId="{B965F83B-C0DE-4080-ACB7-ECDECB68901C}" destId="{176E806F-3B27-45D7-8F72-F7FF3DC00276}" srcOrd="1" destOrd="0" presId="urn:microsoft.com/office/officeart/2018/2/layout/IconVerticalSolidList"/>
    <dgm:cxn modelId="{4190E840-46CC-431F-85F9-0556C1EB6B26}" type="presParOf" srcId="{B965F83B-C0DE-4080-ACB7-ECDECB68901C}" destId="{1298F4EA-9253-46D3-BEE6-03C12BC5CFA0}" srcOrd="2" destOrd="0" presId="urn:microsoft.com/office/officeart/2018/2/layout/IconVerticalSolidList"/>
    <dgm:cxn modelId="{594BE634-8959-400B-AB7B-4FE230013910}" type="presParOf" srcId="{B965F83B-C0DE-4080-ACB7-ECDECB68901C}" destId="{FE6EACC4-3051-40A7-98D3-938641A6ABA3}" srcOrd="3" destOrd="0" presId="urn:microsoft.com/office/officeart/2018/2/layout/IconVerticalSolidList"/>
    <dgm:cxn modelId="{AC3E040E-FDA4-4D0D-8197-F55EB574691D}" type="presParOf" srcId="{1F2E7320-703B-400D-957A-23652DD8ADF9}" destId="{D9CA74B1-FDC0-4A84-B6EA-AFFD826155CA}" srcOrd="1" destOrd="0" presId="urn:microsoft.com/office/officeart/2018/2/layout/IconVerticalSolidList"/>
    <dgm:cxn modelId="{61484CA9-CAA6-4956-B9C9-6BDA05497611}" type="presParOf" srcId="{1F2E7320-703B-400D-957A-23652DD8ADF9}" destId="{4EE05B16-1619-412D-BC29-41F6408F598A}" srcOrd="2" destOrd="0" presId="urn:microsoft.com/office/officeart/2018/2/layout/IconVerticalSolidList"/>
    <dgm:cxn modelId="{B0E8FD6D-804D-4B44-B1D3-F280718B55CA}" type="presParOf" srcId="{4EE05B16-1619-412D-BC29-41F6408F598A}" destId="{86D9B1B6-BC58-463E-84C9-C0DF57A5DBCE}" srcOrd="0" destOrd="0" presId="urn:microsoft.com/office/officeart/2018/2/layout/IconVerticalSolidList"/>
    <dgm:cxn modelId="{A4E6962C-D399-4503-A569-F10DD7939622}" type="presParOf" srcId="{4EE05B16-1619-412D-BC29-41F6408F598A}" destId="{BFD324A1-0EC0-488D-912D-53DA1A5EC5F6}" srcOrd="1" destOrd="0" presId="urn:microsoft.com/office/officeart/2018/2/layout/IconVerticalSolidList"/>
    <dgm:cxn modelId="{8C7D4F31-110F-4B22-96A2-A7A77318F4DB}" type="presParOf" srcId="{4EE05B16-1619-412D-BC29-41F6408F598A}" destId="{5FAF15F5-9FF7-41F7-9617-D3014CFF837D}" srcOrd="2" destOrd="0" presId="urn:microsoft.com/office/officeart/2018/2/layout/IconVerticalSolidList"/>
    <dgm:cxn modelId="{11ECFDE9-D017-4C49-B8A7-89164679D9EE}" type="presParOf" srcId="{4EE05B16-1619-412D-BC29-41F6408F598A}" destId="{37730890-FBCB-428D-816A-850C0BDAC7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5DA8B-6CE8-414A-B161-F456CCC5B85C}"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s-MX"/>
        </a:p>
      </dgm:t>
    </dgm:pt>
    <dgm:pt modelId="{2E548856-768D-A446-8943-D69EB6CDADA8}">
      <dgm:prSet phldrT="[Texto]"/>
      <dgm:spPr/>
      <dgm:t>
        <a:bodyPr/>
        <a:lstStyle/>
        <a:p>
          <a:r>
            <a:rPr lang="es-MX" dirty="0"/>
            <a:t>TDA</a:t>
          </a:r>
        </a:p>
      </dgm:t>
    </dgm:pt>
    <dgm:pt modelId="{779D79AF-7C6E-CA4B-89CD-A33617A4B4B4}" type="parTrans" cxnId="{D613169C-63F9-7641-A7D3-B669ABD287BF}">
      <dgm:prSet/>
      <dgm:spPr/>
      <dgm:t>
        <a:bodyPr/>
        <a:lstStyle/>
        <a:p>
          <a:endParaRPr lang="es-MX"/>
        </a:p>
      </dgm:t>
    </dgm:pt>
    <dgm:pt modelId="{A16613A9-DDC4-5047-B723-DD1EE75AE2C6}" type="sibTrans" cxnId="{D613169C-63F9-7641-A7D3-B669ABD287BF}">
      <dgm:prSet/>
      <dgm:spPr/>
      <dgm:t>
        <a:bodyPr/>
        <a:lstStyle/>
        <a:p>
          <a:endParaRPr lang="es-MX"/>
        </a:p>
      </dgm:t>
    </dgm:pt>
    <dgm:pt modelId="{A7C52FDE-C456-B346-A735-66E4B91E4EB5}">
      <dgm:prSet phldrT="[Texto]"/>
      <dgm:spPr/>
      <dgm:t>
        <a:bodyPr/>
        <a:lstStyle/>
        <a:p>
          <a:r>
            <a:rPr lang="es-MX" dirty="0"/>
            <a:t>Sin Hiperactividad</a:t>
          </a:r>
        </a:p>
      </dgm:t>
    </dgm:pt>
    <dgm:pt modelId="{1CFD82F7-9A65-F843-BC82-9EF335543E67}" type="parTrans" cxnId="{663E66BF-BFF0-D346-A312-41ECE79BE9FE}">
      <dgm:prSet/>
      <dgm:spPr/>
      <dgm:t>
        <a:bodyPr/>
        <a:lstStyle/>
        <a:p>
          <a:endParaRPr lang="es-MX"/>
        </a:p>
      </dgm:t>
    </dgm:pt>
    <dgm:pt modelId="{F8C075D6-46B7-5549-8405-2506B650FA20}" type="sibTrans" cxnId="{663E66BF-BFF0-D346-A312-41ECE79BE9FE}">
      <dgm:prSet/>
      <dgm:spPr/>
      <dgm:t>
        <a:bodyPr/>
        <a:lstStyle/>
        <a:p>
          <a:endParaRPr lang="es-MX"/>
        </a:p>
      </dgm:t>
    </dgm:pt>
    <dgm:pt modelId="{D4AECDB8-9669-714B-8BF5-A7AE2C7C159A}">
      <dgm:prSet phldrT="[Texto]"/>
      <dgm:spPr/>
      <dgm:t>
        <a:bodyPr/>
        <a:lstStyle/>
        <a:p>
          <a:r>
            <a:rPr lang="es-MX" dirty="0"/>
            <a:t>Con Hiperactividad</a:t>
          </a:r>
        </a:p>
      </dgm:t>
    </dgm:pt>
    <dgm:pt modelId="{CB092CE7-D9A0-B045-AEFA-708E8D79E428}" type="parTrans" cxnId="{6BDA70C5-835B-AC41-B312-B60776E4B586}">
      <dgm:prSet/>
      <dgm:spPr/>
      <dgm:t>
        <a:bodyPr/>
        <a:lstStyle/>
        <a:p>
          <a:endParaRPr lang="es-MX"/>
        </a:p>
      </dgm:t>
    </dgm:pt>
    <dgm:pt modelId="{BF5311B6-7CBB-3F40-A083-04E34BA42BDE}" type="sibTrans" cxnId="{6BDA70C5-835B-AC41-B312-B60776E4B586}">
      <dgm:prSet/>
      <dgm:spPr/>
      <dgm:t>
        <a:bodyPr/>
        <a:lstStyle/>
        <a:p>
          <a:endParaRPr lang="es-MX"/>
        </a:p>
      </dgm:t>
    </dgm:pt>
    <dgm:pt modelId="{1E79EBC9-BA40-E049-9A05-1FF224F7E0B7}" type="pres">
      <dgm:prSet presAssocID="{34C5DA8B-6CE8-414A-B161-F456CCC5B85C}" presName="Name0" presStyleCnt="0">
        <dgm:presLayoutVars>
          <dgm:dir/>
          <dgm:resizeHandles val="exact"/>
        </dgm:presLayoutVars>
      </dgm:prSet>
      <dgm:spPr/>
    </dgm:pt>
    <dgm:pt modelId="{92F272F5-8613-0543-9C2E-FF13CE7418D4}" type="pres">
      <dgm:prSet presAssocID="{2E548856-768D-A446-8943-D69EB6CDADA8}" presName="node" presStyleLbl="node1" presStyleIdx="0" presStyleCnt="3">
        <dgm:presLayoutVars>
          <dgm:bulletEnabled val="1"/>
        </dgm:presLayoutVars>
      </dgm:prSet>
      <dgm:spPr/>
    </dgm:pt>
    <dgm:pt modelId="{023BCC1C-DED4-2040-86A9-6138B821E1A7}" type="pres">
      <dgm:prSet presAssocID="{A16613A9-DDC4-5047-B723-DD1EE75AE2C6}" presName="sibTrans" presStyleLbl="sibTrans2D1" presStyleIdx="0" presStyleCnt="3"/>
      <dgm:spPr>
        <a:prstGeom prst="rightArrow">
          <a:avLst/>
        </a:prstGeom>
      </dgm:spPr>
    </dgm:pt>
    <dgm:pt modelId="{B43CF929-30C4-634A-B73F-62BBD49F1762}" type="pres">
      <dgm:prSet presAssocID="{A16613A9-DDC4-5047-B723-DD1EE75AE2C6}" presName="connectorText" presStyleLbl="sibTrans2D1" presStyleIdx="0" presStyleCnt="3"/>
      <dgm:spPr/>
    </dgm:pt>
    <dgm:pt modelId="{B7A44562-D5FB-9140-AE7F-80DA047D020A}" type="pres">
      <dgm:prSet presAssocID="{A7C52FDE-C456-B346-A735-66E4B91E4EB5}" presName="node" presStyleLbl="node1" presStyleIdx="1" presStyleCnt="3">
        <dgm:presLayoutVars>
          <dgm:bulletEnabled val="1"/>
        </dgm:presLayoutVars>
      </dgm:prSet>
      <dgm:spPr/>
    </dgm:pt>
    <dgm:pt modelId="{D0F4FD96-C6B1-E64F-8525-71D8C3B9D0AB}" type="pres">
      <dgm:prSet presAssocID="{F8C075D6-46B7-5549-8405-2506B650FA20}" presName="sibTrans" presStyleLbl="sibTrans2D1" presStyleIdx="1" presStyleCnt="3"/>
      <dgm:spPr/>
    </dgm:pt>
    <dgm:pt modelId="{B54BA36E-19FF-2C4D-B7CF-DDFFEDF77245}" type="pres">
      <dgm:prSet presAssocID="{F8C075D6-46B7-5549-8405-2506B650FA20}" presName="connectorText" presStyleLbl="sibTrans2D1" presStyleIdx="1" presStyleCnt="3"/>
      <dgm:spPr/>
    </dgm:pt>
    <dgm:pt modelId="{FB0E0DCA-8783-6A42-A0B3-0A36DD40CCB4}" type="pres">
      <dgm:prSet presAssocID="{D4AECDB8-9669-714B-8BF5-A7AE2C7C159A}" presName="node" presStyleLbl="node1" presStyleIdx="2" presStyleCnt="3">
        <dgm:presLayoutVars>
          <dgm:bulletEnabled val="1"/>
        </dgm:presLayoutVars>
      </dgm:prSet>
      <dgm:spPr/>
    </dgm:pt>
    <dgm:pt modelId="{38EF5052-101A-594A-AAFF-D650AAB1DF49}" type="pres">
      <dgm:prSet presAssocID="{BF5311B6-7CBB-3F40-A083-04E34BA42BDE}" presName="sibTrans" presStyleLbl="sibTrans2D1" presStyleIdx="2" presStyleCnt="3"/>
      <dgm:spPr>
        <a:prstGeom prst="leftArrow">
          <a:avLst/>
        </a:prstGeom>
      </dgm:spPr>
    </dgm:pt>
    <dgm:pt modelId="{9B0C8EB8-9788-1A40-80C2-DC82AB9CE4D0}" type="pres">
      <dgm:prSet presAssocID="{BF5311B6-7CBB-3F40-A083-04E34BA42BDE}" presName="connectorText" presStyleLbl="sibTrans2D1" presStyleIdx="2" presStyleCnt="3"/>
      <dgm:spPr/>
    </dgm:pt>
  </dgm:ptLst>
  <dgm:cxnLst>
    <dgm:cxn modelId="{582BC507-D403-324A-A290-C8D1E4C451E0}" type="presOf" srcId="{BF5311B6-7CBB-3F40-A083-04E34BA42BDE}" destId="{38EF5052-101A-594A-AAFF-D650AAB1DF49}" srcOrd="0" destOrd="0" presId="urn:microsoft.com/office/officeart/2005/8/layout/cycle7"/>
    <dgm:cxn modelId="{84B4BE08-226E-504D-AF9C-22122AE9A7A1}" type="presOf" srcId="{F8C075D6-46B7-5549-8405-2506B650FA20}" destId="{D0F4FD96-C6B1-E64F-8525-71D8C3B9D0AB}" srcOrd="0" destOrd="0" presId="urn:microsoft.com/office/officeart/2005/8/layout/cycle7"/>
    <dgm:cxn modelId="{7ED75D25-CBD4-EA42-AAA4-CDDA8118E744}" type="presOf" srcId="{34C5DA8B-6CE8-414A-B161-F456CCC5B85C}" destId="{1E79EBC9-BA40-E049-9A05-1FF224F7E0B7}" srcOrd="0" destOrd="0" presId="urn:microsoft.com/office/officeart/2005/8/layout/cycle7"/>
    <dgm:cxn modelId="{532AD32A-5A8B-8142-99FC-1350B8896152}" type="presOf" srcId="{BF5311B6-7CBB-3F40-A083-04E34BA42BDE}" destId="{9B0C8EB8-9788-1A40-80C2-DC82AB9CE4D0}" srcOrd="1" destOrd="0" presId="urn:microsoft.com/office/officeart/2005/8/layout/cycle7"/>
    <dgm:cxn modelId="{76E25A41-08C0-9A4B-AB2C-671DAB4A4504}" type="presOf" srcId="{F8C075D6-46B7-5549-8405-2506B650FA20}" destId="{B54BA36E-19FF-2C4D-B7CF-DDFFEDF77245}" srcOrd="1" destOrd="0" presId="urn:microsoft.com/office/officeart/2005/8/layout/cycle7"/>
    <dgm:cxn modelId="{FA10DA54-E52D-E545-BA56-C0C61FC02DE6}" type="presOf" srcId="{D4AECDB8-9669-714B-8BF5-A7AE2C7C159A}" destId="{FB0E0DCA-8783-6A42-A0B3-0A36DD40CCB4}" srcOrd="0" destOrd="0" presId="urn:microsoft.com/office/officeart/2005/8/layout/cycle7"/>
    <dgm:cxn modelId="{56070F5D-413C-8145-B932-8BCD7E2EF26F}" type="presOf" srcId="{2E548856-768D-A446-8943-D69EB6CDADA8}" destId="{92F272F5-8613-0543-9C2E-FF13CE7418D4}" srcOrd="0" destOrd="0" presId="urn:microsoft.com/office/officeart/2005/8/layout/cycle7"/>
    <dgm:cxn modelId="{2B3C1289-1AD2-2E44-B3D4-B90D65EF9E04}" type="presOf" srcId="{A16613A9-DDC4-5047-B723-DD1EE75AE2C6}" destId="{B43CF929-30C4-634A-B73F-62BBD49F1762}" srcOrd="1" destOrd="0" presId="urn:microsoft.com/office/officeart/2005/8/layout/cycle7"/>
    <dgm:cxn modelId="{8628379A-02B8-B04A-BA85-697AE5B3A4E7}" type="presOf" srcId="{A16613A9-DDC4-5047-B723-DD1EE75AE2C6}" destId="{023BCC1C-DED4-2040-86A9-6138B821E1A7}" srcOrd="0" destOrd="0" presId="urn:microsoft.com/office/officeart/2005/8/layout/cycle7"/>
    <dgm:cxn modelId="{D613169C-63F9-7641-A7D3-B669ABD287BF}" srcId="{34C5DA8B-6CE8-414A-B161-F456CCC5B85C}" destId="{2E548856-768D-A446-8943-D69EB6CDADA8}" srcOrd="0" destOrd="0" parTransId="{779D79AF-7C6E-CA4B-89CD-A33617A4B4B4}" sibTransId="{A16613A9-DDC4-5047-B723-DD1EE75AE2C6}"/>
    <dgm:cxn modelId="{663E66BF-BFF0-D346-A312-41ECE79BE9FE}" srcId="{34C5DA8B-6CE8-414A-B161-F456CCC5B85C}" destId="{A7C52FDE-C456-B346-A735-66E4B91E4EB5}" srcOrd="1" destOrd="0" parTransId="{1CFD82F7-9A65-F843-BC82-9EF335543E67}" sibTransId="{F8C075D6-46B7-5549-8405-2506B650FA20}"/>
    <dgm:cxn modelId="{6BDA70C5-835B-AC41-B312-B60776E4B586}" srcId="{34C5DA8B-6CE8-414A-B161-F456CCC5B85C}" destId="{D4AECDB8-9669-714B-8BF5-A7AE2C7C159A}" srcOrd="2" destOrd="0" parTransId="{CB092CE7-D9A0-B045-AEFA-708E8D79E428}" sibTransId="{BF5311B6-7CBB-3F40-A083-04E34BA42BDE}"/>
    <dgm:cxn modelId="{12769CD1-D1FA-AA40-83CA-E6D3DF3E3270}" type="presOf" srcId="{A7C52FDE-C456-B346-A735-66E4B91E4EB5}" destId="{B7A44562-D5FB-9140-AE7F-80DA047D020A}" srcOrd="0" destOrd="0" presId="urn:microsoft.com/office/officeart/2005/8/layout/cycle7"/>
    <dgm:cxn modelId="{1474DD30-D5BB-F74D-A610-9F0B51715338}" type="presParOf" srcId="{1E79EBC9-BA40-E049-9A05-1FF224F7E0B7}" destId="{92F272F5-8613-0543-9C2E-FF13CE7418D4}" srcOrd="0" destOrd="0" presId="urn:microsoft.com/office/officeart/2005/8/layout/cycle7"/>
    <dgm:cxn modelId="{892FA253-B33B-944C-AE68-E3455E1A6219}" type="presParOf" srcId="{1E79EBC9-BA40-E049-9A05-1FF224F7E0B7}" destId="{023BCC1C-DED4-2040-86A9-6138B821E1A7}" srcOrd="1" destOrd="0" presId="urn:microsoft.com/office/officeart/2005/8/layout/cycle7"/>
    <dgm:cxn modelId="{F2862933-BAF5-F047-A5B2-205F01764A68}" type="presParOf" srcId="{023BCC1C-DED4-2040-86A9-6138B821E1A7}" destId="{B43CF929-30C4-634A-B73F-62BBD49F1762}" srcOrd="0" destOrd="0" presId="urn:microsoft.com/office/officeart/2005/8/layout/cycle7"/>
    <dgm:cxn modelId="{8CFE7C37-F532-594F-9890-B2F9DBB2214B}" type="presParOf" srcId="{1E79EBC9-BA40-E049-9A05-1FF224F7E0B7}" destId="{B7A44562-D5FB-9140-AE7F-80DA047D020A}" srcOrd="2" destOrd="0" presId="urn:microsoft.com/office/officeart/2005/8/layout/cycle7"/>
    <dgm:cxn modelId="{D3618A30-AC97-CF47-BE2D-F6ACF62F14EE}" type="presParOf" srcId="{1E79EBC9-BA40-E049-9A05-1FF224F7E0B7}" destId="{D0F4FD96-C6B1-E64F-8525-71D8C3B9D0AB}" srcOrd="3" destOrd="0" presId="urn:microsoft.com/office/officeart/2005/8/layout/cycle7"/>
    <dgm:cxn modelId="{E7710897-42C3-D54E-94A8-0C9F5A8F5368}" type="presParOf" srcId="{D0F4FD96-C6B1-E64F-8525-71D8C3B9D0AB}" destId="{B54BA36E-19FF-2C4D-B7CF-DDFFEDF77245}" srcOrd="0" destOrd="0" presId="urn:microsoft.com/office/officeart/2005/8/layout/cycle7"/>
    <dgm:cxn modelId="{7C48A28F-9FFD-CB49-AB88-3B7A0B122CFD}" type="presParOf" srcId="{1E79EBC9-BA40-E049-9A05-1FF224F7E0B7}" destId="{FB0E0DCA-8783-6A42-A0B3-0A36DD40CCB4}" srcOrd="4" destOrd="0" presId="urn:microsoft.com/office/officeart/2005/8/layout/cycle7"/>
    <dgm:cxn modelId="{7C5106F0-5624-164A-9CBB-E42F80231AB9}" type="presParOf" srcId="{1E79EBC9-BA40-E049-9A05-1FF224F7E0B7}" destId="{38EF5052-101A-594A-AAFF-D650AAB1DF49}" srcOrd="5" destOrd="0" presId="urn:microsoft.com/office/officeart/2005/8/layout/cycle7"/>
    <dgm:cxn modelId="{BD535F18-BC1A-9149-B40B-8E92DE4F0D16}" type="presParOf" srcId="{38EF5052-101A-594A-AAFF-D650AAB1DF49}" destId="{9B0C8EB8-9788-1A40-80C2-DC82AB9CE4D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022F2-7130-4C2D-9A47-AE17FC4DA6DE}">
      <dsp:nvSpPr>
        <dsp:cNvPr id="0" name=""/>
        <dsp:cNvSpPr/>
      </dsp:nvSpPr>
      <dsp:spPr>
        <a:xfrm>
          <a:off x="0" y="583958"/>
          <a:ext cx="10268712" cy="1078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E806F-3B27-45D7-8F72-F7FF3DC00276}">
      <dsp:nvSpPr>
        <dsp:cNvPr id="0" name=""/>
        <dsp:cNvSpPr/>
      </dsp:nvSpPr>
      <dsp:spPr>
        <a:xfrm>
          <a:off x="326118" y="826526"/>
          <a:ext cx="592942" cy="5929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EACC4-3051-40A7-98D3-938641A6ABA3}">
      <dsp:nvSpPr>
        <dsp:cNvPr id="0" name=""/>
        <dsp:cNvSpPr/>
      </dsp:nvSpPr>
      <dsp:spPr>
        <a:xfrm>
          <a:off x="1245179" y="583958"/>
          <a:ext cx="9023532" cy="107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97" tIns="114097" rIns="114097" bIns="114097" numCol="1" spcCol="1270" anchor="ctr" anchorCtr="0">
          <a:noAutofit/>
        </a:bodyPr>
        <a:lstStyle/>
        <a:p>
          <a:pPr marL="0" lvl="0" indent="0" algn="l" defTabSz="1066800">
            <a:lnSpc>
              <a:spcPct val="100000"/>
            </a:lnSpc>
            <a:spcBef>
              <a:spcPct val="0"/>
            </a:spcBef>
            <a:spcAft>
              <a:spcPct val="35000"/>
            </a:spcAft>
            <a:buNone/>
          </a:pPr>
          <a:r>
            <a:rPr lang="es-CL" sz="2400" kern="1200"/>
            <a:t>- Comprender las características del Trastorno de Déficit Atencional con y sin Hiperactividad, desde el punto de vista de Lenguaje.</a:t>
          </a:r>
          <a:endParaRPr lang="en-US" sz="2400" kern="1200"/>
        </a:p>
      </dsp:txBody>
      <dsp:txXfrm>
        <a:off x="1245179" y="583958"/>
        <a:ext cx="9023532" cy="1078077"/>
      </dsp:txXfrm>
    </dsp:sp>
    <dsp:sp modelId="{86D9B1B6-BC58-463E-84C9-C0DF57A5DBCE}">
      <dsp:nvSpPr>
        <dsp:cNvPr id="0" name=""/>
        <dsp:cNvSpPr/>
      </dsp:nvSpPr>
      <dsp:spPr>
        <a:xfrm>
          <a:off x="0" y="1931555"/>
          <a:ext cx="10268712" cy="1078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324A1-0EC0-488D-912D-53DA1A5EC5F6}">
      <dsp:nvSpPr>
        <dsp:cNvPr id="0" name=""/>
        <dsp:cNvSpPr/>
      </dsp:nvSpPr>
      <dsp:spPr>
        <a:xfrm>
          <a:off x="326118" y="2174123"/>
          <a:ext cx="592942" cy="592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0890-FBCB-428D-816A-850C0BDAC73E}">
      <dsp:nvSpPr>
        <dsp:cNvPr id="0" name=""/>
        <dsp:cNvSpPr/>
      </dsp:nvSpPr>
      <dsp:spPr>
        <a:xfrm>
          <a:off x="1245179" y="1931555"/>
          <a:ext cx="9023532" cy="107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97" tIns="114097" rIns="114097" bIns="114097" numCol="1" spcCol="1270" anchor="ctr" anchorCtr="0">
          <a:noAutofit/>
        </a:bodyPr>
        <a:lstStyle/>
        <a:p>
          <a:pPr marL="0" lvl="0" indent="0" algn="l" defTabSz="1066800">
            <a:lnSpc>
              <a:spcPct val="100000"/>
            </a:lnSpc>
            <a:spcBef>
              <a:spcPct val="0"/>
            </a:spcBef>
            <a:spcAft>
              <a:spcPct val="35000"/>
            </a:spcAft>
            <a:buNone/>
          </a:pPr>
          <a:r>
            <a:rPr lang="es-CL" sz="2400" kern="1200" dirty="0"/>
            <a:t>- Analizar las características de algunas Necesidades Educativas Especiales Transitorias, vinculadas con el desarrollo lingüístico.</a:t>
          </a:r>
          <a:endParaRPr lang="en-US" sz="2400" kern="1200" dirty="0"/>
        </a:p>
      </dsp:txBody>
      <dsp:txXfrm>
        <a:off x="1245179" y="1931555"/>
        <a:ext cx="9023532" cy="1078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272F5-8613-0543-9C2E-FF13CE7418D4}">
      <dsp:nvSpPr>
        <dsp:cNvPr id="0" name=""/>
        <dsp:cNvSpPr/>
      </dsp:nvSpPr>
      <dsp:spPr>
        <a:xfrm>
          <a:off x="4203943" y="1285"/>
          <a:ext cx="1860063" cy="93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TDA</a:t>
          </a:r>
        </a:p>
      </dsp:txBody>
      <dsp:txXfrm>
        <a:off x="4231183" y="28525"/>
        <a:ext cx="1805583" cy="875551"/>
      </dsp:txXfrm>
    </dsp:sp>
    <dsp:sp modelId="{023BCC1C-DED4-2040-86A9-6138B821E1A7}">
      <dsp:nvSpPr>
        <dsp:cNvPr id="0" name=""/>
        <dsp:cNvSpPr/>
      </dsp:nvSpPr>
      <dsp:spPr>
        <a:xfrm rot="3600000">
          <a:off x="5417015" y="1634294"/>
          <a:ext cx="970535" cy="325511"/>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5514668" y="1699396"/>
        <a:ext cx="775229" cy="195307"/>
      </dsp:txXfrm>
    </dsp:sp>
    <dsp:sp modelId="{B7A44562-D5FB-9140-AE7F-80DA047D020A}">
      <dsp:nvSpPr>
        <dsp:cNvPr id="0" name=""/>
        <dsp:cNvSpPr/>
      </dsp:nvSpPr>
      <dsp:spPr>
        <a:xfrm>
          <a:off x="5740559" y="2662782"/>
          <a:ext cx="1860063" cy="93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Sin Hiperactividad</a:t>
          </a:r>
        </a:p>
      </dsp:txBody>
      <dsp:txXfrm>
        <a:off x="5767799" y="2690022"/>
        <a:ext cx="1805583" cy="875551"/>
      </dsp:txXfrm>
    </dsp:sp>
    <dsp:sp modelId="{D0F4FD96-C6B1-E64F-8525-71D8C3B9D0AB}">
      <dsp:nvSpPr>
        <dsp:cNvPr id="0" name=""/>
        <dsp:cNvSpPr/>
      </dsp:nvSpPr>
      <dsp:spPr>
        <a:xfrm rot="10800000">
          <a:off x="4648707" y="2965043"/>
          <a:ext cx="970535" cy="32551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rot="10800000">
        <a:off x="4746360" y="3030145"/>
        <a:ext cx="775229" cy="195307"/>
      </dsp:txXfrm>
    </dsp:sp>
    <dsp:sp modelId="{FB0E0DCA-8783-6A42-A0B3-0A36DD40CCB4}">
      <dsp:nvSpPr>
        <dsp:cNvPr id="0" name=""/>
        <dsp:cNvSpPr/>
      </dsp:nvSpPr>
      <dsp:spPr>
        <a:xfrm>
          <a:off x="2667327" y="2662782"/>
          <a:ext cx="1860063" cy="93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Con Hiperactividad</a:t>
          </a:r>
        </a:p>
      </dsp:txBody>
      <dsp:txXfrm>
        <a:off x="2694567" y="2690022"/>
        <a:ext cx="1805583" cy="875551"/>
      </dsp:txXfrm>
    </dsp:sp>
    <dsp:sp modelId="{38EF5052-101A-594A-AAFF-D650AAB1DF49}">
      <dsp:nvSpPr>
        <dsp:cNvPr id="0" name=""/>
        <dsp:cNvSpPr/>
      </dsp:nvSpPr>
      <dsp:spPr>
        <a:xfrm rot="18000000">
          <a:off x="3880399" y="1634294"/>
          <a:ext cx="970535" cy="325511"/>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3978052" y="1699396"/>
        <a:ext cx="775229" cy="1953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9/28/23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81666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07945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9/28/23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11852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86155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24289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99309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680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29338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41998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501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9/28/23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61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9/28/23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5244546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CKxQ6XYaKc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585F9EA-B49D-D687-20BB-A04FF94EBC3E}"/>
              </a:ext>
            </a:extLst>
          </p:cNvPr>
          <p:cNvSpPr>
            <a:spLocks noGrp="1"/>
          </p:cNvSpPr>
          <p:nvPr>
            <p:ph type="ctrTitle"/>
          </p:nvPr>
        </p:nvSpPr>
        <p:spPr>
          <a:xfrm>
            <a:off x="5300814" y="1482634"/>
            <a:ext cx="5928018" cy="3046798"/>
          </a:xfrm>
        </p:spPr>
        <p:txBody>
          <a:bodyPr>
            <a:normAutofit/>
          </a:bodyPr>
          <a:lstStyle/>
          <a:p>
            <a:pPr algn="l"/>
            <a:r>
              <a:rPr lang="es-CL" sz="4800" dirty="0">
                <a:solidFill>
                  <a:schemeClr val="bg1"/>
                </a:solidFill>
              </a:rPr>
              <a:t>Trastorno de Déficit Atencional con y sin Hiperactividad</a:t>
            </a:r>
          </a:p>
        </p:txBody>
      </p:sp>
      <p:sp>
        <p:nvSpPr>
          <p:cNvPr id="3" name="Subtítulo 2">
            <a:extLst>
              <a:ext uri="{FF2B5EF4-FFF2-40B4-BE49-F238E27FC236}">
                <a16:creationId xmlns:a16="http://schemas.microsoft.com/office/drawing/2014/main" id="{72BCA9DF-0260-28E2-3CF9-B089D42BF440}"/>
              </a:ext>
            </a:extLst>
          </p:cNvPr>
          <p:cNvSpPr>
            <a:spLocks noGrp="1"/>
          </p:cNvSpPr>
          <p:nvPr>
            <p:ph type="subTitle" idx="1"/>
          </p:nvPr>
        </p:nvSpPr>
        <p:spPr>
          <a:xfrm>
            <a:off x="5300814" y="4686300"/>
            <a:ext cx="5928018" cy="1057276"/>
          </a:xfrm>
        </p:spPr>
        <p:txBody>
          <a:bodyPr>
            <a:noAutofit/>
          </a:bodyPr>
          <a:lstStyle/>
          <a:p>
            <a:pPr algn="l">
              <a:lnSpc>
                <a:spcPct val="91000"/>
              </a:lnSpc>
            </a:pPr>
            <a:r>
              <a:rPr lang="es-CL" sz="1600" dirty="0"/>
              <a:t>Desarrollo de habilidades Lingüísticas en el contexto de la Neurodiversidad</a:t>
            </a:r>
          </a:p>
          <a:p>
            <a:pPr algn="l">
              <a:lnSpc>
                <a:spcPct val="91000"/>
              </a:lnSpc>
            </a:pPr>
            <a:r>
              <a:rPr lang="es-CL" sz="1600" dirty="0"/>
              <a:t>Profesor Felipe Clavo E.</a:t>
            </a:r>
          </a:p>
        </p:txBody>
      </p:sp>
      <p:pic>
        <p:nvPicPr>
          <p:cNvPr id="4" name="Picture 3">
            <a:extLst>
              <a:ext uri="{FF2B5EF4-FFF2-40B4-BE49-F238E27FC236}">
                <a16:creationId xmlns:a16="http://schemas.microsoft.com/office/drawing/2014/main" id="{86B23183-B957-AEED-F22C-C41F2E6F38CC}"/>
              </a:ext>
            </a:extLst>
          </p:cNvPr>
          <p:cNvPicPr>
            <a:picLocks noChangeAspect="1"/>
          </p:cNvPicPr>
          <p:nvPr/>
        </p:nvPicPr>
        <p:blipFill rotWithShape="1">
          <a:blip r:embed="rId2"/>
          <a:srcRect l="21852" r="20417" b="1"/>
          <a:stretch/>
        </p:blipFill>
        <p:spPr>
          <a:xfrm>
            <a:off x="20" y="736600"/>
            <a:ext cx="4657328" cy="5384798"/>
          </a:xfrm>
          <a:prstGeom prst="rect">
            <a:avLst/>
          </a:prstGeom>
        </p:spPr>
      </p:pic>
    </p:spTree>
    <p:extLst>
      <p:ext uri="{BB962C8B-B14F-4D97-AF65-F5344CB8AC3E}">
        <p14:creationId xmlns:p14="http://schemas.microsoft.com/office/powerpoint/2010/main" val="162531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normAutofit/>
          </a:bodyPr>
          <a:lstStyle/>
          <a:p>
            <a:pPr algn="just"/>
            <a:r>
              <a:rPr lang="es-CL" sz="1800" dirty="0">
                <a:effectLst/>
                <a:latin typeface="Humanist521BT"/>
              </a:rPr>
              <a:t>2.- - Hiperactividad, inquietud manifestada en un alto nivel de energía, dificultad para permanecer tranquilos y, cuando tienen más edad, en una verbalización excesiva y en tono de voz muy alto. </a:t>
            </a:r>
            <a:endParaRPr lang="es-CL"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p:txBody>
          <a:bodyPr>
            <a:normAutofit/>
          </a:bodyPr>
          <a:lstStyle/>
          <a:p>
            <a:pPr algn="just"/>
            <a:r>
              <a:rPr lang="es-CL" sz="1800" dirty="0">
                <a:latin typeface="Humanist521BT"/>
              </a:rPr>
              <a:t>Es difícil que permanezcan en sus sitios como lo hace el resto de sus compañeros y compañeras. Son niños y niñas que realizan una serie de movimientos que son innecesarios para lograr los objetivos de una tarea. </a:t>
            </a:r>
          </a:p>
          <a:p>
            <a:pPr algn="just"/>
            <a:r>
              <a:rPr lang="es-CL" sz="1800" dirty="0">
                <a:latin typeface="Humanist521BT"/>
              </a:rPr>
              <a:t>Si bien la hiperactividad va variando en sus manifestaciones en la medida que van creciendo, sus movimientos excesivos (en </a:t>
            </a:r>
            <a:r>
              <a:rPr lang="es-CL" sz="1800" dirty="0" err="1">
                <a:latin typeface="Humanist521BT"/>
              </a:rPr>
              <a:t>relación</a:t>
            </a:r>
            <a:r>
              <a:rPr lang="es-CL" sz="1800" dirty="0">
                <a:latin typeface="Humanist521BT"/>
              </a:rPr>
              <a:t> con lo que la actividad demanda y el comportamiento general de sus </a:t>
            </a:r>
            <a:r>
              <a:rPr lang="es-CL" sz="1800" dirty="0" err="1">
                <a:latin typeface="Humanist521BT"/>
              </a:rPr>
              <a:t>compañeros</a:t>
            </a:r>
            <a:r>
              <a:rPr lang="es-CL" sz="1800" dirty="0">
                <a:latin typeface="Humanist521BT"/>
              </a:rPr>
              <a:t>) siguen llamando la </a:t>
            </a:r>
            <a:r>
              <a:rPr lang="es-CL" sz="1800" dirty="0" err="1">
                <a:latin typeface="Humanist521BT"/>
              </a:rPr>
              <a:t>atención</a:t>
            </a:r>
            <a:r>
              <a:rPr lang="es-CL" sz="1800" dirty="0">
                <a:latin typeface="Humanist521BT"/>
              </a:rPr>
              <a:t>. </a:t>
            </a:r>
          </a:p>
          <a:p>
            <a:pPr algn="just"/>
            <a:r>
              <a:rPr lang="es-CL" sz="1800" b="0" dirty="0">
                <a:effectLst/>
                <a:latin typeface="Humanist521BT"/>
              </a:rPr>
              <a:t>A medida que cumplen </a:t>
            </a:r>
            <a:r>
              <a:rPr lang="es-CL" sz="1800" b="0" dirty="0" err="1">
                <a:effectLst/>
                <a:latin typeface="Humanist521BT"/>
              </a:rPr>
              <a:t>años</a:t>
            </a:r>
            <a:r>
              <a:rPr lang="es-CL" sz="1800" b="0" dirty="0">
                <a:effectLst/>
                <a:latin typeface="Humanist521BT"/>
              </a:rPr>
              <a:t>, sus </a:t>
            </a:r>
            <a:r>
              <a:rPr lang="es-CL" sz="1800" b="0" dirty="0" err="1">
                <a:effectLst/>
                <a:latin typeface="Humanist521BT"/>
              </a:rPr>
              <a:t>períodos</a:t>
            </a:r>
            <a:r>
              <a:rPr lang="es-CL" sz="1800" b="0" dirty="0">
                <a:effectLst/>
                <a:latin typeface="Humanist521BT"/>
              </a:rPr>
              <a:t> de </a:t>
            </a:r>
            <a:r>
              <a:rPr lang="es-CL" sz="1800" b="0" dirty="0" err="1">
                <a:effectLst/>
                <a:latin typeface="Humanist521BT"/>
              </a:rPr>
              <a:t>atención</a:t>
            </a:r>
            <a:r>
              <a:rPr lang="es-CL" sz="1800" b="0" dirty="0">
                <a:effectLst/>
                <a:latin typeface="Humanist521BT"/>
              </a:rPr>
              <a:t>/</a:t>
            </a:r>
            <a:r>
              <a:rPr lang="es-CL" sz="1800" b="0" dirty="0" err="1">
                <a:effectLst/>
                <a:latin typeface="Humanist521BT"/>
              </a:rPr>
              <a:t>concentración</a:t>
            </a:r>
            <a:r>
              <a:rPr lang="es-CL" sz="1800" b="0" dirty="0">
                <a:effectLst/>
                <a:latin typeface="Humanist521BT"/>
              </a:rPr>
              <a:t> van aumentando, pero siempre es probable que sean de menor </a:t>
            </a:r>
            <a:r>
              <a:rPr lang="es-CL" sz="1800" b="0" dirty="0" err="1">
                <a:effectLst/>
                <a:latin typeface="Humanist521BT"/>
              </a:rPr>
              <a:t>duración</a:t>
            </a:r>
            <a:r>
              <a:rPr lang="es-CL" sz="1800" b="0" dirty="0">
                <a:effectLst/>
                <a:latin typeface="Humanist521BT"/>
              </a:rPr>
              <a:t> que los de sus </a:t>
            </a:r>
            <a:r>
              <a:rPr lang="es-CL" sz="1800" b="0" dirty="0" err="1">
                <a:effectLst/>
                <a:latin typeface="Humanist521BT"/>
              </a:rPr>
              <a:t>compañeros</a:t>
            </a:r>
            <a:r>
              <a:rPr lang="es-CL" sz="1800" b="0" dirty="0">
                <a:effectLst/>
                <a:latin typeface="Humanist521BT"/>
              </a:rPr>
              <a:t> y </a:t>
            </a:r>
            <a:r>
              <a:rPr lang="es-CL" sz="1800" b="0" dirty="0" err="1">
                <a:effectLst/>
                <a:latin typeface="Humanist521BT"/>
              </a:rPr>
              <a:t>compañeras</a:t>
            </a:r>
            <a:r>
              <a:rPr lang="es-CL" sz="1800" b="0" dirty="0">
                <a:effectLst/>
                <a:latin typeface="Humanist521BT"/>
              </a:rPr>
              <a:t>. </a:t>
            </a:r>
            <a:endParaRPr lang="es-CL" dirty="0"/>
          </a:p>
          <a:p>
            <a:pPr algn="just"/>
            <a:endParaRPr lang="es-CL" dirty="0">
              <a:effectLst/>
            </a:endParaRPr>
          </a:p>
          <a:p>
            <a:pPr algn="just"/>
            <a:endParaRPr lang="es-CL" dirty="0">
              <a:effectLst/>
            </a:endParaRPr>
          </a:p>
          <a:p>
            <a:endParaRPr lang="es-CL" dirty="0"/>
          </a:p>
        </p:txBody>
      </p:sp>
    </p:spTree>
    <p:extLst>
      <p:ext uri="{BB962C8B-B14F-4D97-AF65-F5344CB8AC3E}">
        <p14:creationId xmlns:p14="http://schemas.microsoft.com/office/powerpoint/2010/main" val="32813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normAutofit/>
          </a:bodyPr>
          <a:lstStyle/>
          <a:p>
            <a:r>
              <a:rPr lang="es-CL" sz="1800" dirty="0">
                <a:effectLst/>
                <a:latin typeface="Humanist521BT"/>
              </a:rPr>
              <a:t>3.- Dificultades para seguir instrucciones </a:t>
            </a:r>
            <a:br>
              <a:rPr lang="es-CL" sz="1800" dirty="0">
                <a:effectLst/>
                <a:latin typeface="Humanist521BT"/>
              </a:rPr>
            </a:br>
            <a:endParaRPr lang="es-CL"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p:txBody>
          <a:bodyPr>
            <a:normAutofit/>
          </a:bodyPr>
          <a:lstStyle/>
          <a:p>
            <a:pPr algn="just"/>
            <a:r>
              <a:rPr lang="es-CL" sz="1800" dirty="0">
                <a:latin typeface="Humanist521BT"/>
              </a:rPr>
              <a:t>Se manifiesta tanto en las tareas como en la adaptación a las normas de convivencia y a las reglas de los juegos. Puede dar la impresión que no han escuchado bien. </a:t>
            </a:r>
          </a:p>
          <a:p>
            <a:pPr algn="just"/>
            <a:r>
              <a:rPr lang="es-CL" sz="1800" dirty="0">
                <a:latin typeface="Humanist521BT"/>
              </a:rPr>
              <a:t>En el Primer Ciclo estas dificultades son muy notorias, tanto en las actividades tales como respetar una determinada secuencia para lanzar la pelota, como cuando se recoge una tarea en la que se han dado determinadas instrucciones. </a:t>
            </a:r>
          </a:p>
          <a:p>
            <a:pPr algn="just"/>
            <a:r>
              <a:rPr lang="es-CL" sz="1800" dirty="0">
                <a:latin typeface="Humanist521BT"/>
              </a:rPr>
              <a:t>En el Segundo Ciclo, se observa mejor seguimiento de las instrucciones en las actividades directas (hay mayor consideración de los pares como modelos), pero no así́ en las escritas escritas que tienen mayor complejidad. Tareas que demandan una determinada secuencia en la reflexión, la resolución de problemas, y/o que demandan periodos largos de observación (como un experimento, por ejemplo), siguen dando cuenta de su dificultad para seguir instrucciones. Esta es una característica tanto de los estudiantes con hiperactividad como sin hiperactividad. </a:t>
            </a:r>
          </a:p>
          <a:p>
            <a:pPr algn="just"/>
            <a:endParaRPr lang="es-CL" dirty="0"/>
          </a:p>
          <a:p>
            <a:pPr algn="just"/>
            <a:endParaRPr lang="es-CL" dirty="0">
              <a:effectLst/>
            </a:endParaRPr>
          </a:p>
          <a:p>
            <a:endParaRPr lang="es-CL" dirty="0"/>
          </a:p>
        </p:txBody>
      </p:sp>
    </p:spTree>
    <p:extLst>
      <p:ext uri="{BB962C8B-B14F-4D97-AF65-F5344CB8AC3E}">
        <p14:creationId xmlns:p14="http://schemas.microsoft.com/office/powerpoint/2010/main" val="7256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normAutofit/>
          </a:bodyPr>
          <a:lstStyle/>
          <a:p>
            <a:r>
              <a:rPr lang="es-CL" sz="1800" dirty="0">
                <a:latin typeface="Humanist521BT"/>
              </a:rPr>
              <a:t>4</a:t>
            </a:r>
            <a:r>
              <a:rPr lang="es-CL" sz="1800" dirty="0">
                <a:effectLst/>
                <a:latin typeface="Humanist521BT"/>
              </a:rPr>
              <a:t>- Acciones precipitadas para alcanzar algo sin evaluar las consecuencias. </a:t>
            </a:r>
            <a:endParaRPr lang="es-CL" sz="800"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a:xfrm>
            <a:off x="960120" y="2587752"/>
            <a:ext cx="10268712" cy="1984248"/>
          </a:xfrm>
        </p:spPr>
        <p:txBody>
          <a:bodyPr>
            <a:normAutofit lnSpcReduction="10000"/>
          </a:bodyPr>
          <a:lstStyle/>
          <a:p>
            <a:pPr algn="just"/>
            <a:r>
              <a:rPr lang="es-CL" sz="1800" dirty="0">
                <a:latin typeface="Humanist521BT"/>
              </a:rPr>
              <a:t>Suelen ser niños y niñas poco cuidadosos en situaciones de riesgo; por este motivo suelen accidentarse. </a:t>
            </a:r>
          </a:p>
          <a:p>
            <a:pPr algn="just"/>
            <a:r>
              <a:rPr lang="es-CL" sz="1800" dirty="0">
                <a:latin typeface="Humanist521BT"/>
              </a:rPr>
              <a:t>Esta es una característica que va siendo menos “notoria” en la medida que las actividades físicas van disminuyendo en intensidad; no obstante ello, en los recreos de los niños/as del segundo ciclo, sigue siendo un aspecto sobre el cual hay que poner atención, tanto en estudiantes con hiperactividad como sin hiperactividad. </a:t>
            </a:r>
          </a:p>
          <a:p>
            <a:pPr algn="just"/>
            <a:endParaRPr lang="es-CL" dirty="0"/>
          </a:p>
          <a:p>
            <a:pPr algn="just"/>
            <a:endParaRPr lang="es-CL" dirty="0">
              <a:effectLst/>
            </a:endParaRPr>
          </a:p>
          <a:p>
            <a:endParaRPr lang="es-CL" dirty="0"/>
          </a:p>
        </p:txBody>
      </p:sp>
    </p:spTree>
    <p:extLst>
      <p:ext uri="{BB962C8B-B14F-4D97-AF65-F5344CB8AC3E}">
        <p14:creationId xmlns:p14="http://schemas.microsoft.com/office/powerpoint/2010/main" val="340878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normAutofit/>
          </a:bodyPr>
          <a:lstStyle/>
          <a:p>
            <a:r>
              <a:rPr lang="es-CL" sz="1800" dirty="0">
                <a:effectLst/>
                <a:latin typeface="Humanist521BT"/>
              </a:rPr>
              <a:t>5- - Conductas impulsivas en lo corporal, en lo emocional, en lo verbal y en lo cognitivo propiamente tal. </a:t>
            </a:r>
            <a:br>
              <a:rPr lang="es-CL" sz="800" dirty="0">
                <a:effectLst/>
              </a:rPr>
            </a:br>
            <a:endParaRPr lang="es-CL" sz="800"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a:xfrm>
            <a:off x="960120" y="2587751"/>
            <a:ext cx="10412730" cy="3170111"/>
          </a:xfrm>
        </p:spPr>
        <p:txBody>
          <a:bodyPr>
            <a:normAutofit/>
          </a:bodyPr>
          <a:lstStyle/>
          <a:p>
            <a:r>
              <a:rPr lang="es-CL" sz="1800" b="0" dirty="0">
                <a:effectLst/>
                <a:latin typeface="Humanist521BT"/>
              </a:rPr>
              <a:t>En general se observa que tienen dificultades para esperar su turno, suelen adelantarse y ocupar el espacio de otros niños(as) aun cuando se haya reglamentado distinto; se enojan con facilidad cuando no se les da lo que desean. </a:t>
            </a:r>
            <a:endParaRPr lang="es-CL" sz="1200" dirty="0">
              <a:effectLst/>
            </a:endParaRPr>
          </a:p>
          <a:p>
            <a:r>
              <a:rPr lang="es-CL" sz="1800" b="0" dirty="0">
                <a:effectLst/>
                <a:latin typeface="Humanist521BT"/>
              </a:rPr>
              <a:t>En la medida que se van desarrollando, la impulsividad se manifiesta fundamentalmente en el área verbal y en situaciones de conflicto interpersonal. En el área cognitiva, la impulsividad en su estilo para percibir y procesar la información es una constante que debe ser atendida, tanto en estudiantes </a:t>
            </a:r>
            <a:r>
              <a:rPr lang="es-CL" sz="1800" dirty="0">
                <a:effectLst/>
                <a:latin typeface="Humanist521BT"/>
              </a:rPr>
              <a:t>con hiperactividad </a:t>
            </a:r>
            <a:r>
              <a:rPr lang="es-CL" sz="1800" b="0" dirty="0">
                <a:effectLst/>
                <a:latin typeface="Humanist521BT"/>
              </a:rPr>
              <a:t>como </a:t>
            </a:r>
            <a:r>
              <a:rPr lang="es-CL" sz="1800" dirty="0">
                <a:effectLst/>
                <a:latin typeface="Humanist521BT"/>
              </a:rPr>
              <a:t>sin hiperactividad</a:t>
            </a:r>
            <a:r>
              <a:rPr lang="es-CL" sz="1800" b="0" dirty="0">
                <a:effectLst/>
                <a:latin typeface="Humanist521BT"/>
              </a:rPr>
              <a:t>. </a:t>
            </a:r>
            <a:endParaRPr lang="es-CL" sz="1200" dirty="0">
              <a:effectLst/>
            </a:endParaRPr>
          </a:p>
          <a:p>
            <a:pPr algn="just"/>
            <a:endParaRPr lang="es-CL" dirty="0"/>
          </a:p>
          <a:p>
            <a:pPr algn="just"/>
            <a:endParaRPr lang="es-CL" dirty="0">
              <a:effectLst/>
            </a:endParaRPr>
          </a:p>
          <a:p>
            <a:endParaRPr lang="es-CL" dirty="0"/>
          </a:p>
        </p:txBody>
      </p:sp>
    </p:spTree>
    <p:extLst>
      <p:ext uri="{BB962C8B-B14F-4D97-AF65-F5344CB8AC3E}">
        <p14:creationId xmlns:p14="http://schemas.microsoft.com/office/powerpoint/2010/main" val="110950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C4EA5AC-D7A1-7D51-0B16-6A1B3C802F02}"/>
              </a:ext>
            </a:extLst>
          </p:cNvPr>
          <p:cNvSpPr txBox="1"/>
          <p:nvPr/>
        </p:nvSpPr>
        <p:spPr>
          <a:xfrm>
            <a:off x="997148" y="913151"/>
            <a:ext cx="10197703" cy="1754326"/>
          </a:xfrm>
          <a:prstGeom prst="rect">
            <a:avLst/>
          </a:prstGeom>
          <a:noFill/>
        </p:spPr>
        <p:txBody>
          <a:bodyPr wrap="square">
            <a:spAutoFit/>
          </a:bodyPr>
          <a:lstStyle/>
          <a:p>
            <a:pPr algn="just"/>
            <a:r>
              <a:rPr lang="es-CL" sz="1800" b="0" dirty="0">
                <a:effectLst/>
                <a:latin typeface="Humanist521BT"/>
              </a:rPr>
              <a:t>En el Primer Ciclo de </a:t>
            </a:r>
            <a:r>
              <a:rPr lang="es-CL" sz="1800" b="0" dirty="0" err="1">
                <a:effectLst/>
                <a:latin typeface="Humanist521BT"/>
              </a:rPr>
              <a:t>Educación</a:t>
            </a:r>
            <a:r>
              <a:rPr lang="es-CL" sz="1800" b="0" dirty="0">
                <a:effectLst/>
                <a:latin typeface="Humanist521BT"/>
              </a:rPr>
              <a:t> </a:t>
            </a:r>
            <a:r>
              <a:rPr lang="es-CL" sz="1800" b="0" dirty="0" err="1">
                <a:effectLst/>
                <a:latin typeface="Humanist521BT"/>
              </a:rPr>
              <a:t>Básica</a:t>
            </a:r>
            <a:r>
              <a:rPr lang="es-CL" sz="1800" b="0" dirty="0">
                <a:effectLst/>
                <a:latin typeface="Humanist521BT"/>
              </a:rPr>
              <a:t> sus movimientos son manifiestos y, frecuentemente, interrumpen el trabajo de los </a:t>
            </a:r>
            <a:r>
              <a:rPr lang="es-CL" sz="1800" b="0" dirty="0" err="1">
                <a:effectLst/>
                <a:latin typeface="Humanist521BT"/>
              </a:rPr>
              <a:t>demás</a:t>
            </a:r>
            <a:r>
              <a:rPr lang="es-CL" sz="1800" b="0" dirty="0">
                <a:effectLst/>
                <a:latin typeface="Humanist521BT"/>
              </a:rPr>
              <a:t>. </a:t>
            </a:r>
          </a:p>
          <a:p>
            <a:pPr algn="just"/>
            <a:endParaRPr lang="es-CL" dirty="0">
              <a:latin typeface="Humanist521BT"/>
            </a:endParaRPr>
          </a:p>
          <a:p>
            <a:pPr algn="just"/>
            <a:r>
              <a:rPr lang="es-CL" sz="1800" b="0" dirty="0">
                <a:effectLst/>
                <a:latin typeface="Humanist521BT"/>
              </a:rPr>
              <a:t>En el Segundo Ciclo si bien se sigue observando este comportamiento en algunos estudiantes, en otros, queda la </a:t>
            </a:r>
            <a:r>
              <a:rPr lang="es-CL" sz="1800" b="0" dirty="0" err="1">
                <a:effectLst/>
                <a:latin typeface="Humanist521BT"/>
              </a:rPr>
              <a:t>sensación</a:t>
            </a:r>
            <a:r>
              <a:rPr lang="es-CL" sz="1800" b="0" dirty="0">
                <a:effectLst/>
                <a:latin typeface="Humanist521BT"/>
              </a:rPr>
              <a:t> que </a:t>
            </a:r>
            <a:r>
              <a:rPr lang="es-CL" sz="1800" b="0" i="1" dirty="0">
                <a:effectLst/>
                <a:latin typeface="Humanist521BT"/>
              </a:rPr>
              <a:t>“tienen que dar mil vueltas antes de comenzar una tarea</a:t>
            </a:r>
            <a:r>
              <a:rPr lang="es-CL" sz="1800" b="0" dirty="0">
                <a:effectLst/>
                <a:latin typeface="Humanist521BT"/>
              </a:rPr>
              <a:t>”; como ejemplo: buscar un </a:t>
            </a:r>
            <a:r>
              <a:rPr lang="es-CL" sz="1800" b="0" dirty="0" err="1">
                <a:effectLst/>
                <a:latin typeface="Humanist521BT"/>
              </a:rPr>
              <a:t>lápiz</a:t>
            </a:r>
            <a:r>
              <a:rPr lang="es-CL" sz="1800" b="0" dirty="0">
                <a:effectLst/>
                <a:latin typeface="Humanist521BT"/>
              </a:rPr>
              <a:t>, sacarle punta, pedirle uno al </a:t>
            </a:r>
            <a:r>
              <a:rPr lang="es-CL" sz="1800" b="0" dirty="0" err="1">
                <a:effectLst/>
                <a:latin typeface="Humanist521BT"/>
              </a:rPr>
              <a:t>compañero</a:t>
            </a:r>
            <a:r>
              <a:rPr lang="es-CL" sz="1800" b="0" dirty="0">
                <a:effectLst/>
                <a:latin typeface="Humanist521BT"/>
              </a:rPr>
              <a:t>, sacar una hoja, etc. </a:t>
            </a:r>
            <a:endParaRPr lang="es-CL" dirty="0"/>
          </a:p>
        </p:txBody>
      </p:sp>
      <p:pic>
        <p:nvPicPr>
          <p:cNvPr id="7" name="Imagen 6">
            <a:extLst>
              <a:ext uri="{FF2B5EF4-FFF2-40B4-BE49-F238E27FC236}">
                <a16:creationId xmlns:a16="http://schemas.microsoft.com/office/drawing/2014/main" id="{309BD58C-7C26-5C41-2B28-983EB36AD6F2}"/>
              </a:ext>
            </a:extLst>
          </p:cNvPr>
          <p:cNvPicPr>
            <a:picLocks noChangeAspect="1"/>
          </p:cNvPicPr>
          <p:nvPr/>
        </p:nvPicPr>
        <p:blipFill>
          <a:blip r:embed="rId2"/>
          <a:stretch>
            <a:fillRect/>
          </a:stretch>
        </p:blipFill>
        <p:spPr>
          <a:xfrm>
            <a:off x="4140200" y="2832099"/>
            <a:ext cx="4254500" cy="3822700"/>
          </a:xfrm>
          <a:prstGeom prst="rect">
            <a:avLst/>
          </a:prstGeom>
        </p:spPr>
      </p:pic>
    </p:spTree>
    <p:extLst>
      <p:ext uri="{BB962C8B-B14F-4D97-AF65-F5344CB8AC3E}">
        <p14:creationId xmlns:p14="http://schemas.microsoft.com/office/powerpoint/2010/main" val="141760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í es cómo la música ayuda a los niños con trastornos del espectro autista  - 21.01.2019, Sputnik Mundo">
            <a:extLst>
              <a:ext uri="{FF2B5EF4-FFF2-40B4-BE49-F238E27FC236}">
                <a16:creationId xmlns:a16="http://schemas.microsoft.com/office/drawing/2014/main" id="{530019F8-0F88-F59D-2A72-72CF08D4A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5899"/>
            <a:ext cx="3805406" cy="41862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A5D6C89-5F49-3CE6-C110-D2C4E1B91B2F}"/>
              </a:ext>
            </a:extLst>
          </p:cNvPr>
          <p:cNvSpPr txBox="1"/>
          <p:nvPr/>
        </p:nvSpPr>
        <p:spPr>
          <a:xfrm>
            <a:off x="4246960" y="723037"/>
            <a:ext cx="6093618" cy="1754326"/>
          </a:xfrm>
          <a:prstGeom prst="rect">
            <a:avLst/>
          </a:prstGeom>
          <a:noFill/>
        </p:spPr>
        <p:txBody>
          <a:bodyPr wrap="square">
            <a:spAutoFit/>
          </a:bodyPr>
          <a:lstStyle/>
          <a:p>
            <a:r>
              <a:rPr lang="es-CL" dirty="0" err="1"/>
              <a:t>McInnes</a:t>
            </a:r>
            <a:r>
              <a:rPr lang="es-CL" dirty="0"/>
              <a:t>, </a:t>
            </a:r>
            <a:r>
              <a:rPr lang="es-CL" dirty="0" err="1"/>
              <a:t>Humphries</a:t>
            </a:r>
            <a:r>
              <a:rPr lang="es-CL" dirty="0"/>
              <a:t>, </a:t>
            </a:r>
            <a:r>
              <a:rPr lang="es-CL" dirty="0" err="1"/>
              <a:t>Hogg</a:t>
            </a:r>
            <a:r>
              <a:rPr lang="es-CL" dirty="0"/>
              <a:t>- Johnson y </a:t>
            </a:r>
            <a:r>
              <a:rPr lang="es-CL" dirty="0" err="1"/>
              <a:t>Tannock</a:t>
            </a:r>
            <a:r>
              <a:rPr lang="es-CL" dirty="0"/>
              <a:t> (2003) encontraron dificultades en la comprensión auditiva de los niños con </a:t>
            </a:r>
            <a:r>
              <a:rPr lang="es-CL" dirty="0" err="1"/>
              <a:t>tdah</a:t>
            </a:r>
            <a:r>
              <a:rPr lang="es-CL" dirty="0"/>
              <a:t>, porque la memoria de trabajo tiene una base lingüística que está implicada aun en los casos en que la información no es verbal, porque de igual forma requiere la comprensión de códigos del lenguaje. </a:t>
            </a:r>
          </a:p>
        </p:txBody>
      </p:sp>
      <p:sp>
        <p:nvSpPr>
          <p:cNvPr id="6" name="Flecha abajo 5">
            <a:extLst>
              <a:ext uri="{FF2B5EF4-FFF2-40B4-BE49-F238E27FC236}">
                <a16:creationId xmlns:a16="http://schemas.microsoft.com/office/drawing/2014/main" id="{D48A1BCA-3CC7-0D2B-6B14-3DD42C409FB6}"/>
              </a:ext>
            </a:extLst>
          </p:cNvPr>
          <p:cNvSpPr/>
          <p:nvPr/>
        </p:nvSpPr>
        <p:spPr>
          <a:xfrm>
            <a:off x="6096000" y="2900363"/>
            <a:ext cx="2433638" cy="1114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8EE444CB-CAAB-D5D9-D10F-9025D923F410}"/>
              </a:ext>
            </a:extLst>
          </p:cNvPr>
          <p:cNvSpPr txBox="1"/>
          <p:nvPr/>
        </p:nvSpPr>
        <p:spPr>
          <a:xfrm>
            <a:off x="4266010" y="4563068"/>
            <a:ext cx="6093618" cy="923330"/>
          </a:xfrm>
          <a:prstGeom prst="rect">
            <a:avLst/>
          </a:prstGeom>
          <a:noFill/>
        </p:spPr>
        <p:txBody>
          <a:bodyPr wrap="square">
            <a:spAutoFit/>
          </a:bodyPr>
          <a:lstStyle/>
          <a:p>
            <a:r>
              <a:rPr lang="es-CL" sz="1800" dirty="0">
                <a:effectLst/>
                <a:latin typeface="TrebuchetMS" panose="020B0703020202090204" pitchFamily="34" charset="0"/>
              </a:rPr>
              <a:t>Una estrategia que se ha usado para que los niños con TDAH</a:t>
            </a:r>
            <a:r>
              <a:rPr lang="es-CL" sz="800" dirty="0">
                <a:effectLst/>
                <a:latin typeface="TrebuchetMS" panose="020B0703020202090204" pitchFamily="34" charset="0"/>
              </a:rPr>
              <a:t> </a:t>
            </a:r>
            <a:r>
              <a:rPr lang="es-CL" sz="1800" dirty="0">
                <a:effectLst/>
                <a:latin typeface="TrebuchetMS" panose="020B0703020202090204" pitchFamily="34" charset="0"/>
              </a:rPr>
              <a:t>logren una mejor comprensión de textos es acompañar la información auditiva con la visual. </a:t>
            </a:r>
            <a:endParaRPr lang="es-CL" dirty="0"/>
          </a:p>
        </p:txBody>
      </p:sp>
    </p:spTree>
    <p:extLst>
      <p:ext uri="{BB962C8B-B14F-4D97-AF65-F5344CB8AC3E}">
        <p14:creationId xmlns:p14="http://schemas.microsoft.com/office/powerpoint/2010/main" val="296545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bro De Lectura De Niño. Niño Mirando En El Libro, No En La Cámara.  Disparo En Luz Natural Solamente. Fotos, retratos, imágenes y fotografía de  archivo libres de derecho. Image 85206736">
            <a:extLst>
              <a:ext uri="{FF2B5EF4-FFF2-40B4-BE49-F238E27FC236}">
                <a16:creationId xmlns:a16="http://schemas.microsoft.com/office/drawing/2014/main" id="{1521CA2A-5B80-8ED6-3B42-FBBFB35C3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8350"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A12F176F-7414-0E54-365F-F2FE47F7E3D9}"/>
              </a:ext>
            </a:extLst>
          </p:cNvPr>
          <p:cNvSpPr txBox="1"/>
          <p:nvPr/>
        </p:nvSpPr>
        <p:spPr>
          <a:xfrm>
            <a:off x="4718447" y="891273"/>
            <a:ext cx="6093618" cy="646331"/>
          </a:xfrm>
          <a:prstGeom prst="rect">
            <a:avLst/>
          </a:prstGeom>
          <a:noFill/>
        </p:spPr>
        <p:txBody>
          <a:bodyPr wrap="square">
            <a:spAutoFit/>
          </a:bodyPr>
          <a:lstStyle/>
          <a:p>
            <a:r>
              <a:rPr lang="es-CL" sz="1800" dirty="0">
                <a:effectLst/>
                <a:latin typeface="TrebuchetMS" panose="020B0703020202090204" pitchFamily="34" charset="0"/>
              </a:rPr>
              <a:t>Lo que se ha observado es que también tienen fallas en la memoria de trabajo visual (Lui y </a:t>
            </a:r>
            <a:r>
              <a:rPr lang="es-CL" sz="1800" dirty="0" err="1">
                <a:effectLst/>
                <a:latin typeface="TrebuchetMS" panose="020B0703020202090204" pitchFamily="34" charset="0"/>
              </a:rPr>
              <a:t>Tannock</a:t>
            </a:r>
            <a:r>
              <a:rPr lang="es-CL" sz="1800" dirty="0">
                <a:effectLst/>
                <a:latin typeface="TrebuchetMS" panose="020B0703020202090204" pitchFamily="34" charset="0"/>
              </a:rPr>
              <a:t>, 2007) </a:t>
            </a:r>
            <a:endParaRPr lang="es-CL" dirty="0"/>
          </a:p>
        </p:txBody>
      </p:sp>
      <p:sp>
        <p:nvSpPr>
          <p:cNvPr id="7" name="CuadroTexto 6">
            <a:extLst>
              <a:ext uri="{FF2B5EF4-FFF2-40B4-BE49-F238E27FC236}">
                <a16:creationId xmlns:a16="http://schemas.microsoft.com/office/drawing/2014/main" id="{367810DD-0D1B-CC65-A89F-36A845D10C71}"/>
              </a:ext>
            </a:extLst>
          </p:cNvPr>
          <p:cNvSpPr txBox="1"/>
          <p:nvPr/>
        </p:nvSpPr>
        <p:spPr>
          <a:xfrm>
            <a:off x="4889897" y="3647598"/>
            <a:ext cx="6093618" cy="1477328"/>
          </a:xfrm>
          <a:prstGeom prst="rect">
            <a:avLst/>
          </a:prstGeom>
          <a:noFill/>
        </p:spPr>
        <p:txBody>
          <a:bodyPr wrap="square">
            <a:spAutoFit/>
          </a:bodyPr>
          <a:lstStyle/>
          <a:p>
            <a:r>
              <a:rPr lang="es-CL" dirty="0"/>
              <a:t>pero cuando se les dan apoyos visuales con imágenes ordenadas que cuentan una historia, los niños mejoran su desempeño porque los dibujos actúan como organizador externo del relato, algo que ellos no logran hacer en su mente por las fallas en la memoria de trabajo verbal.</a:t>
            </a:r>
          </a:p>
        </p:txBody>
      </p:sp>
      <p:sp>
        <p:nvSpPr>
          <p:cNvPr id="8" name="Flecha abajo 7">
            <a:extLst>
              <a:ext uri="{FF2B5EF4-FFF2-40B4-BE49-F238E27FC236}">
                <a16:creationId xmlns:a16="http://schemas.microsoft.com/office/drawing/2014/main" id="{9441B20A-1E0C-9C4A-9061-5C5DC8E7B89A}"/>
              </a:ext>
            </a:extLst>
          </p:cNvPr>
          <p:cNvSpPr/>
          <p:nvPr/>
        </p:nvSpPr>
        <p:spPr>
          <a:xfrm>
            <a:off x="6396833" y="2035388"/>
            <a:ext cx="2433638" cy="1114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8330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iño en edad escolar en un contexto aislado. Educación de los niños,  aprendizaje y conocimiento para los niños Fotografía de stock - Alamy">
            <a:extLst>
              <a:ext uri="{FF2B5EF4-FFF2-40B4-BE49-F238E27FC236}">
                <a16:creationId xmlns:a16="http://schemas.microsoft.com/office/drawing/2014/main" id="{F7BE9F0E-BA29-54F9-7D94-166E92629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55" b="6313"/>
          <a:stretch/>
        </p:blipFill>
        <p:spPr bwMode="auto">
          <a:xfrm>
            <a:off x="7991475" y="790177"/>
            <a:ext cx="3352800" cy="52776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143F0A9-D678-28A3-59DD-0109F05B9644}"/>
              </a:ext>
            </a:extLst>
          </p:cNvPr>
          <p:cNvSpPr txBox="1"/>
          <p:nvPr/>
        </p:nvSpPr>
        <p:spPr>
          <a:xfrm>
            <a:off x="1032273" y="956072"/>
            <a:ext cx="6093618" cy="1231106"/>
          </a:xfrm>
          <a:prstGeom prst="rect">
            <a:avLst/>
          </a:prstGeom>
          <a:noFill/>
        </p:spPr>
        <p:txBody>
          <a:bodyPr wrap="square">
            <a:spAutoFit/>
          </a:bodyPr>
          <a:lstStyle/>
          <a:p>
            <a:r>
              <a:rPr lang="es-CL" sz="1800" dirty="0">
                <a:effectLst/>
                <a:latin typeface="TrebuchetMS" panose="020B0703020202090204" pitchFamily="34" charset="0"/>
              </a:rPr>
              <a:t>Los hallazgos </a:t>
            </a:r>
            <a:r>
              <a:rPr lang="es-CL" sz="2000" dirty="0">
                <a:solidFill>
                  <a:srgbClr val="4C4C4C"/>
                </a:solidFill>
                <a:effectLst/>
                <a:latin typeface="ArialNarrow" panose="020B0604020202020204" pitchFamily="34" charset="0"/>
              </a:rPr>
              <a:t> </a:t>
            </a:r>
            <a:r>
              <a:rPr lang="es-CL" sz="1800" dirty="0">
                <a:effectLst/>
                <a:latin typeface="TrebuchetMS" panose="020B0703020202090204" pitchFamily="34" charset="0"/>
              </a:rPr>
              <a:t>de los estudios coinciden en que la principal alteración del lenguaje se da en el nivel pragmático, un nivel más complejo que requiere el apoyo de las funciones ejecutivas </a:t>
            </a:r>
            <a:endParaRPr lang="es-CL" dirty="0"/>
          </a:p>
        </p:txBody>
      </p:sp>
      <p:sp>
        <p:nvSpPr>
          <p:cNvPr id="7" name="CuadroTexto 6">
            <a:extLst>
              <a:ext uri="{FF2B5EF4-FFF2-40B4-BE49-F238E27FC236}">
                <a16:creationId xmlns:a16="http://schemas.microsoft.com/office/drawing/2014/main" id="{21B819F9-4205-3861-AD1D-D2735C61BCED}"/>
              </a:ext>
            </a:extLst>
          </p:cNvPr>
          <p:cNvSpPr txBox="1"/>
          <p:nvPr/>
        </p:nvSpPr>
        <p:spPr>
          <a:xfrm>
            <a:off x="1360885" y="2782669"/>
            <a:ext cx="6093618" cy="1754326"/>
          </a:xfrm>
          <a:prstGeom prst="rect">
            <a:avLst/>
          </a:prstGeom>
          <a:noFill/>
        </p:spPr>
        <p:txBody>
          <a:bodyPr wrap="square">
            <a:spAutoFit/>
          </a:bodyPr>
          <a:lstStyle/>
          <a:p>
            <a:r>
              <a:rPr lang="es-CL" dirty="0">
                <a:latin typeface="TrebuchetMS" panose="020B0703020202090204" pitchFamily="34" charset="0"/>
              </a:rPr>
              <a:t>E</a:t>
            </a:r>
            <a:r>
              <a:rPr lang="es-CL" sz="1800" dirty="0">
                <a:effectLst/>
                <a:latin typeface="TrebuchetMS" panose="020B0703020202090204" pitchFamily="34" charset="0"/>
              </a:rPr>
              <a:t>n los niños con TDAH aparece afectada la comunicación, porque no usan las convenciones sociales. En ellos se observan diferencias en el tono, la intensidad, la frecuencia de la voz, en la duración de las </a:t>
            </a:r>
            <a:endParaRPr lang="es-CL" dirty="0"/>
          </a:p>
          <a:p>
            <a:r>
              <a:rPr lang="es-CL" sz="1800" dirty="0">
                <a:effectLst/>
                <a:latin typeface="TrebuchetMS" panose="020B0703020202090204" pitchFamily="34" charset="0"/>
              </a:rPr>
              <a:t>pausas al hablar y predomina la gestualidad y el movimiento. </a:t>
            </a:r>
            <a:endParaRPr lang="es-CL" dirty="0"/>
          </a:p>
        </p:txBody>
      </p:sp>
      <p:sp>
        <p:nvSpPr>
          <p:cNvPr id="9" name="CuadroTexto 8">
            <a:extLst>
              <a:ext uri="{FF2B5EF4-FFF2-40B4-BE49-F238E27FC236}">
                <a16:creationId xmlns:a16="http://schemas.microsoft.com/office/drawing/2014/main" id="{841308E0-2662-5DC4-2F99-37ED265C678A}"/>
              </a:ext>
            </a:extLst>
          </p:cNvPr>
          <p:cNvSpPr txBox="1"/>
          <p:nvPr/>
        </p:nvSpPr>
        <p:spPr>
          <a:xfrm>
            <a:off x="1897857" y="4867494"/>
            <a:ext cx="6093618" cy="1200329"/>
          </a:xfrm>
          <a:prstGeom prst="rect">
            <a:avLst/>
          </a:prstGeom>
          <a:noFill/>
        </p:spPr>
        <p:txBody>
          <a:bodyPr wrap="square">
            <a:spAutoFit/>
          </a:bodyPr>
          <a:lstStyle/>
          <a:p>
            <a:r>
              <a:rPr lang="es-CL" sz="1800" dirty="0">
                <a:effectLst/>
                <a:latin typeface="TrebuchetMS" panose="020B0703020202090204" pitchFamily="34" charset="0"/>
              </a:rPr>
              <a:t>Estas características se asocian con la inmadurez cerebral que impide la evolución de lo gestual hacia lo verbal, haciendo que los niños con </a:t>
            </a:r>
            <a:r>
              <a:rPr lang="es-CL" dirty="0">
                <a:latin typeface="TrebuchetMS" panose="020B0703020202090204" pitchFamily="34" charset="0"/>
              </a:rPr>
              <a:t>TDAH </a:t>
            </a:r>
            <a:r>
              <a:rPr lang="es-CL" sz="1800" dirty="0">
                <a:effectLst/>
                <a:latin typeface="TrebuchetMS" panose="020B0703020202090204" pitchFamily="34" charset="0"/>
              </a:rPr>
              <a:t>sean más propensos a gritos y brincos que a la comunicación oral. </a:t>
            </a:r>
            <a:endParaRPr lang="es-CL" dirty="0"/>
          </a:p>
        </p:txBody>
      </p:sp>
    </p:spTree>
    <p:extLst>
      <p:ext uri="{BB962C8B-B14F-4D97-AF65-F5344CB8AC3E}">
        <p14:creationId xmlns:p14="http://schemas.microsoft.com/office/powerpoint/2010/main" val="128672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BCD70-2905-BC9A-BC91-37D1DE537345}"/>
              </a:ext>
            </a:extLst>
          </p:cNvPr>
          <p:cNvSpPr>
            <a:spLocks noGrp="1"/>
          </p:cNvSpPr>
          <p:nvPr>
            <p:ph type="title"/>
          </p:nvPr>
        </p:nvSpPr>
        <p:spPr/>
        <p:txBody>
          <a:bodyPr>
            <a:normAutofit fontScale="90000"/>
          </a:bodyPr>
          <a:lstStyle/>
          <a:p>
            <a:pPr algn="ctr"/>
            <a:r>
              <a:rPr lang="es-CL" dirty="0"/>
              <a:t>Alteraciones a nivel de pragmática</a:t>
            </a:r>
          </a:p>
        </p:txBody>
      </p:sp>
      <p:sp>
        <p:nvSpPr>
          <p:cNvPr id="3" name="Marcador de contenido 2">
            <a:extLst>
              <a:ext uri="{FF2B5EF4-FFF2-40B4-BE49-F238E27FC236}">
                <a16:creationId xmlns:a16="http://schemas.microsoft.com/office/drawing/2014/main" id="{83C1B102-0DC0-9494-1CB8-12E165C7EB2A}"/>
              </a:ext>
            </a:extLst>
          </p:cNvPr>
          <p:cNvSpPr>
            <a:spLocks noGrp="1"/>
          </p:cNvSpPr>
          <p:nvPr>
            <p:ph idx="1"/>
          </p:nvPr>
        </p:nvSpPr>
        <p:spPr>
          <a:xfrm>
            <a:off x="960119" y="2587751"/>
            <a:ext cx="10969943" cy="4141661"/>
          </a:xfrm>
        </p:spPr>
        <p:txBody>
          <a:bodyPr>
            <a:normAutofit fontScale="92500" lnSpcReduction="20000"/>
          </a:bodyPr>
          <a:lstStyle/>
          <a:p>
            <a:r>
              <a:rPr lang="es-CL" sz="1800" dirty="0">
                <a:effectLst/>
                <a:latin typeface="TrebuchetMS" panose="020B0703020202090204" pitchFamily="34" charset="0"/>
              </a:rPr>
              <a:t>La alteración de la pragmática del lenguaje ha sido estudiada desde la lingüística en tres niveles que son: interactivo, textual y enunciativo.</a:t>
            </a:r>
          </a:p>
          <a:p>
            <a:endParaRPr lang="es-CL" sz="1800" dirty="0">
              <a:latin typeface="TrebuchetMS" panose="020B0703020202090204" pitchFamily="34" charset="0"/>
            </a:endParaRPr>
          </a:p>
          <a:p>
            <a:r>
              <a:rPr lang="es-CL" sz="1800" dirty="0">
                <a:effectLst/>
                <a:latin typeface="TrebuchetMS" panose="020B0703020202090204" pitchFamily="34" charset="0"/>
              </a:rPr>
              <a:t>El nivel interactivo tiene que ver con la fluidez del lenguaje, participación en la conversación, iniciativa, gestualidad, mirada, adecuación al contexto </a:t>
            </a:r>
            <a:endParaRPr lang="es-CL" sz="1200" dirty="0"/>
          </a:p>
          <a:p>
            <a:endParaRPr lang="es-CL" sz="1800" dirty="0">
              <a:effectLst/>
              <a:latin typeface="TrebuchetMS" panose="020B0703020202090204" pitchFamily="34" charset="0"/>
            </a:endParaRPr>
          </a:p>
          <a:p>
            <a:r>
              <a:rPr lang="es-CL" sz="1800" dirty="0">
                <a:latin typeface="TrebuchetMS" panose="020B0703020202090204" pitchFamily="34" charset="0"/>
              </a:rPr>
              <a:t>E</a:t>
            </a:r>
            <a:r>
              <a:rPr lang="es-CL" sz="1800" dirty="0">
                <a:effectLst/>
                <a:latin typeface="TrebuchetMS" panose="020B0703020202090204" pitchFamily="34" charset="0"/>
              </a:rPr>
              <a:t>l nivel textual se refiere a la forma, es decir, uso de tiempos y géneros, organización de las frases, significado del contenido, coherencia del tema, estilo del relato </a:t>
            </a:r>
          </a:p>
          <a:p>
            <a:endParaRPr lang="es-CL" sz="1800" dirty="0">
              <a:latin typeface="TrebuchetMS" panose="020B0703020202090204" pitchFamily="34" charset="0"/>
            </a:endParaRPr>
          </a:p>
          <a:p>
            <a:r>
              <a:rPr lang="es-CL" sz="1800" dirty="0">
                <a:latin typeface="TrebuchetMS" panose="020B0703020202090204" pitchFamily="34" charset="0"/>
              </a:rPr>
              <a:t>E</a:t>
            </a:r>
            <a:r>
              <a:rPr lang="es-CL" sz="1800" dirty="0">
                <a:effectLst/>
                <a:latin typeface="TrebuchetMS" panose="020B0703020202090204" pitchFamily="34" charset="0"/>
              </a:rPr>
              <a:t>l nivel enunciativo es la articulación, escogencia de palabras, pausas, comunicación no verbal, intencionalidad, autocorrección, modismos, metáforas, manera, pertinencia, cantidad y veracidad </a:t>
            </a:r>
          </a:p>
          <a:p>
            <a:r>
              <a:rPr lang="es-CL" sz="1800" dirty="0">
                <a:effectLst/>
                <a:latin typeface="TrebuchetMS" panose="020B0703020202090204" pitchFamily="34" charset="0"/>
              </a:rPr>
              <a:t>									(</a:t>
            </a:r>
            <a:r>
              <a:rPr lang="es-CL" sz="1800" dirty="0" err="1">
                <a:effectLst/>
                <a:latin typeface="TrebuchetMS" panose="020B0703020202090204" pitchFamily="34" charset="0"/>
              </a:rPr>
              <a:t>Gallardo</a:t>
            </a:r>
            <a:r>
              <a:rPr lang="es-CL" sz="1800" dirty="0">
                <a:effectLst/>
                <a:latin typeface="TrebuchetMS" panose="020B0703020202090204" pitchFamily="34" charset="0"/>
              </a:rPr>
              <a:t>, 2009). </a:t>
            </a:r>
            <a:endParaRPr lang="es-CL" sz="1000" dirty="0"/>
          </a:p>
          <a:p>
            <a:endParaRPr lang="es-CL" sz="1200" dirty="0"/>
          </a:p>
          <a:p>
            <a:endParaRPr lang="es-CL" sz="1800" dirty="0">
              <a:effectLst/>
              <a:latin typeface="TrebuchetMS" panose="020B0703020202090204" pitchFamily="34" charset="0"/>
            </a:endParaRPr>
          </a:p>
          <a:p>
            <a:endParaRPr lang="es-CL" sz="1800" dirty="0">
              <a:latin typeface="TrebuchetMS" panose="020B0703020202090204" pitchFamily="34" charset="0"/>
            </a:endParaRPr>
          </a:p>
          <a:p>
            <a:endParaRPr lang="es-CL" dirty="0"/>
          </a:p>
          <a:p>
            <a:endParaRPr lang="es-CL" dirty="0"/>
          </a:p>
        </p:txBody>
      </p:sp>
    </p:spTree>
    <p:extLst>
      <p:ext uri="{BB962C8B-B14F-4D97-AF65-F5344CB8AC3E}">
        <p14:creationId xmlns:p14="http://schemas.microsoft.com/office/powerpoint/2010/main" val="240095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A1061E-FCEF-66F1-4518-9E761C966404}"/>
              </a:ext>
            </a:extLst>
          </p:cNvPr>
          <p:cNvPicPr>
            <a:picLocks noChangeAspect="1"/>
          </p:cNvPicPr>
          <p:nvPr/>
        </p:nvPicPr>
        <p:blipFill>
          <a:blip r:embed="rId2"/>
          <a:stretch>
            <a:fillRect/>
          </a:stretch>
        </p:blipFill>
        <p:spPr>
          <a:xfrm>
            <a:off x="252413" y="758825"/>
            <a:ext cx="5295900" cy="4940300"/>
          </a:xfrm>
          <a:prstGeom prst="rect">
            <a:avLst/>
          </a:prstGeom>
        </p:spPr>
      </p:pic>
      <p:pic>
        <p:nvPicPr>
          <p:cNvPr id="5" name="Imagen 4">
            <a:extLst>
              <a:ext uri="{FF2B5EF4-FFF2-40B4-BE49-F238E27FC236}">
                <a16:creationId xmlns:a16="http://schemas.microsoft.com/office/drawing/2014/main" id="{C1B71C88-A88B-E273-04C1-9E5D49FD18E5}"/>
              </a:ext>
            </a:extLst>
          </p:cNvPr>
          <p:cNvPicPr>
            <a:picLocks noChangeAspect="1"/>
          </p:cNvPicPr>
          <p:nvPr/>
        </p:nvPicPr>
        <p:blipFill rotWithShape="1">
          <a:blip r:embed="rId3"/>
          <a:srcRect l="4532" t="3583" r="2950" b="3841"/>
          <a:stretch/>
        </p:blipFill>
        <p:spPr>
          <a:xfrm>
            <a:off x="5906221" y="758825"/>
            <a:ext cx="5900134" cy="4940300"/>
          </a:xfrm>
          <a:prstGeom prst="rect">
            <a:avLst/>
          </a:prstGeom>
        </p:spPr>
      </p:pic>
    </p:spTree>
    <p:extLst>
      <p:ext uri="{BB962C8B-B14F-4D97-AF65-F5344CB8AC3E}">
        <p14:creationId xmlns:p14="http://schemas.microsoft.com/office/powerpoint/2010/main" val="229823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1DE9A6D-6454-802C-58E1-9BDC921805CB}"/>
              </a:ext>
            </a:extLst>
          </p:cNvPr>
          <p:cNvSpPr>
            <a:spLocks noGrp="1"/>
          </p:cNvSpPr>
          <p:nvPr>
            <p:ph type="title"/>
          </p:nvPr>
        </p:nvSpPr>
        <p:spPr/>
        <p:txBody>
          <a:bodyPr/>
          <a:lstStyle/>
          <a:p>
            <a:r>
              <a:rPr lang="es-CL"/>
              <a:t>Objetivos</a:t>
            </a:r>
            <a:endParaRPr lang="es-CL" dirty="0"/>
          </a:p>
        </p:txBody>
      </p:sp>
      <p:graphicFrame>
        <p:nvGraphicFramePr>
          <p:cNvPr id="9" name="Marcador de contenido 6">
            <a:extLst>
              <a:ext uri="{FF2B5EF4-FFF2-40B4-BE49-F238E27FC236}">
                <a16:creationId xmlns:a16="http://schemas.microsoft.com/office/drawing/2014/main" id="{AAE7EE62-A877-A53A-D455-B8C114E3F7CE}"/>
              </a:ext>
            </a:extLst>
          </p:cNvPr>
          <p:cNvGraphicFramePr>
            <a:graphicFrameLocks noGrp="1"/>
          </p:cNvGraphicFramePr>
          <p:nvPr>
            <p:ph idx="1"/>
            <p:extLst>
              <p:ext uri="{D42A27DB-BD31-4B8C-83A1-F6EECF244321}">
                <p14:modId xmlns:p14="http://schemas.microsoft.com/office/powerpoint/2010/main" val="708248315"/>
              </p:ext>
            </p:extLst>
          </p:nvPr>
        </p:nvGraphicFramePr>
        <p:xfrm>
          <a:off x="960120" y="2587752"/>
          <a:ext cx="10268712" cy="3593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32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ja de respuestas de prueba de burbujas y lápiz">
            <a:extLst>
              <a:ext uri="{FF2B5EF4-FFF2-40B4-BE49-F238E27FC236}">
                <a16:creationId xmlns:a16="http://schemas.microsoft.com/office/drawing/2014/main" id="{A0EC9FA9-0650-688C-63A0-7BECD22EEEC2}"/>
              </a:ext>
            </a:extLst>
          </p:cNvPr>
          <p:cNvPicPr>
            <a:picLocks noChangeAspect="1"/>
          </p:cNvPicPr>
          <p:nvPr/>
        </p:nvPicPr>
        <p:blipFill rotWithShape="1">
          <a:blip r:embed="rId2"/>
          <a:srcRect t="5242" r="-1" b="8197"/>
          <a:stretch/>
        </p:blipFill>
        <p:spPr>
          <a:xfrm>
            <a:off x="1524" y="10"/>
            <a:ext cx="12188952" cy="6857990"/>
          </a:xfrm>
          <a:prstGeom prst="rect">
            <a:avLst/>
          </a:prstGeom>
        </p:spPr>
      </p:pic>
      <p:sp>
        <p:nvSpPr>
          <p:cNvPr id="13" name="Rectangle 12">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016BE7C-D1B3-144F-B23D-DE41F2210D42}"/>
              </a:ext>
            </a:extLst>
          </p:cNvPr>
          <p:cNvSpPr>
            <a:spLocks noGrp="1"/>
          </p:cNvSpPr>
          <p:nvPr>
            <p:ph type="title"/>
          </p:nvPr>
        </p:nvSpPr>
        <p:spPr>
          <a:xfrm>
            <a:off x="960119" y="954156"/>
            <a:ext cx="6858000" cy="3657600"/>
          </a:xfrm>
        </p:spPr>
        <p:txBody>
          <a:bodyPr vert="horz" lIns="91440" tIns="45720" rIns="91440" bIns="45720" rtlCol="0" anchor="ctr">
            <a:normAutofit/>
          </a:bodyPr>
          <a:lstStyle/>
          <a:p>
            <a:r>
              <a:rPr lang="en-US" sz="7500" dirty="0" err="1"/>
              <a:t>tRASTORNOS</a:t>
            </a:r>
            <a:r>
              <a:rPr lang="en-US" sz="7500" dirty="0"/>
              <a:t> ESPECÍFICOS DE APRENDIZAJE </a:t>
            </a:r>
          </a:p>
        </p:txBody>
      </p:sp>
    </p:spTree>
    <p:extLst>
      <p:ext uri="{BB962C8B-B14F-4D97-AF65-F5344CB8AC3E}">
        <p14:creationId xmlns:p14="http://schemas.microsoft.com/office/powerpoint/2010/main" val="142388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A5D0D66-0E7C-E21A-D764-6A225DFA2F10}"/>
              </a:ext>
            </a:extLst>
          </p:cNvPr>
          <p:cNvSpPr txBox="1"/>
          <p:nvPr/>
        </p:nvSpPr>
        <p:spPr>
          <a:xfrm>
            <a:off x="561379" y="1144965"/>
            <a:ext cx="11069241" cy="3046988"/>
          </a:xfrm>
          <a:prstGeom prst="rect">
            <a:avLst/>
          </a:prstGeom>
          <a:noFill/>
        </p:spPr>
        <p:txBody>
          <a:bodyPr wrap="square">
            <a:spAutoFit/>
          </a:bodyPr>
          <a:lstStyle/>
          <a:p>
            <a:pPr algn="just"/>
            <a:r>
              <a:rPr lang="es-CL" sz="2400" dirty="0">
                <a:solidFill>
                  <a:srgbClr val="211E1E"/>
                </a:solidFill>
                <a:effectLst/>
                <a:latin typeface="HelveticaNeue" panose="02000503000000020004" pitchFamily="2" charset="0"/>
              </a:rPr>
              <a:t>El término “trastornos del aprendizaje” se aplica de forma general a los problemas que plantean obstáculos al rendimiento académico o escolar. Un niño o adolescente presenta “problemas escolares” cuando sus resultados pedagógicos están por debajo de sus capacidades intelectuales. Cuando la inteligencia de los niños es promedio, pero el rendimiento en los test que miden la lectura, las matemáticas o la expresión escrita, está por debajo del nivel esperado, por inteligencia, edad y escolaridad, estamos ante trastornos específicos del aprendizaje. </a:t>
            </a:r>
            <a:endParaRPr lang="es-CL" sz="2400" dirty="0"/>
          </a:p>
        </p:txBody>
      </p:sp>
    </p:spTree>
    <p:extLst>
      <p:ext uri="{BB962C8B-B14F-4D97-AF65-F5344CB8AC3E}">
        <p14:creationId xmlns:p14="http://schemas.microsoft.com/office/powerpoint/2010/main" val="1398326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15BB3E5-D009-8FE6-863B-D60B8249C14B}"/>
              </a:ext>
            </a:extLst>
          </p:cNvPr>
          <p:cNvSpPr>
            <a:spLocks noGrp="1"/>
          </p:cNvSpPr>
          <p:nvPr>
            <p:ph type="title"/>
          </p:nvPr>
        </p:nvSpPr>
        <p:spPr/>
        <p:txBody>
          <a:bodyPr/>
          <a:lstStyle/>
          <a:p>
            <a:r>
              <a:rPr lang="es-CL" dirty="0"/>
              <a:t>Dificultades específicas</a:t>
            </a:r>
          </a:p>
        </p:txBody>
      </p:sp>
      <p:sp>
        <p:nvSpPr>
          <p:cNvPr id="6" name="CuadroTexto 5">
            <a:extLst>
              <a:ext uri="{FF2B5EF4-FFF2-40B4-BE49-F238E27FC236}">
                <a16:creationId xmlns:a16="http://schemas.microsoft.com/office/drawing/2014/main" id="{D069E8FD-234B-3ECA-A038-966045561638}"/>
              </a:ext>
            </a:extLst>
          </p:cNvPr>
          <p:cNvSpPr txBox="1"/>
          <p:nvPr/>
        </p:nvSpPr>
        <p:spPr>
          <a:xfrm>
            <a:off x="346473" y="2444234"/>
            <a:ext cx="6093618" cy="369332"/>
          </a:xfrm>
          <a:prstGeom prst="rect">
            <a:avLst/>
          </a:prstGeom>
          <a:noFill/>
        </p:spPr>
        <p:txBody>
          <a:bodyPr wrap="square">
            <a:spAutoFit/>
          </a:bodyPr>
          <a:lstStyle/>
          <a:p>
            <a:r>
              <a:rPr lang="es-CL" sz="1800" dirty="0">
                <a:solidFill>
                  <a:srgbClr val="211E1E"/>
                </a:solidFill>
                <a:effectLst/>
                <a:latin typeface="HelveticaNeue" panose="02000503000000020004" pitchFamily="2" charset="0"/>
              </a:rPr>
              <a:t>1. </a:t>
            </a:r>
            <a:r>
              <a:rPr lang="es-CL" sz="1800" i="1" dirty="0">
                <a:solidFill>
                  <a:srgbClr val="211E1E"/>
                </a:solidFill>
                <a:effectLst/>
                <a:latin typeface="HelveticaNeue" panose="02000503000000020004" pitchFamily="2" charset="0"/>
              </a:rPr>
              <a:t>En aptitudes escolares: </a:t>
            </a:r>
            <a:endParaRPr lang="es-CL" dirty="0"/>
          </a:p>
        </p:txBody>
      </p:sp>
      <p:pic>
        <p:nvPicPr>
          <p:cNvPr id="8" name="Imagen 7">
            <a:extLst>
              <a:ext uri="{FF2B5EF4-FFF2-40B4-BE49-F238E27FC236}">
                <a16:creationId xmlns:a16="http://schemas.microsoft.com/office/drawing/2014/main" id="{18E90E10-30B3-C87E-AA85-52F2B00E0A32}"/>
              </a:ext>
            </a:extLst>
          </p:cNvPr>
          <p:cNvPicPr>
            <a:picLocks noChangeAspect="1"/>
          </p:cNvPicPr>
          <p:nvPr/>
        </p:nvPicPr>
        <p:blipFill>
          <a:blip r:embed="rId2"/>
          <a:stretch>
            <a:fillRect/>
          </a:stretch>
        </p:blipFill>
        <p:spPr>
          <a:xfrm>
            <a:off x="3159125" y="2444234"/>
            <a:ext cx="5132937" cy="4163496"/>
          </a:xfrm>
          <a:prstGeom prst="rect">
            <a:avLst/>
          </a:prstGeom>
        </p:spPr>
      </p:pic>
    </p:spTree>
    <p:extLst>
      <p:ext uri="{BB962C8B-B14F-4D97-AF65-F5344CB8AC3E}">
        <p14:creationId xmlns:p14="http://schemas.microsoft.com/office/powerpoint/2010/main" val="333567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15BB3E5-D009-8FE6-863B-D60B8249C14B}"/>
              </a:ext>
            </a:extLst>
          </p:cNvPr>
          <p:cNvSpPr>
            <a:spLocks noGrp="1"/>
          </p:cNvSpPr>
          <p:nvPr>
            <p:ph type="title"/>
          </p:nvPr>
        </p:nvSpPr>
        <p:spPr/>
        <p:txBody>
          <a:bodyPr/>
          <a:lstStyle/>
          <a:p>
            <a:r>
              <a:rPr lang="es-CL" dirty="0"/>
              <a:t>Dificultades específicas</a:t>
            </a:r>
          </a:p>
        </p:txBody>
      </p:sp>
      <p:sp>
        <p:nvSpPr>
          <p:cNvPr id="6" name="CuadroTexto 5">
            <a:extLst>
              <a:ext uri="{FF2B5EF4-FFF2-40B4-BE49-F238E27FC236}">
                <a16:creationId xmlns:a16="http://schemas.microsoft.com/office/drawing/2014/main" id="{D069E8FD-234B-3ECA-A038-966045561638}"/>
              </a:ext>
            </a:extLst>
          </p:cNvPr>
          <p:cNvSpPr txBox="1"/>
          <p:nvPr/>
        </p:nvSpPr>
        <p:spPr>
          <a:xfrm>
            <a:off x="332185" y="2618673"/>
            <a:ext cx="6093618" cy="923330"/>
          </a:xfrm>
          <a:prstGeom prst="rect">
            <a:avLst/>
          </a:prstGeom>
          <a:noFill/>
        </p:spPr>
        <p:txBody>
          <a:bodyPr wrap="square">
            <a:spAutoFit/>
          </a:bodyPr>
          <a:lstStyle/>
          <a:p>
            <a:r>
              <a:rPr lang="es-CL" sz="1800" dirty="0">
                <a:solidFill>
                  <a:srgbClr val="211E1E"/>
                </a:solidFill>
                <a:effectLst/>
                <a:latin typeface="HelveticaNeue" panose="02000503000000020004" pitchFamily="2" charset="0"/>
              </a:rPr>
              <a:t>2. </a:t>
            </a:r>
            <a:r>
              <a:rPr lang="es-CL" sz="1800" i="1" dirty="0">
                <a:solidFill>
                  <a:srgbClr val="211E1E"/>
                </a:solidFill>
                <a:effectLst/>
                <a:latin typeface="HelveticaNeue" panose="02000503000000020004" pitchFamily="2" charset="0"/>
              </a:rPr>
              <a:t>En lenguaje y habla: </a:t>
            </a:r>
            <a:endParaRPr lang="es-CL" dirty="0"/>
          </a:p>
          <a:p>
            <a:pPr>
              <a:buFont typeface="Arial" panose="020B0604020202020204" pitchFamily="34" charset="0"/>
              <a:buChar char="•"/>
            </a:pPr>
            <a:r>
              <a:rPr lang="es-CL" sz="1800" dirty="0">
                <a:solidFill>
                  <a:srgbClr val="211E1E"/>
                </a:solidFill>
                <a:effectLst/>
                <a:latin typeface="HelveticaNeue" panose="02000503000000020004" pitchFamily="2" charset="0"/>
              </a:rPr>
              <a:t>–  Desarrollo de la </a:t>
            </a:r>
            <a:r>
              <a:rPr lang="es-CL" sz="1800" dirty="0" err="1">
                <a:solidFill>
                  <a:srgbClr val="211E1E"/>
                </a:solidFill>
                <a:effectLst/>
                <a:latin typeface="HelveticaNeue" panose="02000503000000020004" pitchFamily="2" charset="0"/>
              </a:rPr>
              <a:t>articulación</a:t>
            </a:r>
            <a:r>
              <a:rPr lang="es-CL" sz="1800" dirty="0">
                <a:solidFill>
                  <a:srgbClr val="211E1E"/>
                </a:solidFill>
                <a:effectLst/>
                <a:latin typeface="HelveticaNeue" panose="02000503000000020004" pitchFamily="2" charset="0"/>
              </a:rPr>
              <a:t>. </a:t>
            </a:r>
            <a:endParaRPr lang="es-CL" dirty="0">
              <a:effectLst/>
            </a:endParaRPr>
          </a:p>
          <a:p>
            <a:pPr>
              <a:buFont typeface="Arial" panose="020B0604020202020204" pitchFamily="34" charset="0"/>
              <a:buChar char="•"/>
            </a:pPr>
            <a:r>
              <a:rPr lang="es-CL" sz="1800" dirty="0">
                <a:solidFill>
                  <a:srgbClr val="211E1E"/>
                </a:solidFill>
                <a:effectLst/>
                <a:latin typeface="HelveticaNeue" panose="02000503000000020004" pitchFamily="2" charset="0"/>
              </a:rPr>
              <a:t>–  Desarrollo del lenguaje expresivo: </a:t>
            </a:r>
            <a:endParaRPr lang="es-CL" dirty="0">
              <a:effectLst/>
            </a:endParaRPr>
          </a:p>
        </p:txBody>
      </p:sp>
      <p:pic>
        <p:nvPicPr>
          <p:cNvPr id="3" name="Imagen 2">
            <a:extLst>
              <a:ext uri="{FF2B5EF4-FFF2-40B4-BE49-F238E27FC236}">
                <a16:creationId xmlns:a16="http://schemas.microsoft.com/office/drawing/2014/main" id="{F2C6487B-58C4-A2E3-97D4-65471C6FCA21}"/>
              </a:ext>
            </a:extLst>
          </p:cNvPr>
          <p:cNvPicPr>
            <a:picLocks noChangeAspect="1"/>
          </p:cNvPicPr>
          <p:nvPr/>
        </p:nvPicPr>
        <p:blipFill>
          <a:blip r:embed="rId2"/>
          <a:stretch>
            <a:fillRect/>
          </a:stretch>
        </p:blipFill>
        <p:spPr>
          <a:xfrm>
            <a:off x="4697413" y="2618673"/>
            <a:ext cx="6197600" cy="774700"/>
          </a:xfrm>
          <a:prstGeom prst="rect">
            <a:avLst/>
          </a:prstGeom>
        </p:spPr>
      </p:pic>
      <p:pic>
        <p:nvPicPr>
          <p:cNvPr id="7" name="Imagen 6">
            <a:extLst>
              <a:ext uri="{FF2B5EF4-FFF2-40B4-BE49-F238E27FC236}">
                <a16:creationId xmlns:a16="http://schemas.microsoft.com/office/drawing/2014/main" id="{222B58B9-C388-BD5A-73A3-94A2A9C3B097}"/>
              </a:ext>
            </a:extLst>
          </p:cNvPr>
          <p:cNvPicPr>
            <a:picLocks noChangeAspect="1"/>
          </p:cNvPicPr>
          <p:nvPr/>
        </p:nvPicPr>
        <p:blipFill>
          <a:blip r:embed="rId3"/>
          <a:stretch>
            <a:fillRect/>
          </a:stretch>
        </p:blipFill>
        <p:spPr>
          <a:xfrm>
            <a:off x="4697413" y="3606388"/>
            <a:ext cx="6159500" cy="939800"/>
          </a:xfrm>
          <a:prstGeom prst="rect">
            <a:avLst/>
          </a:prstGeom>
        </p:spPr>
      </p:pic>
    </p:spTree>
    <p:extLst>
      <p:ext uri="{BB962C8B-B14F-4D97-AF65-F5344CB8AC3E}">
        <p14:creationId xmlns:p14="http://schemas.microsoft.com/office/powerpoint/2010/main" val="111233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25FF0-1B3F-D3D4-CCED-90113942BD76}"/>
              </a:ext>
            </a:extLst>
          </p:cNvPr>
          <p:cNvSpPr>
            <a:spLocks noGrp="1"/>
          </p:cNvSpPr>
          <p:nvPr>
            <p:ph type="title"/>
          </p:nvPr>
        </p:nvSpPr>
        <p:spPr/>
        <p:txBody>
          <a:bodyPr>
            <a:normAutofit/>
          </a:bodyPr>
          <a:lstStyle/>
          <a:p>
            <a:r>
              <a:rPr lang="es-CL" dirty="0"/>
              <a:t>DISLEXIA </a:t>
            </a:r>
          </a:p>
        </p:txBody>
      </p:sp>
      <p:sp>
        <p:nvSpPr>
          <p:cNvPr id="4" name="CuadroTexto 3">
            <a:extLst>
              <a:ext uri="{FF2B5EF4-FFF2-40B4-BE49-F238E27FC236}">
                <a16:creationId xmlns:a16="http://schemas.microsoft.com/office/drawing/2014/main" id="{54CC9446-0938-2721-A9C6-055E59E12620}"/>
              </a:ext>
            </a:extLst>
          </p:cNvPr>
          <p:cNvSpPr txBox="1"/>
          <p:nvPr/>
        </p:nvSpPr>
        <p:spPr>
          <a:xfrm>
            <a:off x="333376" y="2546300"/>
            <a:ext cx="11125200" cy="1200329"/>
          </a:xfrm>
          <a:prstGeom prst="rect">
            <a:avLst/>
          </a:prstGeom>
          <a:noFill/>
        </p:spPr>
        <p:txBody>
          <a:bodyPr wrap="square">
            <a:spAutoFit/>
          </a:bodyPr>
          <a:lstStyle/>
          <a:p>
            <a:pPr algn="just"/>
            <a:r>
              <a:rPr lang="es-CL" dirty="0"/>
              <a:t>La dislexia se caracteriza por la dificultad en la adquisición de la lectura en la edad promedio habitual, al margen de cualquier déficit sensorial. Es un trastorno que radica en una discapacidad para el aprendizaje de la lectura y la escritura. La dificultad está en pasar mentalmente del lenguaje oral, con imágenes conocidas y tridimensionales, al lenguaje escrito, con signos gráficos ausentes de imágenes. </a:t>
            </a:r>
          </a:p>
        </p:txBody>
      </p:sp>
      <p:sp>
        <p:nvSpPr>
          <p:cNvPr id="8" name="CuadroTexto 7">
            <a:extLst>
              <a:ext uri="{FF2B5EF4-FFF2-40B4-BE49-F238E27FC236}">
                <a16:creationId xmlns:a16="http://schemas.microsoft.com/office/drawing/2014/main" id="{84EC7AB8-8813-8D15-97F0-0B480066F777}"/>
              </a:ext>
            </a:extLst>
          </p:cNvPr>
          <p:cNvSpPr txBox="1"/>
          <p:nvPr/>
        </p:nvSpPr>
        <p:spPr>
          <a:xfrm>
            <a:off x="333376" y="4008001"/>
            <a:ext cx="11339512" cy="1477328"/>
          </a:xfrm>
          <a:prstGeom prst="rect">
            <a:avLst/>
          </a:prstGeom>
          <a:noFill/>
        </p:spPr>
        <p:txBody>
          <a:bodyPr wrap="square">
            <a:spAutoFit/>
          </a:bodyPr>
          <a:lstStyle/>
          <a:p>
            <a:pPr algn="just"/>
            <a:r>
              <a:rPr lang="es-CL" dirty="0"/>
              <a:t>Leen muy despacio y con continuas repeticiones. No hacen puntuaciones. Se observan confusiones de los grafemas cuya correspondencia fonética es parecida (t-d, ce-fe) o su forma semejante (p-q, d-b). Realizan con frecuencia rotaciones, inversiones (</a:t>
            </a:r>
            <a:r>
              <a:rPr lang="es-CL" dirty="0" err="1"/>
              <a:t>or</a:t>
            </a:r>
            <a:r>
              <a:rPr lang="es-CL" dirty="0"/>
              <a:t>-ro, </a:t>
            </a:r>
            <a:r>
              <a:rPr lang="es-CL" dirty="0" err="1"/>
              <a:t>cri-cir</a:t>
            </a:r>
            <a:r>
              <a:rPr lang="es-CL" dirty="0"/>
              <a:t>), omisiones (bar-</a:t>
            </a:r>
            <a:r>
              <a:rPr lang="es-CL" dirty="0" err="1"/>
              <a:t>ba</a:t>
            </a:r>
            <a:r>
              <a:rPr lang="es-CL" dirty="0"/>
              <a:t>, plato-pato), adiciones, sustituciones y fragmentaciones de las letras y/o las palabras. Tienen dificultades para captar la fragmentación y ritmo de las frases. </a:t>
            </a:r>
          </a:p>
        </p:txBody>
      </p:sp>
      <p:pic>
        <p:nvPicPr>
          <p:cNvPr id="10" name="Imagen 9">
            <a:extLst>
              <a:ext uri="{FF2B5EF4-FFF2-40B4-BE49-F238E27FC236}">
                <a16:creationId xmlns:a16="http://schemas.microsoft.com/office/drawing/2014/main" id="{F5F5E531-CC09-6714-EA90-77A6800943B4}"/>
              </a:ext>
            </a:extLst>
          </p:cNvPr>
          <p:cNvPicPr>
            <a:picLocks noChangeAspect="1"/>
          </p:cNvPicPr>
          <p:nvPr/>
        </p:nvPicPr>
        <p:blipFill rotWithShape="1">
          <a:blip r:embed="rId2"/>
          <a:srcRect t="10343"/>
          <a:stretch/>
        </p:blipFill>
        <p:spPr>
          <a:xfrm>
            <a:off x="2835276" y="5629274"/>
            <a:ext cx="6121400" cy="910911"/>
          </a:xfrm>
          <a:prstGeom prst="rect">
            <a:avLst/>
          </a:prstGeom>
        </p:spPr>
      </p:pic>
    </p:spTree>
    <p:extLst>
      <p:ext uri="{BB962C8B-B14F-4D97-AF65-F5344CB8AC3E}">
        <p14:creationId xmlns:p14="http://schemas.microsoft.com/office/powerpoint/2010/main" val="54098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382A19-ED57-B273-3671-8CA1B32C2ED9}"/>
              </a:ext>
            </a:extLst>
          </p:cNvPr>
          <p:cNvSpPr>
            <a:spLocks noGrp="1"/>
          </p:cNvSpPr>
          <p:nvPr>
            <p:ph type="title"/>
          </p:nvPr>
        </p:nvSpPr>
        <p:spPr/>
        <p:txBody>
          <a:bodyPr>
            <a:normAutofit fontScale="90000"/>
          </a:bodyPr>
          <a:lstStyle/>
          <a:p>
            <a:pPr algn="ctr"/>
            <a:r>
              <a:rPr lang="es-CL" dirty="0"/>
              <a:t>Comencemos viendo una historia</a:t>
            </a:r>
          </a:p>
        </p:txBody>
      </p:sp>
      <p:sp>
        <p:nvSpPr>
          <p:cNvPr id="3" name="Marcador de contenido 2">
            <a:extLst>
              <a:ext uri="{FF2B5EF4-FFF2-40B4-BE49-F238E27FC236}">
                <a16:creationId xmlns:a16="http://schemas.microsoft.com/office/drawing/2014/main" id="{47D750D7-C1E3-D8E4-DD85-73BA4135D7DC}"/>
              </a:ext>
            </a:extLst>
          </p:cNvPr>
          <p:cNvSpPr>
            <a:spLocks noGrp="1"/>
          </p:cNvSpPr>
          <p:nvPr>
            <p:ph idx="1"/>
          </p:nvPr>
        </p:nvSpPr>
        <p:spPr>
          <a:xfrm>
            <a:off x="2031683" y="2742629"/>
            <a:ext cx="8055292" cy="2729484"/>
          </a:xfrm>
        </p:spPr>
        <p:txBody>
          <a:bodyPr>
            <a:normAutofit/>
          </a:bodyPr>
          <a:lstStyle/>
          <a:p>
            <a:pPr algn="ctr"/>
            <a:r>
              <a:rPr lang="es-CL" dirty="0">
                <a:hlinkClick r:id="rId2"/>
              </a:rPr>
              <a:t>https://www.youtube.com/watch?v=CKxQ6XYaKcU</a:t>
            </a:r>
            <a:endParaRPr lang="es-CL" dirty="0"/>
          </a:p>
          <a:p>
            <a:pPr algn="ctr"/>
            <a:endParaRPr lang="es-CL" dirty="0"/>
          </a:p>
          <a:p>
            <a:pPr algn="ctr"/>
            <a:r>
              <a:rPr lang="es-CL" dirty="0"/>
              <a:t>¿Qué responsabilidad posee la escuela y los(as) docentes en el desarrollo académico de los(as) niños(as) con TDA?</a:t>
            </a:r>
          </a:p>
          <a:p>
            <a:pPr algn="ctr"/>
            <a:endParaRPr lang="es-CL" dirty="0"/>
          </a:p>
        </p:txBody>
      </p:sp>
    </p:spTree>
    <p:extLst>
      <p:ext uri="{BB962C8B-B14F-4D97-AF65-F5344CB8AC3E}">
        <p14:creationId xmlns:p14="http://schemas.microsoft.com/office/powerpoint/2010/main" val="212630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17BC3-9ECF-D29E-E508-BE973D95CF50}"/>
              </a:ext>
            </a:extLst>
          </p:cNvPr>
          <p:cNvSpPr>
            <a:spLocks noGrp="1"/>
          </p:cNvSpPr>
          <p:nvPr>
            <p:ph type="title"/>
          </p:nvPr>
        </p:nvSpPr>
        <p:spPr/>
        <p:txBody>
          <a:bodyPr>
            <a:normAutofit fontScale="90000"/>
          </a:bodyPr>
          <a:lstStyle/>
          <a:p>
            <a:pPr algn="ctr"/>
            <a:r>
              <a:rPr lang="es-CL" dirty="0"/>
              <a:t>Trastorno de déficit atencional</a:t>
            </a:r>
          </a:p>
        </p:txBody>
      </p:sp>
      <p:sp>
        <p:nvSpPr>
          <p:cNvPr id="3" name="Marcador de contenido 2">
            <a:extLst>
              <a:ext uri="{FF2B5EF4-FFF2-40B4-BE49-F238E27FC236}">
                <a16:creationId xmlns:a16="http://schemas.microsoft.com/office/drawing/2014/main" id="{59630067-C88C-FD87-6EC7-823631434A43}"/>
              </a:ext>
            </a:extLst>
          </p:cNvPr>
          <p:cNvSpPr>
            <a:spLocks noGrp="1"/>
          </p:cNvSpPr>
          <p:nvPr>
            <p:ph idx="1"/>
          </p:nvPr>
        </p:nvSpPr>
        <p:spPr/>
        <p:txBody>
          <a:bodyPr>
            <a:normAutofit/>
          </a:bodyPr>
          <a:lstStyle/>
          <a:p>
            <a:pPr algn="just"/>
            <a:r>
              <a:rPr lang="es-CL" sz="2000" dirty="0">
                <a:latin typeface="Humanist521BT"/>
              </a:rPr>
              <a:t>E</a:t>
            </a:r>
            <a:r>
              <a:rPr lang="es-CL" sz="2000" b="0" dirty="0">
                <a:effectLst/>
                <a:latin typeface="Humanist521BT"/>
              </a:rPr>
              <a:t>s un trastorno de inicio temprano, que surge en los primeros 7 </a:t>
            </a:r>
            <a:r>
              <a:rPr lang="es-CL" sz="2000" b="0" dirty="0" err="1">
                <a:effectLst/>
                <a:latin typeface="Humanist521BT"/>
              </a:rPr>
              <a:t>años</a:t>
            </a:r>
            <a:r>
              <a:rPr lang="es-CL" sz="2000" b="0" dirty="0">
                <a:effectLst/>
                <a:latin typeface="Humanist521BT"/>
              </a:rPr>
              <a:t> de la </a:t>
            </a:r>
            <a:r>
              <a:rPr lang="es-CL" sz="2000" b="0" dirty="0" err="1">
                <a:effectLst/>
                <a:latin typeface="Humanist521BT"/>
              </a:rPr>
              <a:t>niñez</a:t>
            </a:r>
            <a:r>
              <a:rPr lang="es-CL" sz="2000" b="0" dirty="0">
                <a:effectLst/>
                <a:latin typeface="Humanist521BT"/>
              </a:rPr>
              <a:t> y se caracteriza por un comportamiento generalizado que presenta dificultades de </a:t>
            </a:r>
            <a:r>
              <a:rPr lang="es-CL" sz="2000" b="0" dirty="0" err="1">
                <a:effectLst/>
                <a:latin typeface="Humanist521BT"/>
              </a:rPr>
              <a:t>atención</a:t>
            </a:r>
            <a:r>
              <a:rPr lang="es-CL" sz="2000" b="0" dirty="0">
                <a:effectLst/>
                <a:latin typeface="Humanist521BT"/>
              </a:rPr>
              <a:t> (</a:t>
            </a:r>
            <a:r>
              <a:rPr lang="es-CL" sz="2000" b="0" dirty="0" err="1">
                <a:effectLst/>
                <a:latin typeface="Humanist521BT"/>
              </a:rPr>
              <a:t>inatención</a:t>
            </a:r>
            <a:r>
              <a:rPr lang="es-CL" sz="2000" b="0" dirty="0">
                <a:effectLst/>
                <a:latin typeface="Humanist521BT"/>
              </a:rPr>
              <a:t> o </a:t>
            </a:r>
            <a:r>
              <a:rPr lang="es-CL" sz="2000" b="0" dirty="0" err="1">
                <a:effectLst/>
                <a:latin typeface="Humanist521BT"/>
              </a:rPr>
              <a:t>desatención</a:t>
            </a:r>
            <a:r>
              <a:rPr lang="es-CL" sz="2000" b="0" dirty="0">
                <a:effectLst/>
                <a:latin typeface="Humanist521BT"/>
              </a:rPr>
              <a:t>), impulsividad y, en algunos casos, hiperactividad. </a:t>
            </a:r>
          </a:p>
          <a:p>
            <a:pPr algn="just"/>
            <a:endParaRPr lang="es-CL" sz="2000" dirty="0">
              <a:latin typeface="Humanist521BT"/>
            </a:endParaRPr>
          </a:p>
          <a:p>
            <a:pPr algn="just"/>
            <a:r>
              <a:rPr lang="es-CL" sz="2000" b="0" dirty="0">
                <a:effectLst/>
                <a:latin typeface="Humanist521BT"/>
              </a:rPr>
              <a:t>Este comportamiento se da en </a:t>
            </a:r>
            <a:r>
              <a:rPr lang="es-CL" sz="2000" b="0" dirty="0" err="1">
                <a:effectLst/>
                <a:latin typeface="Humanist521BT"/>
              </a:rPr>
              <a:t>más</a:t>
            </a:r>
            <a:r>
              <a:rPr lang="es-CL" sz="2000" b="0" dirty="0">
                <a:effectLst/>
                <a:latin typeface="Humanist521BT"/>
              </a:rPr>
              <a:t> de un contexto o </a:t>
            </a:r>
            <a:r>
              <a:rPr lang="es-CL" sz="2000" b="0" dirty="0" err="1">
                <a:effectLst/>
                <a:latin typeface="Humanist521BT"/>
              </a:rPr>
              <a:t>situación</a:t>
            </a:r>
            <a:r>
              <a:rPr lang="es-CL" sz="2000" b="0" dirty="0">
                <a:effectLst/>
                <a:latin typeface="Humanist521BT"/>
              </a:rPr>
              <a:t> (hogar, escuela u otro) y afecta a los </a:t>
            </a:r>
            <a:r>
              <a:rPr lang="es-CL" sz="2000" b="0" dirty="0" err="1">
                <a:effectLst/>
                <a:latin typeface="Humanist521BT"/>
              </a:rPr>
              <a:t>niños</a:t>
            </a:r>
            <a:r>
              <a:rPr lang="es-CL" sz="2000" b="0" dirty="0">
                <a:effectLst/>
                <a:latin typeface="Humanist521BT"/>
              </a:rPr>
              <a:t> y </a:t>
            </a:r>
            <a:r>
              <a:rPr lang="es-CL" sz="2000" b="0" dirty="0" err="1">
                <a:effectLst/>
                <a:latin typeface="Humanist521BT"/>
              </a:rPr>
              <a:t>niñas</a:t>
            </a:r>
            <a:r>
              <a:rPr lang="es-CL" sz="2000" b="0" dirty="0">
                <a:effectLst/>
                <a:latin typeface="Humanist521BT"/>
              </a:rPr>
              <a:t> en sus relaciones con su entorno familiar, social y educativo </a:t>
            </a:r>
            <a:r>
              <a:rPr lang="es-CL" sz="2000" b="0" dirty="0" err="1">
                <a:effectLst/>
                <a:latin typeface="Humanist521BT"/>
              </a:rPr>
              <a:t>evidenciándose</a:t>
            </a:r>
            <a:r>
              <a:rPr lang="es-CL" sz="2000" b="0" dirty="0">
                <a:effectLst/>
                <a:latin typeface="Humanist521BT"/>
              </a:rPr>
              <a:t> con mayor claridad cuando inician su experiencia educativa formal: la </a:t>
            </a:r>
            <a:r>
              <a:rPr lang="es-CL" sz="2000" b="0" dirty="0" err="1">
                <a:effectLst/>
                <a:latin typeface="Humanist521BT"/>
              </a:rPr>
              <a:t>incorporación</a:t>
            </a:r>
            <a:r>
              <a:rPr lang="es-CL" sz="2000" b="0" dirty="0">
                <a:effectLst/>
                <a:latin typeface="Humanist521BT"/>
              </a:rPr>
              <a:t> al establecimiento escolar. </a:t>
            </a:r>
            <a:endParaRPr lang="es-CL" sz="2800" dirty="0"/>
          </a:p>
          <a:p>
            <a:pPr algn="just"/>
            <a:endParaRPr lang="es-CL" sz="2800" dirty="0"/>
          </a:p>
          <a:p>
            <a:pPr algn="just"/>
            <a:endParaRPr lang="es-CL" sz="2800" dirty="0"/>
          </a:p>
        </p:txBody>
      </p:sp>
    </p:spTree>
    <p:extLst>
      <p:ext uri="{BB962C8B-B14F-4D97-AF65-F5344CB8AC3E}">
        <p14:creationId xmlns:p14="http://schemas.microsoft.com/office/powerpoint/2010/main" val="137728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74B2EF-251D-C36B-C75B-636CD1F8D6F6}"/>
              </a:ext>
            </a:extLst>
          </p:cNvPr>
          <p:cNvPicPr>
            <a:picLocks noChangeAspect="1"/>
          </p:cNvPicPr>
          <p:nvPr/>
        </p:nvPicPr>
        <p:blipFill>
          <a:blip r:embed="rId2"/>
          <a:stretch>
            <a:fillRect/>
          </a:stretch>
        </p:blipFill>
        <p:spPr>
          <a:xfrm>
            <a:off x="2437728" y="210116"/>
            <a:ext cx="7316544" cy="6437768"/>
          </a:xfrm>
          <a:prstGeom prst="rect">
            <a:avLst/>
          </a:prstGeom>
        </p:spPr>
      </p:pic>
    </p:spTree>
    <p:extLst>
      <p:ext uri="{BB962C8B-B14F-4D97-AF65-F5344CB8AC3E}">
        <p14:creationId xmlns:p14="http://schemas.microsoft.com/office/powerpoint/2010/main" val="361079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3442C-24C4-D578-AE85-A6A6D58E5A8D}"/>
              </a:ext>
            </a:extLst>
          </p:cNvPr>
          <p:cNvSpPr>
            <a:spLocks noGrp="1"/>
          </p:cNvSpPr>
          <p:nvPr>
            <p:ph type="title"/>
          </p:nvPr>
        </p:nvSpPr>
        <p:spPr/>
        <p:txBody>
          <a:bodyPr>
            <a:normAutofit fontScale="90000"/>
          </a:bodyPr>
          <a:lstStyle/>
          <a:p>
            <a:pPr algn="ctr"/>
            <a:r>
              <a:rPr lang="es-CL" dirty="0"/>
              <a:t>Trastorno de déficit atencional</a:t>
            </a:r>
          </a:p>
        </p:txBody>
      </p:sp>
      <p:graphicFrame>
        <p:nvGraphicFramePr>
          <p:cNvPr id="4" name="Marcador de contenido 3">
            <a:extLst>
              <a:ext uri="{FF2B5EF4-FFF2-40B4-BE49-F238E27FC236}">
                <a16:creationId xmlns:a16="http://schemas.microsoft.com/office/drawing/2014/main" id="{DC759D27-849D-CE60-9C39-D034F3E6687F}"/>
              </a:ext>
            </a:extLst>
          </p:cNvPr>
          <p:cNvGraphicFramePr>
            <a:graphicFrameLocks noGrp="1"/>
          </p:cNvGraphicFramePr>
          <p:nvPr>
            <p:ph idx="1"/>
            <p:extLst>
              <p:ext uri="{D42A27DB-BD31-4B8C-83A1-F6EECF244321}">
                <p14:modId xmlns:p14="http://schemas.microsoft.com/office/powerpoint/2010/main" val="202339994"/>
              </p:ext>
            </p:extLst>
          </p:nvPr>
        </p:nvGraphicFramePr>
        <p:xfrm>
          <a:off x="960438" y="2587625"/>
          <a:ext cx="102679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06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D4EA9-034B-AB65-DBF9-0D92C96D864A}"/>
              </a:ext>
            </a:extLst>
          </p:cNvPr>
          <p:cNvSpPr>
            <a:spLocks noGrp="1"/>
          </p:cNvSpPr>
          <p:nvPr>
            <p:ph type="title"/>
          </p:nvPr>
        </p:nvSpPr>
        <p:spPr>
          <a:xfrm>
            <a:off x="1260158" y="374964"/>
            <a:ext cx="3397568" cy="1700784"/>
          </a:xfrm>
        </p:spPr>
        <p:txBody>
          <a:bodyPr/>
          <a:lstStyle/>
          <a:p>
            <a:pPr algn="ctr"/>
            <a:r>
              <a:rPr lang="es-CL" dirty="0"/>
              <a:t>TDA-h</a:t>
            </a:r>
          </a:p>
        </p:txBody>
      </p:sp>
      <p:sp>
        <p:nvSpPr>
          <p:cNvPr id="3" name="Marcador de contenido 2">
            <a:extLst>
              <a:ext uri="{FF2B5EF4-FFF2-40B4-BE49-F238E27FC236}">
                <a16:creationId xmlns:a16="http://schemas.microsoft.com/office/drawing/2014/main" id="{B0EB35E4-FC3D-E45C-8EED-1C467ADDA3DE}"/>
              </a:ext>
            </a:extLst>
          </p:cNvPr>
          <p:cNvSpPr>
            <a:spLocks noGrp="1"/>
          </p:cNvSpPr>
          <p:nvPr>
            <p:ph sz="half" idx="1"/>
          </p:nvPr>
        </p:nvSpPr>
        <p:spPr>
          <a:xfrm>
            <a:off x="960120" y="2587752"/>
            <a:ext cx="4815840" cy="1441323"/>
          </a:xfrm>
        </p:spPr>
        <p:txBody>
          <a:bodyPr>
            <a:normAutofit lnSpcReduction="10000"/>
          </a:bodyPr>
          <a:lstStyle/>
          <a:p>
            <a:r>
              <a:rPr lang="es-CL" sz="1800" b="0" dirty="0" err="1">
                <a:effectLst/>
                <a:latin typeface="Humanist521BT"/>
              </a:rPr>
              <a:t>Niños</a:t>
            </a:r>
            <a:r>
              <a:rPr lang="es-CL" sz="1800" b="0" dirty="0">
                <a:effectLst/>
                <a:latin typeface="Humanist521BT"/>
              </a:rPr>
              <a:t> y </a:t>
            </a:r>
            <a:r>
              <a:rPr lang="es-CL" sz="1800" b="0" dirty="0" err="1">
                <a:effectLst/>
                <a:latin typeface="Humanist521BT"/>
              </a:rPr>
              <a:t>niñas</a:t>
            </a:r>
            <a:r>
              <a:rPr lang="es-CL" sz="1800" b="0" dirty="0">
                <a:effectLst/>
                <a:latin typeface="Humanist521BT"/>
              </a:rPr>
              <a:t> que </a:t>
            </a:r>
            <a:r>
              <a:rPr lang="es-CL" sz="1800" b="0" dirty="0" err="1">
                <a:effectLst/>
                <a:latin typeface="Humanist521BT"/>
              </a:rPr>
              <a:t>además</a:t>
            </a:r>
            <a:r>
              <a:rPr lang="es-CL" sz="1800" b="0" dirty="0">
                <a:effectLst/>
                <a:latin typeface="Humanist521BT"/>
              </a:rPr>
              <a:t> de las dificultades de </a:t>
            </a:r>
            <a:r>
              <a:rPr lang="es-CL" sz="1800" b="0" dirty="0" err="1">
                <a:effectLst/>
                <a:latin typeface="Humanist521BT"/>
              </a:rPr>
              <a:t>atención</a:t>
            </a:r>
            <a:r>
              <a:rPr lang="es-CL" sz="1800" b="0" dirty="0">
                <a:effectLst/>
                <a:latin typeface="Humanist521BT"/>
              </a:rPr>
              <a:t> presentan dificultades para controlar sus impulsos (impulsividad) y un permanente y excesivo movimiento sin un objetivo concreto (hiperactividad). </a:t>
            </a:r>
            <a:endParaRPr lang="es-CL" dirty="0">
              <a:effectLst/>
            </a:endParaRPr>
          </a:p>
          <a:p>
            <a:endParaRPr lang="es-CL" dirty="0"/>
          </a:p>
          <a:p>
            <a:endParaRPr lang="es-CL" dirty="0"/>
          </a:p>
        </p:txBody>
      </p:sp>
      <p:sp>
        <p:nvSpPr>
          <p:cNvPr id="4" name="Marcador de contenido 3">
            <a:extLst>
              <a:ext uri="{FF2B5EF4-FFF2-40B4-BE49-F238E27FC236}">
                <a16:creationId xmlns:a16="http://schemas.microsoft.com/office/drawing/2014/main" id="{2CA2B204-6106-5CB9-D839-3D9FA63B3C4B}"/>
              </a:ext>
            </a:extLst>
          </p:cNvPr>
          <p:cNvSpPr>
            <a:spLocks noGrp="1"/>
          </p:cNvSpPr>
          <p:nvPr>
            <p:ph sz="half" idx="2"/>
          </p:nvPr>
        </p:nvSpPr>
        <p:spPr>
          <a:xfrm>
            <a:off x="6412992" y="2583371"/>
            <a:ext cx="4815840" cy="1259967"/>
          </a:xfrm>
        </p:spPr>
        <p:txBody>
          <a:bodyPr>
            <a:normAutofit lnSpcReduction="10000"/>
          </a:bodyPr>
          <a:lstStyle/>
          <a:p>
            <a:r>
              <a:rPr lang="es-CL" sz="1800" b="0" dirty="0" err="1">
                <a:effectLst/>
                <a:latin typeface="Humanist521BT"/>
              </a:rPr>
              <a:t>Niños</a:t>
            </a:r>
            <a:r>
              <a:rPr lang="es-CL" sz="1800" b="0" dirty="0">
                <a:effectLst/>
                <a:latin typeface="Humanist521BT"/>
              </a:rPr>
              <a:t> y </a:t>
            </a:r>
            <a:r>
              <a:rPr lang="es-CL" sz="1800" b="0" dirty="0" err="1">
                <a:effectLst/>
                <a:latin typeface="Humanist521BT"/>
              </a:rPr>
              <a:t>niñas</a:t>
            </a:r>
            <a:r>
              <a:rPr lang="es-CL" sz="1800" b="0" dirty="0">
                <a:effectLst/>
                <a:latin typeface="Humanist521BT"/>
              </a:rPr>
              <a:t> que no presentan hiperactividad asociada a las dificultades de </a:t>
            </a:r>
            <a:r>
              <a:rPr lang="es-CL" sz="1800" b="0" dirty="0" err="1">
                <a:effectLst/>
                <a:latin typeface="Humanist521BT"/>
              </a:rPr>
              <a:t>atención</a:t>
            </a:r>
            <a:r>
              <a:rPr lang="es-CL" sz="1800" b="0" dirty="0">
                <a:effectLst/>
                <a:latin typeface="Humanist521BT"/>
              </a:rPr>
              <a:t>. Son </a:t>
            </a:r>
            <a:r>
              <a:rPr lang="es-CL" sz="1800" b="0" dirty="0" err="1">
                <a:effectLst/>
                <a:latin typeface="Humanist521BT"/>
              </a:rPr>
              <a:t>niños</a:t>
            </a:r>
            <a:r>
              <a:rPr lang="es-CL" sz="1800" b="0" dirty="0">
                <a:effectLst/>
                <a:latin typeface="Humanist521BT"/>
              </a:rPr>
              <a:t> y </a:t>
            </a:r>
            <a:r>
              <a:rPr lang="es-CL" sz="1800" b="0" dirty="0" err="1">
                <a:effectLst/>
                <a:latin typeface="Humanist521BT"/>
              </a:rPr>
              <a:t>niñas</a:t>
            </a:r>
            <a:r>
              <a:rPr lang="es-CL" sz="1800" b="0" dirty="0">
                <a:effectLst/>
                <a:latin typeface="Humanist521BT"/>
              </a:rPr>
              <a:t> tranquilos(as) que parecieran “</a:t>
            </a:r>
            <a:r>
              <a:rPr lang="es-CL" sz="1800" b="0" i="1" dirty="0">
                <a:effectLst/>
                <a:latin typeface="Humanist521BT"/>
              </a:rPr>
              <a:t>estar en la luna</a:t>
            </a:r>
            <a:r>
              <a:rPr lang="es-CL" sz="1800" b="0" dirty="0">
                <a:effectLst/>
                <a:latin typeface="Humanist521BT"/>
              </a:rPr>
              <a:t>”. </a:t>
            </a:r>
            <a:endParaRPr lang="es-CL" dirty="0">
              <a:effectLst/>
            </a:endParaRPr>
          </a:p>
          <a:p>
            <a:endParaRPr lang="es-CL" dirty="0"/>
          </a:p>
        </p:txBody>
      </p:sp>
      <p:sp>
        <p:nvSpPr>
          <p:cNvPr id="5" name="Título 1">
            <a:extLst>
              <a:ext uri="{FF2B5EF4-FFF2-40B4-BE49-F238E27FC236}">
                <a16:creationId xmlns:a16="http://schemas.microsoft.com/office/drawing/2014/main" id="{2355F532-F71D-70B9-C2B3-7315359FBBEB}"/>
              </a:ext>
            </a:extLst>
          </p:cNvPr>
          <p:cNvSpPr txBox="1">
            <a:spLocks/>
          </p:cNvSpPr>
          <p:nvPr/>
        </p:nvSpPr>
        <p:spPr>
          <a:xfrm>
            <a:off x="7122128" y="374964"/>
            <a:ext cx="3397568"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pPr algn="ctr"/>
            <a:r>
              <a:rPr lang="es-CL" dirty="0"/>
              <a:t>TDA</a:t>
            </a:r>
          </a:p>
        </p:txBody>
      </p:sp>
      <p:pic>
        <p:nvPicPr>
          <p:cNvPr id="1026" name="Picture 2" descr="Cómo distinguir un niño hiperactivo de un niño inquieto">
            <a:extLst>
              <a:ext uri="{FF2B5EF4-FFF2-40B4-BE49-F238E27FC236}">
                <a16:creationId xmlns:a16="http://schemas.microsoft.com/office/drawing/2014/main" id="{DB7EFBEE-C0AE-737C-C21F-7CF171827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158" y="4336736"/>
            <a:ext cx="3810000" cy="2146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ómo jugar con un niño autista">
            <a:extLst>
              <a:ext uri="{FF2B5EF4-FFF2-40B4-BE49-F238E27FC236}">
                <a16:creationId xmlns:a16="http://schemas.microsoft.com/office/drawing/2014/main" id="{D5087C53-A636-CFF3-98F6-ED5D1B73E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911" y="3708766"/>
            <a:ext cx="3810001" cy="29028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4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C6EC2D-AA0E-EC30-247B-42DCEE526023}"/>
              </a:ext>
            </a:extLst>
          </p:cNvPr>
          <p:cNvPicPr>
            <a:picLocks noChangeAspect="1"/>
          </p:cNvPicPr>
          <p:nvPr/>
        </p:nvPicPr>
        <p:blipFill rotWithShape="1">
          <a:blip r:embed="rId2"/>
          <a:srcRect t="9978" r="-1" b="-1"/>
          <a:stretch/>
        </p:blipFill>
        <p:spPr>
          <a:xfrm>
            <a:off x="1524" y="10"/>
            <a:ext cx="12188952" cy="6857990"/>
          </a:xfrm>
          <a:prstGeom prst="rect">
            <a:avLst/>
          </a:prstGeom>
        </p:spPr>
      </p:pic>
      <p:sp>
        <p:nvSpPr>
          <p:cNvPr id="19" name="Rectangle 18">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ítulo 7">
            <a:extLst>
              <a:ext uri="{FF2B5EF4-FFF2-40B4-BE49-F238E27FC236}">
                <a16:creationId xmlns:a16="http://schemas.microsoft.com/office/drawing/2014/main" id="{BB3153B5-C2A4-1C14-41FB-6BB4240F6020}"/>
              </a:ext>
            </a:extLst>
          </p:cNvPr>
          <p:cNvSpPr>
            <a:spLocks noGrp="1"/>
          </p:cNvSpPr>
          <p:nvPr>
            <p:ph type="title"/>
          </p:nvPr>
        </p:nvSpPr>
        <p:spPr>
          <a:xfrm>
            <a:off x="960119" y="954156"/>
            <a:ext cx="6858000" cy="3657600"/>
          </a:xfrm>
        </p:spPr>
        <p:txBody>
          <a:bodyPr vert="horz" lIns="91440" tIns="45720" rIns="91440" bIns="45720" rtlCol="0" anchor="ctr">
            <a:normAutofit/>
          </a:bodyPr>
          <a:lstStyle/>
          <a:p>
            <a:r>
              <a:rPr lang="en-US" sz="6600" dirty="0"/>
              <a:t>Características</a:t>
            </a:r>
          </a:p>
        </p:txBody>
      </p:sp>
    </p:spTree>
    <p:extLst>
      <p:ext uri="{BB962C8B-B14F-4D97-AF65-F5344CB8AC3E}">
        <p14:creationId xmlns:p14="http://schemas.microsoft.com/office/powerpoint/2010/main" val="294883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lstStyle/>
          <a:p>
            <a:pPr algn="just"/>
            <a:r>
              <a:rPr lang="es-CL" sz="1800" dirty="0">
                <a:effectLst/>
                <a:latin typeface="Humanist521BT"/>
              </a:rPr>
              <a:t>1.- Corto tiempo de atención a un determinado estímulo, situación o tarea, con mucha susceptibilidad a distraerse frente a cualquier estímulo que esté alrededor. </a:t>
            </a:r>
            <a:endParaRPr lang="es-CL"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p:txBody>
          <a:bodyPr/>
          <a:lstStyle/>
          <a:p>
            <a:pPr algn="just"/>
            <a:r>
              <a:rPr lang="es-CL" sz="1800" b="0" dirty="0">
                <a:effectLst/>
                <a:latin typeface="Humanist521BT"/>
              </a:rPr>
              <a:t>Si bien todos los </a:t>
            </a:r>
            <a:r>
              <a:rPr lang="es-CL" sz="1800" b="0" dirty="0" err="1">
                <a:effectLst/>
                <a:latin typeface="Humanist521BT"/>
              </a:rPr>
              <a:t>niños</a:t>
            </a:r>
            <a:r>
              <a:rPr lang="es-CL" sz="1800" b="0" dirty="0">
                <a:effectLst/>
                <a:latin typeface="Humanist521BT"/>
              </a:rPr>
              <a:t> y </a:t>
            </a:r>
            <a:r>
              <a:rPr lang="es-CL" sz="1800" b="0" dirty="0" err="1">
                <a:effectLst/>
                <a:latin typeface="Humanist521BT"/>
              </a:rPr>
              <a:t>niñas</a:t>
            </a:r>
            <a:r>
              <a:rPr lang="es-CL" sz="1800" b="0" dirty="0">
                <a:effectLst/>
                <a:latin typeface="Humanist521BT"/>
              </a:rPr>
              <a:t> se distraen en </a:t>
            </a:r>
            <a:r>
              <a:rPr lang="es-CL" sz="1800" b="0" dirty="0" err="1">
                <a:effectLst/>
                <a:latin typeface="Humanist521BT"/>
              </a:rPr>
              <a:t>algún</a:t>
            </a:r>
            <a:r>
              <a:rPr lang="es-CL" sz="1800" b="0" dirty="0">
                <a:effectLst/>
                <a:latin typeface="Humanist521BT"/>
              </a:rPr>
              <a:t> momento, en los </a:t>
            </a:r>
            <a:r>
              <a:rPr lang="es-CL" sz="1800" b="0" dirty="0" err="1">
                <a:effectLst/>
                <a:latin typeface="Humanist521BT"/>
              </a:rPr>
              <a:t>niños</a:t>
            </a:r>
            <a:r>
              <a:rPr lang="es-CL" sz="1800" b="0" dirty="0">
                <a:effectLst/>
                <a:latin typeface="Humanist521BT"/>
              </a:rPr>
              <a:t> con TDA esta </a:t>
            </a:r>
            <a:r>
              <a:rPr lang="es-CL" sz="1800" b="0" dirty="0" err="1">
                <a:effectLst/>
                <a:latin typeface="Humanist521BT"/>
              </a:rPr>
              <a:t>condición</a:t>
            </a:r>
            <a:r>
              <a:rPr lang="es-CL" sz="1800" b="0" dirty="0">
                <a:effectLst/>
                <a:latin typeface="Humanist521BT"/>
              </a:rPr>
              <a:t> es permanente y por tanto muy notoria. </a:t>
            </a:r>
            <a:endParaRPr lang="es-CL" dirty="0">
              <a:effectLst/>
            </a:endParaRPr>
          </a:p>
          <a:p>
            <a:pPr algn="just"/>
            <a:r>
              <a:rPr lang="es-CL" sz="1800" b="0" dirty="0">
                <a:effectLst/>
                <a:latin typeface="Humanist521BT"/>
              </a:rPr>
              <a:t>Cualquier </a:t>
            </a:r>
            <a:r>
              <a:rPr lang="es-CL" sz="1800" b="0" dirty="0" err="1">
                <a:effectLst/>
                <a:latin typeface="Humanist521BT"/>
              </a:rPr>
              <a:t>situación</a:t>
            </a:r>
            <a:r>
              <a:rPr lang="es-CL" sz="1800" b="0" dirty="0">
                <a:effectLst/>
                <a:latin typeface="Humanist521BT"/>
              </a:rPr>
              <a:t> que ocurra dentro de la sala de clases o fuera de ella capta su </a:t>
            </a:r>
            <a:r>
              <a:rPr lang="es-CL" sz="1800" b="0" dirty="0" err="1">
                <a:effectLst/>
                <a:latin typeface="Humanist521BT"/>
              </a:rPr>
              <a:t>atención</a:t>
            </a:r>
            <a:r>
              <a:rPr lang="es-CL" sz="1800" b="0" dirty="0">
                <a:effectLst/>
                <a:latin typeface="Humanist521BT"/>
              </a:rPr>
              <a:t> y le distraen de la actividad. En otras ocasiones estando todo el grupo trabajando en silencio, se les observa “buscando nuevos </a:t>
            </a:r>
            <a:r>
              <a:rPr lang="es-CL" sz="1800" b="0" dirty="0" err="1">
                <a:effectLst/>
                <a:latin typeface="Humanist521BT"/>
              </a:rPr>
              <a:t>estímulos</a:t>
            </a:r>
            <a:r>
              <a:rPr lang="es-CL" sz="1800" b="0" dirty="0">
                <a:effectLst/>
                <a:latin typeface="Humanist521BT"/>
              </a:rPr>
              <a:t>”; por ejemplo, sacando algo de la mochila, </a:t>
            </a:r>
            <a:r>
              <a:rPr lang="es-CL" sz="1800" b="0" dirty="0" err="1">
                <a:effectLst/>
                <a:latin typeface="Humanist521BT"/>
              </a:rPr>
              <a:t>parándose</a:t>
            </a:r>
            <a:r>
              <a:rPr lang="es-CL" sz="1800" b="0" dirty="0">
                <a:effectLst/>
                <a:latin typeface="Humanist521BT"/>
              </a:rPr>
              <a:t> a preguntar a un </a:t>
            </a:r>
            <a:r>
              <a:rPr lang="es-CL" sz="1800" b="0" dirty="0" err="1">
                <a:effectLst/>
                <a:latin typeface="Humanist521BT"/>
              </a:rPr>
              <a:t>compañero</a:t>
            </a:r>
            <a:r>
              <a:rPr lang="es-CL" sz="1800" b="0" dirty="0">
                <a:effectLst/>
                <a:latin typeface="Humanist521BT"/>
              </a:rPr>
              <a:t>, preguntando la hora al docente o simplemente mirando hacia distintos puntos de la sala sin poder concentrarse en la tarea. </a:t>
            </a:r>
          </a:p>
          <a:p>
            <a:pPr algn="just"/>
            <a:r>
              <a:rPr lang="es-CL" sz="1800" b="0" dirty="0">
                <a:effectLst/>
                <a:latin typeface="Humanist521BT"/>
              </a:rPr>
              <a:t>A medida que cumplen </a:t>
            </a:r>
            <a:r>
              <a:rPr lang="es-CL" sz="1800" b="0" dirty="0" err="1">
                <a:effectLst/>
                <a:latin typeface="Humanist521BT"/>
              </a:rPr>
              <a:t>años</a:t>
            </a:r>
            <a:r>
              <a:rPr lang="es-CL" sz="1800" b="0" dirty="0">
                <a:effectLst/>
                <a:latin typeface="Humanist521BT"/>
              </a:rPr>
              <a:t>, sus </a:t>
            </a:r>
            <a:r>
              <a:rPr lang="es-CL" sz="1800" b="0" dirty="0" err="1">
                <a:effectLst/>
                <a:latin typeface="Humanist521BT"/>
              </a:rPr>
              <a:t>períodos</a:t>
            </a:r>
            <a:r>
              <a:rPr lang="es-CL" sz="1800" b="0" dirty="0">
                <a:effectLst/>
                <a:latin typeface="Humanist521BT"/>
              </a:rPr>
              <a:t> de </a:t>
            </a:r>
            <a:r>
              <a:rPr lang="es-CL" sz="1800" b="0" dirty="0" err="1">
                <a:effectLst/>
                <a:latin typeface="Humanist521BT"/>
              </a:rPr>
              <a:t>atención</a:t>
            </a:r>
            <a:r>
              <a:rPr lang="es-CL" sz="1800" b="0" dirty="0">
                <a:effectLst/>
                <a:latin typeface="Humanist521BT"/>
              </a:rPr>
              <a:t>/</a:t>
            </a:r>
            <a:r>
              <a:rPr lang="es-CL" sz="1800" b="0" dirty="0" err="1">
                <a:effectLst/>
                <a:latin typeface="Humanist521BT"/>
              </a:rPr>
              <a:t>concentración</a:t>
            </a:r>
            <a:r>
              <a:rPr lang="es-CL" sz="1800" b="0" dirty="0">
                <a:effectLst/>
                <a:latin typeface="Humanist521BT"/>
              </a:rPr>
              <a:t> van aumentando, pero siempre es probable que sean de menor </a:t>
            </a:r>
            <a:r>
              <a:rPr lang="es-CL" sz="1800" b="0" dirty="0" err="1">
                <a:effectLst/>
                <a:latin typeface="Humanist521BT"/>
              </a:rPr>
              <a:t>duración</a:t>
            </a:r>
            <a:r>
              <a:rPr lang="es-CL" sz="1800" b="0" dirty="0">
                <a:effectLst/>
                <a:latin typeface="Humanist521BT"/>
              </a:rPr>
              <a:t> que los de sus </a:t>
            </a:r>
            <a:r>
              <a:rPr lang="es-CL" sz="1800" b="0" dirty="0" err="1">
                <a:effectLst/>
                <a:latin typeface="Humanist521BT"/>
              </a:rPr>
              <a:t>compañeros</a:t>
            </a:r>
            <a:r>
              <a:rPr lang="es-CL" sz="1800" b="0" dirty="0">
                <a:effectLst/>
                <a:latin typeface="Humanist521BT"/>
              </a:rPr>
              <a:t> y </a:t>
            </a:r>
            <a:r>
              <a:rPr lang="es-CL" sz="1800" b="0" dirty="0" err="1">
                <a:effectLst/>
                <a:latin typeface="Humanist521BT"/>
              </a:rPr>
              <a:t>compañeras</a:t>
            </a:r>
            <a:r>
              <a:rPr lang="es-CL" sz="1800" b="0" dirty="0">
                <a:effectLst/>
                <a:latin typeface="Humanist521BT"/>
              </a:rPr>
              <a:t>. </a:t>
            </a:r>
            <a:endParaRPr lang="es-CL" dirty="0"/>
          </a:p>
          <a:p>
            <a:pPr algn="just"/>
            <a:endParaRPr lang="es-CL" dirty="0">
              <a:effectLst/>
            </a:endParaRPr>
          </a:p>
          <a:p>
            <a:pPr algn="just"/>
            <a:endParaRPr lang="es-CL" dirty="0">
              <a:effectLst/>
            </a:endParaRPr>
          </a:p>
          <a:p>
            <a:endParaRPr lang="es-CL" dirty="0"/>
          </a:p>
        </p:txBody>
      </p:sp>
    </p:spTree>
    <p:extLst>
      <p:ext uri="{BB962C8B-B14F-4D97-AF65-F5344CB8AC3E}">
        <p14:creationId xmlns:p14="http://schemas.microsoft.com/office/powerpoint/2010/main" val="743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JuxtaposeVTI">
  <a:themeElements>
    <a:clrScheme name="AnalogousFromRegularSeedRightStep">
      <a:dk1>
        <a:srgbClr val="000000"/>
      </a:dk1>
      <a:lt1>
        <a:srgbClr val="FFFFFF"/>
      </a:lt1>
      <a:dk2>
        <a:srgbClr val="29223F"/>
      </a:dk2>
      <a:lt2>
        <a:srgbClr val="E8E2E5"/>
      </a:lt2>
      <a:accent1>
        <a:srgbClr val="46B383"/>
      </a:accent1>
      <a:accent2>
        <a:srgbClr val="3BB1AE"/>
      </a:accent2>
      <a:accent3>
        <a:srgbClr val="4D95C3"/>
      </a:accent3>
      <a:accent4>
        <a:srgbClr val="3B52B1"/>
      </a:accent4>
      <a:accent5>
        <a:srgbClr val="674DC3"/>
      </a:accent5>
      <a:accent6>
        <a:srgbClr val="863BB1"/>
      </a:accent6>
      <a:hlink>
        <a:srgbClr val="BF3F78"/>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235</TotalTime>
  <Words>1756</Words>
  <Application>Microsoft Macintosh PowerPoint</Application>
  <PresentationFormat>Panorámica</PresentationFormat>
  <Paragraphs>80</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ArialNarrow</vt:lpstr>
      <vt:lpstr>Franklin Gothic Demi Cond</vt:lpstr>
      <vt:lpstr>Franklin Gothic Medium</vt:lpstr>
      <vt:lpstr>HelveticaNeue</vt:lpstr>
      <vt:lpstr>Humanist521BT</vt:lpstr>
      <vt:lpstr>TrebuchetMS</vt:lpstr>
      <vt:lpstr>Wingdings</vt:lpstr>
      <vt:lpstr>JuxtaposeVTI</vt:lpstr>
      <vt:lpstr>Trastorno de Déficit Atencional con y sin Hiperactividad</vt:lpstr>
      <vt:lpstr>Objetivos</vt:lpstr>
      <vt:lpstr>Comencemos viendo una historia</vt:lpstr>
      <vt:lpstr>Trastorno de déficit atencional</vt:lpstr>
      <vt:lpstr>Presentación de PowerPoint</vt:lpstr>
      <vt:lpstr>Trastorno de déficit atencional</vt:lpstr>
      <vt:lpstr>TDA-h</vt:lpstr>
      <vt:lpstr>Características</vt:lpstr>
      <vt:lpstr>1.- Corto tiempo de atención a un determinado estímulo, situación o tarea, con mucha susceptibilidad a distraerse frente a cualquier estímulo que esté alrededor. </vt:lpstr>
      <vt:lpstr>2.- - Hiperactividad, inquietud manifestada en un alto nivel de energía, dificultad para permanecer tranquilos y, cuando tienen más edad, en una verbalización excesiva y en tono de voz muy alto. </vt:lpstr>
      <vt:lpstr>3.- Dificultades para seguir instrucciones  </vt:lpstr>
      <vt:lpstr>4- Acciones precipitadas para alcanzar algo sin evaluar las consecuencias. </vt:lpstr>
      <vt:lpstr>5- - Conductas impulsivas en lo corporal, en lo emocional, en lo verbal y en lo cognitivo propiamente tal.  </vt:lpstr>
      <vt:lpstr>Presentación de PowerPoint</vt:lpstr>
      <vt:lpstr>Presentación de PowerPoint</vt:lpstr>
      <vt:lpstr>Presentación de PowerPoint</vt:lpstr>
      <vt:lpstr>Presentación de PowerPoint</vt:lpstr>
      <vt:lpstr>Alteraciones a nivel de pragmática</vt:lpstr>
      <vt:lpstr>Presentación de PowerPoint</vt:lpstr>
      <vt:lpstr>tRASTORNOS ESPECÍFICOS DE APRENDIZAJE </vt:lpstr>
      <vt:lpstr>Presentación de PowerPoint</vt:lpstr>
      <vt:lpstr>Dificultades específicas</vt:lpstr>
      <vt:lpstr>Dificultades específicas</vt:lpstr>
      <vt:lpstr>DISLEXIA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Trastorno de Déficit Atencional con y sin Hiperactividad y otras neet.</dc:title>
  <dc:creator>Felipe Andrés Clavo Espinoza (felipe.clavo)</dc:creator>
  <cp:lastModifiedBy>Felipe Andrés Clavo Espinoza (felipe.clavo)</cp:lastModifiedBy>
  <cp:revision>3</cp:revision>
  <dcterms:created xsi:type="dcterms:W3CDTF">2023-09-29T01:39:39Z</dcterms:created>
  <dcterms:modified xsi:type="dcterms:W3CDTF">2023-09-29T05:34:52Z</dcterms:modified>
</cp:coreProperties>
</file>