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3" r:id="rId18"/>
    <p:sldId id="272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312" r:id="rId27"/>
    <p:sldId id="311" r:id="rId28"/>
    <p:sldId id="314" r:id="rId29"/>
    <p:sldId id="315" r:id="rId30"/>
    <p:sldId id="316" r:id="rId31"/>
    <p:sldId id="317" r:id="rId32"/>
    <p:sldId id="31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57"/>
    <p:restoredTop sz="95807"/>
  </p:normalViewPr>
  <p:slideViewPr>
    <p:cSldViewPr snapToGrid="0">
      <p:cViewPr varScale="1">
        <p:scale>
          <a:sx n="81" d="100"/>
          <a:sy n="81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5640" y="3342005"/>
            <a:ext cx="1067816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defRPr>
            </a:lvl1pPr>
          </a:lstStyle>
          <a:p>
            <a:r>
              <a:rPr lang="es-ES" dirty="0"/>
              <a:t>Título o texto importante para resaltar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77444007-AE69-4A6B-BFE9-5A40E34BA7C2}" type="datetimeFigureOut">
              <a:rPr lang="es-CL" smtClean="0"/>
              <a:pPr/>
              <a:t>20-10-23</a:t>
            </a:fld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242FC3E3-590C-40EC-B21E-44795DD0DE99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2E891-209F-1A7D-360F-3810C8779C44}"/>
              </a:ext>
            </a:extLst>
          </p:cNvPr>
          <p:cNvSpPr txBox="1">
            <a:spLocks/>
          </p:cNvSpPr>
          <p:nvPr userDrawn="1"/>
        </p:nvSpPr>
        <p:spPr>
          <a:xfrm>
            <a:off x="604520" y="4994275"/>
            <a:ext cx="10749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endParaRPr lang="en-US" sz="4400" dirty="0">
              <a:solidFill>
                <a:schemeClr val="tx1"/>
              </a:solidFill>
              <a:effectLst/>
              <a:latin typeface="Bierstadt" panose="020B0004020202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19C1F35-F7F3-BE50-876D-2BA9778FE8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4994275"/>
            <a:ext cx="10677525" cy="1101725"/>
          </a:xfrm>
        </p:spPr>
        <p:txBody>
          <a:bodyPr>
            <a:noAutofit/>
          </a:bodyPr>
          <a:lstStyle>
            <a:lvl1pPr marL="0" indent="0" algn="just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s-CL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2661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1530" y="889794"/>
            <a:ext cx="5284470" cy="763429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de la diapositiva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77444007-AE69-4A6B-BFE9-5A40E34BA7C2}" type="datetimeFigureOut">
              <a:rPr lang="es-CL" smtClean="0"/>
              <a:pPr/>
              <a:t>20-10-23</a:t>
            </a:fld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242FC3E3-590C-40EC-B21E-44795DD0DE99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A58C59-CE45-559E-DFB5-4ACDA8B037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1530" y="1892141"/>
            <a:ext cx="5284470" cy="510857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 de la diapositiva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DE97E6-1365-9EA6-7555-57CFDE7D86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530" y="2731611"/>
            <a:ext cx="5284470" cy="329612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"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consectetur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adipiscing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sed do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eiusmod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tempor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incididunt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labore et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magna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Ut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ad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minim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veniam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quis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nostrud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exercitation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ullamco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laboris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nisi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aliquip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ex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commodo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consequat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Duis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aute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irure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in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reprehenderit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voluptate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esse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cillum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eu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fugiat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nulla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pariatur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Excepteur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occaecat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cupidatat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non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proident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sunt in culpa qui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officia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deserunt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mollit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id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."</a:t>
            </a:r>
            <a:endParaRPr lang="es-CL" dirty="0">
              <a:latin typeface="Bierstadt" panose="020B0004020202020204" pitchFamily="34" charset="0"/>
            </a:endParaRP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9A9025DE-B9A0-B21B-BF72-E7B8A1CF06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0878" y="1198880"/>
            <a:ext cx="4186237" cy="4828857"/>
          </a:xfr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387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es.literaturasm.com/lectura-facil#gref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32B80-060F-0A34-80FB-17C00613C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sz="4800" dirty="0"/>
              <a:t>TEA, DUA, LECTURA FÁCIL Y ADECUACIONES DIDÁCTICAS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F75CAF-AA11-0CFC-B953-0EA1D19F5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CL" dirty="0"/>
              <a:t>Desarrollo de habilidades lingüísticas en el contexto de la neurodiversidad</a:t>
            </a:r>
          </a:p>
          <a:p>
            <a:r>
              <a:rPr lang="es-CL" dirty="0"/>
              <a:t>Profesor Felipe Clavo E. </a:t>
            </a:r>
          </a:p>
          <a:p>
            <a:r>
              <a:rPr lang="es-CL" dirty="0"/>
              <a:t>Viernes 20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393630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F8EBDA-BCAA-4132-3E89-28E583A39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s-CL" sz="2400" b="1">
                <a:effectLst/>
                <a:latin typeface="CenturyGothic"/>
              </a:rPr>
              <a:t>Estrategias para incluir a los estudiantes T.E.A.</a:t>
            </a:r>
            <a:endParaRPr lang="es-CL" sz="2400"/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25A967-002E-85EF-BD4A-B898B6371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12" y="2371173"/>
            <a:ext cx="4458838" cy="443431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CL" sz="2100" b="1" dirty="0">
                <a:effectLst/>
                <a:latin typeface="Arial" panose="020B0604020202020204" pitchFamily="34" charset="0"/>
              </a:rPr>
              <a:t>Promover habilidades sociales funcionales. Demostrar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cómo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se deben relacionar los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niños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y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niñas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de acuerdo a las diferentes situaciones. </a:t>
            </a:r>
            <a:endParaRPr lang="es-CL" sz="2100" dirty="0">
              <a:effectLst/>
              <a:latin typeface="ArialMT"/>
            </a:endParaRPr>
          </a:p>
          <a:p>
            <a:pPr algn="just"/>
            <a:r>
              <a:rPr lang="es-CL" sz="2100" b="1" dirty="0">
                <a:effectLst/>
                <a:latin typeface="Arial" panose="020B0604020202020204" pitchFamily="34" charset="0"/>
              </a:rPr>
              <a:t>Entender las conductas repetitivas y aprovechar los intereses para generar nuevas habilidades. </a:t>
            </a:r>
            <a:endParaRPr lang="es-CL" sz="2100" dirty="0">
              <a:effectLst/>
              <a:latin typeface="ArialMT"/>
            </a:endParaRPr>
          </a:p>
          <a:p>
            <a:pPr algn="just"/>
            <a:r>
              <a:rPr lang="es-CL" sz="2100" b="1" dirty="0">
                <a:effectLst/>
                <a:latin typeface="Arial" panose="020B0604020202020204" pitchFamily="34" charset="0"/>
              </a:rPr>
              <a:t>Potenciar la independencia y la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autonomía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personal, dando </a:t>
            </a:r>
            <a:r>
              <a:rPr lang="es-CL" sz="2100" b="1" dirty="0" err="1">
                <a:effectLst/>
                <a:latin typeface="Arial" panose="020B0604020202020204" pitchFamily="34" charset="0"/>
              </a:rPr>
              <a:t>pequeñas</a:t>
            </a:r>
            <a:r>
              <a:rPr lang="es-CL" sz="2100" b="1" dirty="0">
                <a:effectLst/>
                <a:latin typeface="Arial" panose="020B0604020202020204" pitchFamily="34" charset="0"/>
              </a:rPr>
              <a:t> tareas, de cuidado personal y de trabajo individual y/o grupal. </a:t>
            </a:r>
            <a:endParaRPr lang="es-CL" sz="2100" dirty="0">
              <a:effectLst/>
              <a:latin typeface="ArialMT"/>
            </a:endParaRPr>
          </a:p>
          <a:p>
            <a:pPr algn="just"/>
            <a:r>
              <a:rPr lang="es-CL" sz="2100" b="1" dirty="0">
                <a:latin typeface="Arial" panose="020B0604020202020204" pitchFamily="34" charset="0"/>
              </a:rPr>
              <a:t>Promover estrategias de </a:t>
            </a:r>
            <a:r>
              <a:rPr lang="es-CL" sz="2100" b="1" dirty="0" err="1">
                <a:latin typeface="Arial" panose="020B0604020202020204" pitchFamily="34" charset="0"/>
              </a:rPr>
              <a:t>regulación</a:t>
            </a:r>
            <a:r>
              <a:rPr lang="es-CL" sz="2100" b="1" dirty="0">
                <a:latin typeface="Arial" panose="020B0604020202020204" pitchFamily="34" charset="0"/>
              </a:rPr>
              <a:t> emocional. </a:t>
            </a:r>
            <a:r>
              <a:rPr lang="es-CL" sz="2100" b="1" dirty="0" err="1">
                <a:latin typeface="Arial" panose="020B0604020202020204" pitchFamily="34" charset="0"/>
              </a:rPr>
              <a:t>Utilización</a:t>
            </a:r>
            <a:r>
              <a:rPr lang="es-CL" sz="2100" b="1" dirty="0">
                <a:latin typeface="Arial" panose="020B0604020202020204" pitchFamily="34" charset="0"/>
              </a:rPr>
              <a:t> de </a:t>
            </a:r>
            <a:r>
              <a:rPr lang="es-CL" sz="2100" b="1" dirty="0" err="1">
                <a:latin typeface="Arial" panose="020B0604020202020204" pitchFamily="34" charset="0"/>
              </a:rPr>
              <a:t>semáforo</a:t>
            </a:r>
            <a:r>
              <a:rPr lang="es-CL" sz="2100" b="1" dirty="0">
                <a:latin typeface="Arial" panose="020B0604020202020204" pitchFamily="34" charset="0"/>
              </a:rPr>
              <a:t> de </a:t>
            </a:r>
            <a:r>
              <a:rPr lang="es-CL" sz="2100" b="1" dirty="0" err="1">
                <a:latin typeface="Arial" panose="020B0604020202020204" pitchFamily="34" charset="0"/>
              </a:rPr>
              <a:t>autorregulación</a:t>
            </a:r>
            <a:r>
              <a:rPr lang="es-CL" sz="2100" b="1" dirty="0">
                <a:latin typeface="Arial" panose="020B0604020202020204" pitchFamily="34" charset="0"/>
              </a:rPr>
              <a:t>. En el caso de los docentes, regular nuestras emociones para poder ayudar al estudiante que está teniendo un episodio de </a:t>
            </a:r>
            <a:r>
              <a:rPr lang="es-CL" sz="2100" b="1" dirty="0" err="1">
                <a:latin typeface="Arial" panose="020B0604020202020204" pitchFamily="34" charset="0"/>
              </a:rPr>
              <a:t>frustración</a:t>
            </a:r>
            <a:r>
              <a:rPr lang="es-CL" sz="2100" b="1" dirty="0"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s-CL" sz="2100" b="1" dirty="0">
                <a:latin typeface="Arial" panose="020B0604020202020204" pitchFamily="34" charset="0"/>
              </a:rPr>
              <a:t>• Utilizar los pictogramas, especialmente cuando hay dificultades en la </a:t>
            </a:r>
            <a:r>
              <a:rPr lang="es-CL" sz="2100" b="1" dirty="0" err="1">
                <a:latin typeface="Arial" panose="020B0604020202020204" pitchFamily="34" charset="0"/>
              </a:rPr>
              <a:t>expresión</a:t>
            </a:r>
            <a:r>
              <a:rPr lang="es-CL" sz="2100" b="1" dirty="0">
                <a:latin typeface="Arial" panose="020B0604020202020204" pitchFamily="34" charset="0"/>
              </a:rPr>
              <a:t>, en el seguimiento de instrucciones o en la </a:t>
            </a:r>
            <a:r>
              <a:rPr lang="es-CL" sz="2100" b="1" dirty="0" err="1">
                <a:latin typeface="Arial" panose="020B0604020202020204" pitchFamily="34" charset="0"/>
              </a:rPr>
              <a:t>comprensión</a:t>
            </a:r>
            <a:r>
              <a:rPr lang="es-CL" sz="2100" b="1" dirty="0">
                <a:latin typeface="Arial" panose="020B0604020202020204" pitchFamily="34" charset="0"/>
              </a:rPr>
              <a:t> de mensajes. </a:t>
            </a:r>
          </a:p>
          <a:p>
            <a:pPr marL="0" indent="0" algn="just">
              <a:buNone/>
            </a:pPr>
            <a:endParaRPr lang="es-CL" sz="1700" dirty="0"/>
          </a:p>
        </p:txBody>
      </p:sp>
      <p:pic>
        <p:nvPicPr>
          <p:cNvPr id="1027" name="Picture 3" descr="page11image52380896">
            <a:extLst>
              <a:ext uri="{FF2B5EF4-FFF2-40B4-BE49-F238E27FC236}">
                <a16:creationId xmlns:a16="http://schemas.microsoft.com/office/drawing/2014/main" id="{6465059B-42FE-B54A-F456-1CA00CAB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090" y="1806461"/>
            <a:ext cx="6303134" cy="321459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page11image52410800">
            <a:extLst>
              <a:ext uri="{FF2B5EF4-FFF2-40B4-BE49-F238E27FC236}">
                <a16:creationId xmlns:a16="http://schemas.microsoft.com/office/drawing/2014/main" id="{16BE6050-817E-337B-EAD3-526F1FD8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072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62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03E60-3082-F19A-CBAC-6516FFDB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DISEÑO UNIVERSAL DE APRENDIZAJE (DUA)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2AB8B2-2CC9-801B-B7FA-D910CF1BC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Inclusión en el contexto de aula</a:t>
            </a:r>
          </a:p>
        </p:txBody>
      </p:sp>
    </p:spTree>
    <p:extLst>
      <p:ext uri="{BB962C8B-B14F-4D97-AF65-F5344CB8AC3E}">
        <p14:creationId xmlns:p14="http://schemas.microsoft.com/office/powerpoint/2010/main" val="2967128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3D5D332-7890-565B-CF2C-447FA4C8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¿Qué conocemos respecto del DUA?</a:t>
            </a:r>
          </a:p>
        </p:txBody>
      </p:sp>
      <p:pic>
        <p:nvPicPr>
          <p:cNvPr id="6" name="UDL de un vistazo (EspaÃ±ol).mp4">
            <a:hlinkClick r:id="" action="ppaction://media"/>
            <a:extLst>
              <a:ext uri="{FF2B5EF4-FFF2-40B4-BE49-F238E27FC236}">
                <a16:creationId xmlns:a16="http://schemas.microsoft.com/office/drawing/2014/main" id="{868D867E-C6F5-A2EF-BF62-91FE3D22B3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2033019"/>
            <a:ext cx="8440738" cy="4748178"/>
          </a:xfrm>
        </p:spPr>
      </p:pic>
    </p:spTree>
    <p:extLst>
      <p:ext uri="{BB962C8B-B14F-4D97-AF65-F5344CB8AC3E}">
        <p14:creationId xmlns:p14="http://schemas.microsoft.com/office/powerpoint/2010/main" val="26097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055" name="Rectangle 2054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2055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6C3AFB-4F3B-4F68-14BC-75D1601F7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es-CL" sz="2000">
                <a:effectLst/>
                <a:latin typeface="ArialMT"/>
              </a:rPr>
              <a:t>El Diseño Universal para el Aprendizaje tiene su origen en el </a:t>
            </a:r>
            <a:r>
              <a:rPr lang="es-CL" sz="2000" b="1">
                <a:effectLst/>
                <a:latin typeface="Arial" panose="020B0604020202020204" pitchFamily="34" charset="0"/>
              </a:rPr>
              <a:t>Diseño Universal (DU)</a:t>
            </a:r>
            <a:r>
              <a:rPr lang="es-CL" sz="2000">
                <a:effectLst/>
                <a:latin typeface="ArialMT"/>
              </a:rPr>
              <a:t>, propuesta del ámbito de las disciplinas del diseño y la arquitectura en la década de los 70 en los Estados Unidos. </a:t>
            </a:r>
            <a:endParaRPr lang="es-CL" sz="2000"/>
          </a:p>
          <a:p>
            <a:r>
              <a:rPr lang="es-CL" sz="2000">
                <a:effectLst/>
                <a:latin typeface="ArialMT"/>
              </a:rPr>
              <a:t>El concepto del DU era diseñar y construir edificios y espacios públicos pensados desde el principio para atender la variedad de necesidades de acceso, comunicación y uso de los potenciales usuarios. </a:t>
            </a:r>
            <a:endParaRPr lang="es-CL" sz="2000"/>
          </a:p>
          <a:p>
            <a:endParaRPr lang="es-CL" sz="2000"/>
          </a:p>
        </p:txBody>
      </p:sp>
      <p:pic>
        <p:nvPicPr>
          <p:cNvPr id="2049" name="Picture 1" descr="page31image52291744">
            <a:extLst>
              <a:ext uri="{FF2B5EF4-FFF2-40B4-BE49-F238E27FC236}">
                <a16:creationId xmlns:a16="http://schemas.microsoft.com/office/drawing/2014/main" id="{D5A80ED7-C9AE-0339-E7E8-277E7CDE6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3" r="16834" b="2"/>
          <a:stretch/>
        </p:blipFill>
        <p:spPr bwMode="auto">
          <a:xfrm>
            <a:off x="6096000" y="10"/>
            <a:ext cx="609282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2057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9AB617-8A1D-D7C7-B3C4-FEE73484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s-CL" sz="3300" dirty="0"/>
              <a:t>Origen del Diseño Universal de Aprendizaje</a:t>
            </a:r>
          </a:p>
        </p:txBody>
      </p: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6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EE6B5E-A782-7C5B-4A64-4438EE60177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5250" y="1079500"/>
            <a:ext cx="12001500" cy="4977571"/>
          </a:xfrm>
        </p:spPr>
      </p:pic>
    </p:spTree>
    <p:extLst>
      <p:ext uri="{BB962C8B-B14F-4D97-AF65-F5344CB8AC3E}">
        <p14:creationId xmlns:p14="http://schemas.microsoft.com/office/powerpoint/2010/main" val="3785561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3077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3079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82" name="Rectangle 3081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D50D67-9949-7119-BF32-786718BA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s-CL" sz="2400"/>
              <a:t>Origen del Diseño Universal de Aprendizaje</a:t>
            </a:r>
          </a:p>
        </p:txBody>
      </p:sp>
      <p:pic>
        <p:nvPicPr>
          <p:cNvPr id="3084" name="Picture 3083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498E19-62AF-5A48-1AC1-A77C5FFE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32" y="2121426"/>
            <a:ext cx="4813268" cy="4078372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effectLst/>
                <a:latin typeface="ArialMT"/>
              </a:rPr>
              <a:t>En 1984 nace el Centro de </a:t>
            </a:r>
            <a:r>
              <a:rPr lang="es-CL" sz="1800" dirty="0" err="1">
                <a:effectLst/>
                <a:latin typeface="ArialMT"/>
              </a:rPr>
              <a:t>Tecnología</a:t>
            </a:r>
            <a:r>
              <a:rPr lang="es-CL" sz="1800" dirty="0">
                <a:effectLst/>
                <a:latin typeface="ArialMT"/>
              </a:rPr>
              <a:t> Especial Aplicada (CAST), con el objetivo de desarrollar </a:t>
            </a:r>
            <a:r>
              <a:rPr lang="es-CL" sz="1800" dirty="0" err="1">
                <a:effectLst/>
                <a:latin typeface="ArialMT"/>
              </a:rPr>
              <a:t>tecnologías</a:t>
            </a:r>
            <a:r>
              <a:rPr lang="es-CL" sz="1800" dirty="0">
                <a:effectLst/>
                <a:latin typeface="ArialMT"/>
              </a:rPr>
              <a:t> que apoyaran el proceso de aprendizaje de alumnos con </a:t>
            </a:r>
            <a:r>
              <a:rPr lang="es-CL" sz="1800" dirty="0" err="1">
                <a:effectLst/>
                <a:latin typeface="ArialMT"/>
              </a:rPr>
              <a:t>algún</a:t>
            </a:r>
            <a:r>
              <a:rPr lang="es-CL" sz="1800" dirty="0">
                <a:effectLst/>
                <a:latin typeface="ArialMT"/>
              </a:rPr>
              <a:t> tipo de discapacidad, de modo que pudiesen acceder al mismo </a:t>
            </a:r>
            <a:r>
              <a:rPr lang="es-CL" sz="1800" dirty="0" err="1">
                <a:effectLst/>
                <a:latin typeface="ArialMT"/>
              </a:rPr>
              <a:t>currículo</a:t>
            </a:r>
            <a:r>
              <a:rPr lang="es-CL" sz="1800" dirty="0">
                <a:effectLst/>
                <a:latin typeface="ArialMT"/>
              </a:rPr>
              <a:t> que sus </a:t>
            </a:r>
            <a:r>
              <a:rPr lang="es-CL" sz="1800" dirty="0" err="1">
                <a:effectLst/>
                <a:latin typeface="ArialMT"/>
              </a:rPr>
              <a:t>compañeros</a:t>
            </a:r>
            <a:r>
              <a:rPr lang="es-CL" sz="1800" dirty="0">
                <a:effectLst/>
                <a:latin typeface="ArialMT"/>
              </a:rPr>
              <a:t>, como por ejemplo, el </a:t>
            </a:r>
            <a:r>
              <a:rPr lang="es-CL" sz="1800" dirty="0" err="1">
                <a:effectLst/>
                <a:latin typeface="ArialMT"/>
              </a:rPr>
              <a:t>diseño</a:t>
            </a:r>
            <a:r>
              <a:rPr lang="es-CL" sz="1800" dirty="0">
                <a:effectLst/>
                <a:latin typeface="ArialMT"/>
              </a:rPr>
              <a:t> de libros </a:t>
            </a:r>
            <a:r>
              <a:rPr lang="es-CL" sz="1800" dirty="0" err="1">
                <a:effectLst/>
                <a:latin typeface="ArialMT"/>
              </a:rPr>
              <a:t>electrónicos</a:t>
            </a:r>
            <a:r>
              <a:rPr lang="es-CL" sz="1800" dirty="0">
                <a:effectLst/>
                <a:latin typeface="ArialMT"/>
              </a:rPr>
              <a:t>, que </a:t>
            </a:r>
            <a:r>
              <a:rPr lang="es-CL" sz="1800" dirty="0" err="1">
                <a:effectLst/>
                <a:latin typeface="ArialMT"/>
              </a:rPr>
              <a:t>convertían</a:t>
            </a:r>
            <a:r>
              <a:rPr lang="es-CL" sz="1800" dirty="0">
                <a:effectLst/>
                <a:latin typeface="ArialMT"/>
              </a:rPr>
              <a:t> los textos en audios. </a:t>
            </a:r>
            <a:endParaRPr lang="es-CL" sz="1800" dirty="0"/>
          </a:p>
          <a:p>
            <a:pPr algn="just"/>
            <a:r>
              <a:rPr lang="es-CL" sz="1800" dirty="0">
                <a:effectLst/>
                <a:latin typeface="ArialMT"/>
              </a:rPr>
              <a:t>A partir de la </a:t>
            </a:r>
            <a:r>
              <a:rPr lang="es-CL" sz="1800" dirty="0" err="1">
                <a:effectLst/>
                <a:latin typeface="ArialMT"/>
              </a:rPr>
              <a:t>década</a:t>
            </a:r>
            <a:r>
              <a:rPr lang="es-CL" sz="1800" dirty="0">
                <a:effectLst/>
                <a:latin typeface="ArialMT"/>
              </a:rPr>
              <a:t> de los 90, los estudios de David H. Rose y Anne Meyer, fundadores del CAST y su equipo de </a:t>
            </a:r>
            <a:r>
              <a:rPr lang="es-CL" sz="1800" dirty="0" err="1">
                <a:effectLst/>
                <a:latin typeface="ArialMT"/>
              </a:rPr>
              <a:t>investigación</a:t>
            </a:r>
            <a:r>
              <a:rPr lang="es-CL" sz="1800" dirty="0">
                <a:effectLst/>
                <a:latin typeface="ArialMT"/>
              </a:rPr>
              <a:t> fueron dando forma al </a:t>
            </a:r>
            <a:r>
              <a:rPr lang="es-CL" sz="1800" dirty="0" err="1">
                <a:effectLst/>
                <a:latin typeface="ArialMT"/>
              </a:rPr>
              <a:t>Diseño</a:t>
            </a:r>
            <a:r>
              <a:rPr lang="es-CL" sz="1800" dirty="0">
                <a:effectLst/>
                <a:latin typeface="ArialMT"/>
              </a:rPr>
              <a:t> Universal para el Aprendizaje, </a:t>
            </a:r>
            <a:r>
              <a:rPr lang="es-CL" sz="1800" dirty="0" err="1">
                <a:effectLst/>
                <a:latin typeface="ArialMT"/>
              </a:rPr>
              <a:t>diseñando</a:t>
            </a:r>
            <a:r>
              <a:rPr lang="es-CL" sz="1800" dirty="0">
                <a:effectLst/>
                <a:latin typeface="ArialMT"/>
              </a:rPr>
              <a:t> un marco de </a:t>
            </a:r>
            <a:r>
              <a:rPr lang="es-CL" sz="1800" dirty="0" err="1">
                <a:effectLst/>
                <a:latin typeface="ArialMT"/>
              </a:rPr>
              <a:t>aplicación</a:t>
            </a:r>
            <a:r>
              <a:rPr lang="es-CL" sz="1800" dirty="0">
                <a:effectLst/>
                <a:latin typeface="ArialMT"/>
              </a:rPr>
              <a:t> del DUA en el aula. </a:t>
            </a:r>
            <a:endParaRPr lang="es-CL" sz="1800" dirty="0"/>
          </a:p>
          <a:p>
            <a:pPr algn="just"/>
            <a:endParaRPr lang="es-CL" sz="1800" dirty="0"/>
          </a:p>
        </p:txBody>
      </p:sp>
      <p:pic>
        <p:nvPicPr>
          <p:cNvPr id="3073" name="Picture 1" descr="page32image52209200">
            <a:extLst>
              <a:ext uri="{FF2B5EF4-FFF2-40B4-BE49-F238E27FC236}">
                <a16:creationId xmlns:a16="http://schemas.microsoft.com/office/drawing/2014/main" id="{12A419F1-2176-19F1-BBCD-39258243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090" y="1034327"/>
            <a:ext cx="6303134" cy="4758866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464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2" name="Rectangle 410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410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6" name="Rectangle 410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D3AEFF-AC9C-D7AA-F5F8-F9A6273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s-CL" sz="2400" dirty="0"/>
              <a:t>D.U.A.</a:t>
            </a:r>
          </a:p>
        </p:txBody>
      </p:sp>
      <p:pic>
        <p:nvPicPr>
          <p:cNvPr id="4108" name="Picture 410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906FCB-DB9C-BCFF-4A85-4EE2919C5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" y="2297630"/>
            <a:ext cx="4952874" cy="434605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L" dirty="0">
                <a:effectLst/>
                <a:latin typeface="ArialMT"/>
              </a:rPr>
              <a:t>Es </a:t>
            </a:r>
            <a:r>
              <a:rPr lang="es-CL" dirty="0" err="1">
                <a:effectLst/>
                <a:latin typeface="ArialMT"/>
              </a:rPr>
              <a:t>asi</a:t>
            </a:r>
            <a:r>
              <a:rPr lang="es-CL" dirty="0">
                <a:effectLst/>
                <a:latin typeface="ArialMT"/>
              </a:rPr>
              <a:t>́ que el </a:t>
            </a:r>
            <a:r>
              <a:rPr lang="es-CL" b="1" dirty="0" err="1">
                <a:effectLst/>
                <a:latin typeface="Arial" panose="020B0604020202020204" pitchFamily="34" charset="0"/>
              </a:rPr>
              <a:t>Diseño</a:t>
            </a:r>
            <a:r>
              <a:rPr lang="es-CL" b="1" dirty="0">
                <a:effectLst/>
                <a:latin typeface="Arial" panose="020B0604020202020204" pitchFamily="34" charset="0"/>
              </a:rPr>
              <a:t> Universal para el Aprendizaje </a:t>
            </a:r>
            <a:r>
              <a:rPr lang="es-CL" dirty="0">
                <a:effectLst/>
                <a:latin typeface="ArialMT"/>
              </a:rPr>
              <a:t>conforma un </a:t>
            </a:r>
            <a:r>
              <a:rPr lang="es-CL" b="1" dirty="0">
                <a:effectLst/>
                <a:latin typeface="Arial" panose="020B0604020202020204" pitchFamily="34" charset="0"/>
              </a:rPr>
              <a:t>enfoque </a:t>
            </a:r>
            <a:r>
              <a:rPr lang="es-CL" b="1" dirty="0" err="1">
                <a:effectLst/>
                <a:latin typeface="Arial" panose="020B0604020202020204" pitchFamily="34" charset="0"/>
              </a:rPr>
              <a:t>didáctico</a:t>
            </a:r>
            <a:r>
              <a:rPr lang="es-CL" b="1" dirty="0">
                <a:effectLst/>
                <a:latin typeface="Arial" panose="020B0604020202020204" pitchFamily="34" charset="0"/>
              </a:rPr>
              <a:t> </a:t>
            </a:r>
            <a:r>
              <a:rPr lang="es-CL" dirty="0">
                <a:effectLst/>
                <a:latin typeface="ArialMT"/>
              </a:rPr>
              <a:t>que pretende aplicar los principios del </a:t>
            </a:r>
            <a:r>
              <a:rPr lang="es-CL" dirty="0" err="1">
                <a:effectLst/>
                <a:latin typeface="ArialMT"/>
              </a:rPr>
              <a:t>Diseño</a:t>
            </a:r>
            <a:r>
              <a:rPr lang="es-CL" dirty="0">
                <a:effectLst/>
                <a:latin typeface="ArialMT"/>
              </a:rPr>
              <a:t> Universal al </a:t>
            </a:r>
            <a:r>
              <a:rPr lang="es-CL" dirty="0" err="1">
                <a:effectLst/>
                <a:latin typeface="ArialMT"/>
              </a:rPr>
              <a:t>diseño</a:t>
            </a:r>
            <a:r>
              <a:rPr lang="es-CL" dirty="0">
                <a:effectLst/>
                <a:latin typeface="ArialMT"/>
              </a:rPr>
              <a:t> del </a:t>
            </a:r>
            <a:r>
              <a:rPr lang="es-CL" dirty="0" err="1">
                <a:effectLst/>
                <a:latin typeface="ArialMT"/>
              </a:rPr>
              <a:t>currículo</a:t>
            </a:r>
            <a:r>
              <a:rPr lang="es-CL" dirty="0">
                <a:effectLst/>
                <a:latin typeface="ArialMT"/>
              </a:rPr>
              <a:t> de los diferentes niveles educativos. </a:t>
            </a:r>
            <a:endParaRPr lang="es-CL" sz="1800" dirty="0"/>
          </a:p>
          <a:p>
            <a:pPr algn="just"/>
            <a:r>
              <a:rPr lang="es-CL" dirty="0">
                <a:effectLst/>
                <a:latin typeface="ArialMT"/>
              </a:rPr>
              <a:t>Lo podemos definir como: «[...] un </a:t>
            </a:r>
            <a:r>
              <a:rPr lang="es-CL" b="1" dirty="0">
                <a:effectLst/>
                <a:latin typeface="Arial" panose="020B0604020202020204" pitchFamily="34" charset="0"/>
              </a:rPr>
              <a:t>enfoque </a:t>
            </a:r>
            <a:r>
              <a:rPr lang="es-CL" dirty="0">
                <a:effectLst/>
                <a:latin typeface="ArialMT"/>
              </a:rPr>
              <a:t>basado en la </a:t>
            </a:r>
            <a:r>
              <a:rPr lang="es-CL" dirty="0" err="1">
                <a:effectLst/>
                <a:latin typeface="ArialMT"/>
              </a:rPr>
              <a:t>investigación</a:t>
            </a:r>
            <a:r>
              <a:rPr lang="es-CL" dirty="0">
                <a:effectLst/>
                <a:latin typeface="ArialMT"/>
              </a:rPr>
              <a:t> para el </a:t>
            </a:r>
            <a:r>
              <a:rPr lang="es-CL" b="1" dirty="0" err="1">
                <a:effectLst/>
                <a:latin typeface="Arial" panose="020B0604020202020204" pitchFamily="34" charset="0"/>
              </a:rPr>
              <a:t>diseño</a:t>
            </a:r>
            <a:r>
              <a:rPr lang="es-CL" b="1" dirty="0">
                <a:effectLst/>
                <a:latin typeface="Arial" panose="020B0604020202020204" pitchFamily="34" charset="0"/>
              </a:rPr>
              <a:t> del </a:t>
            </a:r>
            <a:r>
              <a:rPr lang="es-CL" b="1" dirty="0" err="1">
                <a:effectLst/>
                <a:latin typeface="Arial" panose="020B0604020202020204" pitchFamily="34" charset="0"/>
              </a:rPr>
              <a:t>currículo</a:t>
            </a:r>
            <a:r>
              <a:rPr lang="es-CL" b="1" dirty="0">
                <a:effectLst/>
                <a:latin typeface="Arial" panose="020B0604020202020204" pitchFamily="34" charset="0"/>
              </a:rPr>
              <a:t> </a:t>
            </a:r>
            <a:r>
              <a:rPr lang="es-CL" dirty="0">
                <a:effectLst/>
                <a:latin typeface="ArialMT"/>
              </a:rPr>
              <a:t>―es decir, objetivos educativos, </a:t>
            </a:r>
            <a:r>
              <a:rPr lang="es-CL" dirty="0" err="1">
                <a:effectLst/>
                <a:latin typeface="ArialMT"/>
              </a:rPr>
              <a:t>métodos</a:t>
            </a:r>
            <a:r>
              <a:rPr lang="es-CL" dirty="0">
                <a:effectLst/>
                <a:latin typeface="ArialMT"/>
              </a:rPr>
              <a:t>, materiales y </a:t>
            </a:r>
            <a:r>
              <a:rPr lang="es-CL" dirty="0" err="1">
                <a:effectLst/>
                <a:latin typeface="ArialMT"/>
              </a:rPr>
              <a:t>evaluación</a:t>
            </a:r>
            <a:r>
              <a:rPr lang="es-CL" dirty="0">
                <a:effectLst/>
                <a:latin typeface="ArialMT"/>
              </a:rPr>
              <a:t>― que </a:t>
            </a:r>
            <a:r>
              <a:rPr lang="es-CL" b="1" dirty="0">
                <a:effectLst/>
                <a:latin typeface="Arial" panose="020B0604020202020204" pitchFamily="34" charset="0"/>
              </a:rPr>
              <a:t>permite </a:t>
            </a:r>
            <a:r>
              <a:rPr lang="es-CL" dirty="0">
                <a:effectLst/>
                <a:latin typeface="ArialMT"/>
              </a:rPr>
              <a:t>a todas las personas </a:t>
            </a:r>
            <a:r>
              <a:rPr lang="es-CL" b="1" dirty="0">
                <a:effectLst/>
                <a:latin typeface="Arial" panose="020B0604020202020204" pitchFamily="34" charset="0"/>
              </a:rPr>
              <a:t>desarrollar conocimientos</a:t>
            </a:r>
            <a:r>
              <a:rPr lang="es-CL" dirty="0">
                <a:effectLst/>
                <a:latin typeface="ArialMT"/>
              </a:rPr>
              <a:t>, </a:t>
            </a:r>
            <a:r>
              <a:rPr lang="es-CL" b="1" dirty="0">
                <a:effectLst/>
                <a:latin typeface="Arial" panose="020B0604020202020204" pitchFamily="34" charset="0"/>
              </a:rPr>
              <a:t>habilidades </a:t>
            </a:r>
            <a:r>
              <a:rPr lang="es-CL" dirty="0">
                <a:effectLst/>
                <a:latin typeface="ArialMT"/>
              </a:rPr>
              <a:t>y </a:t>
            </a:r>
            <a:r>
              <a:rPr lang="es-CL" b="1" dirty="0" err="1">
                <a:effectLst/>
                <a:latin typeface="Arial" panose="020B0604020202020204" pitchFamily="34" charset="0"/>
              </a:rPr>
              <a:t>motivación</a:t>
            </a:r>
            <a:r>
              <a:rPr lang="es-CL" b="1" dirty="0">
                <a:effectLst/>
                <a:latin typeface="Arial" panose="020B0604020202020204" pitchFamily="34" charset="0"/>
              </a:rPr>
              <a:t> </a:t>
            </a:r>
            <a:r>
              <a:rPr lang="es-CL" dirty="0">
                <a:effectLst/>
                <a:latin typeface="ArialMT"/>
              </a:rPr>
              <a:t>e </a:t>
            </a:r>
            <a:r>
              <a:rPr lang="es-CL" dirty="0" err="1">
                <a:effectLst/>
                <a:latin typeface="ArialMT"/>
              </a:rPr>
              <a:t>implicación</a:t>
            </a:r>
            <a:r>
              <a:rPr lang="es-CL" dirty="0">
                <a:effectLst/>
                <a:latin typeface="ArialMT"/>
              </a:rPr>
              <a:t> </a:t>
            </a:r>
            <a:r>
              <a:rPr lang="es-CL" b="1" dirty="0">
                <a:effectLst/>
                <a:latin typeface="Arial" panose="020B0604020202020204" pitchFamily="34" charset="0"/>
              </a:rPr>
              <a:t>con el aprendizaje</a:t>
            </a:r>
            <a:r>
              <a:rPr lang="es-CL" dirty="0">
                <a:effectLst/>
                <a:latin typeface="ArialMT"/>
              </a:rPr>
              <a:t>». </a:t>
            </a:r>
            <a:endParaRPr lang="es-CL" sz="1800" dirty="0"/>
          </a:p>
          <a:p>
            <a:pPr algn="just"/>
            <a:endParaRPr lang="es-CL" dirty="0"/>
          </a:p>
        </p:txBody>
      </p:sp>
      <p:pic>
        <p:nvPicPr>
          <p:cNvPr id="4097" name="Picture 1" descr="page33image52408512">
            <a:extLst>
              <a:ext uri="{FF2B5EF4-FFF2-40B4-BE49-F238E27FC236}">
                <a16:creationId xmlns:a16="http://schemas.microsoft.com/office/drawing/2014/main" id="{9FD11948-3343-A345-C395-C0B4D3FF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8460" y="178041"/>
            <a:ext cx="6303134" cy="387326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3AAD97-4284-E4CD-6D10-CFDD267E1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579" y="3512189"/>
            <a:ext cx="6426200" cy="1079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551CC5-A17D-B151-8184-2748207AC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679" y="4731699"/>
            <a:ext cx="6350000" cy="10033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02739E-27A1-E545-8C4A-7960D74DA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929" y="5880101"/>
            <a:ext cx="6337300" cy="977900"/>
          </a:xfrm>
          <a:prstGeom prst="rect">
            <a:avLst/>
          </a:prstGeom>
        </p:spPr>
      </p:pic>
      <p:pic>
        <p:nvPicPr>
          <p:cNvPr id="4098" name="Picture 2" descr="page33image52361856">
            <a:extLst>
              <a:ext uri="{FF2B5EF4-FFF2-40B4-BE49-F238E27FC236}">
                <a16:creationId xmlns:a16="http://schemas.microsoft.com/office/drawing/2014/main" id="{3AA5F00B-A249-2500-51B5-B09D6FF1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570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20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AF12C-A946-DA3C-FB6D-E56944B0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DADA82-7239-A419-1347-A10B88024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C23392-E16C-B12F-8922-DFC83FED8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19"/>
          <a:stretch/>
        </p:blipFill>
        <p:spPr>
          <a:xfrm>
            <a:off x="0" y="426620"/>
            <a:ext cx="12194899" cy="600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1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3A83AA-8473-ED8F-0023-7BFD36125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807" y="59597"/>
            <a:ext cx="9118385" cy="6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68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074421-6CDA-EF51-A787-B3E2646A3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215"/>
            <a:ext cx="12165168" cy="569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92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Picture 8" descr="Uma parede pintado com uma seta e um dardarboard">
            <a:extLst>
              <a:ext uri="{FF2B5EF4-FFF2-40B4-BE49-F238E27FC236}">
                <a16:creationId xmlns:a16="http://schemas.microsoft.com/office/drawing/2014/main" id="{AC9EF3D2-FD58-712B-2A9B-54ED0DC41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0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4664D33-54A5-7C17-F139-603733D8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s-CL" dirty="0"/>
              <a:t>Objetivos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41257B6C-7FEC-806D-A98B-7B132586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sz="2000" dirty="0"/>
              <a:t>- Analizar la manera en que las características del Trastorno del Espectro Autista afectan el desarrollo de las habilidades lingüísticas.</a:t>
            </a:r>
          </a:p>
          <a:p>
            <a:pPr marL="0" indent="0">
              <a:buNone/>
            </a:pPr>
            <a:endParaRPr lang="es-CL" sz="2000" dirty="0"/>
          </a:p>
          <a:p>
            <a:pPr marL="0" indent="0">
              <a:buNone/>
            </a:pPr>
            <a:r>
              <a:rPr lang="es-CL" sz="2000" dirty="0"/>
              <a:t>- Comprender el origen y las pautas del Diseño Universal de Aprendizaje, para generar adecuaciones didácticas que posibiliten la inclusión en el aula.</a:t>
            </a:r>
          </a:p>
          <a:p>
            <a:pPr marL="0" indent="0">
              <a:buNone/>
            </a:pPr>
            <a:endParaRPr lang="es-CL" sz="2000" dirty="0"/>
          </a:p>
          <a:p>
            <a:pPr marL="0" indent="0">
              <a:buNone/>
            </a:pPr>
            <a:r>
              <a:rPr lang="es-CL" sz="2000" dirty="0"/>
              <a:t>- Comprender los protocolos y principios de Lectura Fácil, para facilitar la comprensión lectora y la inclusión en el aula.</a:t>
            </a:r>
          </a:p>
          <a:p>
            <a:pPr marL="0" indent="0">
              <a:buNone/>
            </a:pP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2984997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7D5A26-DF9A-E529-BDB7-AD9E5AD87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" y="1614994"/>
            <a:ext cx="12094296" cy="524300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4B8FA46-696E-5C54-C524-F3E8778D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09" y="638928"/>
            <a:ext cx="9613861" cy="1080938"/>
          </a:xfrm>
        </p:spPr>
        <p:txBody>
          <a:bodyPr/>
          <a:lstStyle/>
          <a:p>
            <a:r>
              <a:rPr lang="es-CL" dirty="0"/>
              <a:t>Principio II: proporcionar diferentes formas de representación</a:t>
            </a:r>
          </a:p>
        </p:txBody>
      </p:sp>
    </p:spTree>
    <p:extLst>
      <p:ext uri="{BB962C8B-B14F-4D97-AF65-F5344CB8AC3E}">
        <p14:creationId xmlns:p14="http://schemas.microsoft.com/office/powerpoint/2010/main" val="3670282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3264EE8-770B-918F-C5CE-C29494702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296"/>
            <a:ext cx="12315825" cy="67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5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3DC1B0-C092-0099-523B-F870E3D85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386"/>
            <a:ext cx="12192000" cy="61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7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EFDFEF-99B3-0276-3C31-C3A692EB2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95" y="78581"/>
            <a:ext cx="11699005" cy="6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14197B-2A0A-EDDF-EDFC-A5DD95D4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3" y="-1"/>
            <a:ext cx="11899662" cy="68398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04C6D9-E54C-AB8E-DD84-6B5EE1026864}"/>
              </a:ext>
            </a:extLst>
          </p:cNvPr>
          <p:cNvSpPr txBox="1"/>
          <p:nvPr/>
        </p:nvSpPr>
        <p:spPr>
          <a:xfrm>
            <a:off x="10001250" y="0"/>
            <a:ext cx="1985963" cy="1000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62434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4F0162-BF54-4D36-3842-8D2FFBF3C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7"/>
          <a:stretch/>
        </p:blipFill>
        <p:spPr>
          <a:xfrm>
            <a:off x="142874" y="109171"/>
            <a:ext cx="7596187" cy="49823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948CFE-1F7E-435F-7674-C91A15E3D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5245742"/>
            <a:ext cx="11213034" cy="12836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48045B-E9C4-539D-8D3E-C5D8A9EE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1" y="2469002"/>
            <a:ext cx="4110037" cy="22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18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FC9FA-85B9-08C3-93D8-7B811C05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5400" dirty="0">
                <a:solidFill>
                  <a:schemeClr val="tx1"/>
                </a:solidFill>
              </a:rPr>
              <a:t>Lectura Fácil</a:t>
            </a:r>
          </a:p>
        </p:txBody>
      </p:sp>
    </p:spTree>
    <p:extLst>
      <p:ext uri="{BB962C8B-B14F-4D97-AF65-F5344CB8AC3E}">
        <p14:creationId xmlns:p14="http://schemas.microsoft.com/office/powerpoint/2010/main" val="453821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B6841DB-43AF-A52D-C8F6-9652B5615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Lectura Fácil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0F2F8D-051F-3893-586C-ADBE8EB7F28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CL" dirty="0"/>
              <a:t>Conceptualización.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3B43AD-4B3B-EBBC-056A-210C4B68747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 algn="just"/>
            <a:r>
              <a:rPr lang="es-CL" sz="2400" b="0" i="0" u="none" strike="noStrike" dirty="0">
                <a:solidFill>
                  <a:srgbClr val="000B16"/>
                </a:solidFill>
                <a:effectLst/>
                <a:latin typeface="Atkinson"/>
              </a:rPr>
              <a:t>Método que recoge un conjunto de pautas y recomendaciones relativas a la redacción de textos al diseño y maquetación de documentos y a la validación de la comprensibilidad de los mismos, destinado a hacer accesible la información a las personas con dificultades de comprensión lectora.</a:t>
            </a:r>
            <a:endParaRPr lang="es-CL" sz="2400" dirty="0"/>
          </a:p>
        </p:txBody>
      </p:sp>
      <p:pic>
        <p:nvPicPr>
          <p:cNvPr id="1028" name="Picture 4" descr="Cómo debo usar el logo de la lectura fácil? - Plena inclusión">
            <a:extLst>
              <a:ext uri="{FF2B5EF4-FFF2-40B4-BE49-F238E27FC236}">
                <a16:creationId xmlns:a16="http://schemas.microsoft.com/office/drawing/2014/main" id="{F7C62DE2-7C28-126A-8B05-F10BC5D0A01E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r="64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0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3FA6767-8A84-7B9A-F3D7-7833B720F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Lectura Fácil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DE26DE-6C33-CFF9-7515-799BBB1FDC2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CL" dirty="0"/>
              <a:t>El acceso a la lectura como un derecho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A19212-A0B8-F2A7-5FFE-7F4A78A63EA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530" y="2465664"/>
            <a:ext cx="5284470" cy="3978678"/>
          </a:xfrm>
        </p:spPr>
        <p:txBody>
          <a:bodyPr/>
          <a:lstStyle/>
          <a:p>
            <a:pPr algn="just"/>
            <a:r>
              <a:rPr lang="es-CL" sz="1800" dirty="0">
                <a:effectLst/>
                <a:latin typeface="FagoNo"/>
              </a:rPr>
              <a:t>“Esta herramienta pretende ser una </a:t>
            </a:r>
            <a:r>
              <a:rPr lang="es-CL" sz="1800" dirty="0" err="1">
                <a:effectLst/>
                <a:latin typeface="FagoNo"/>
              </a:rPr>
              <a:t>solución</a:t>
            </a:r>
            <a:r>
              <a:rPr lang="es-CL" sz="1800" dirty="0">
                <a:effectLst/>
                <a:latin typeface="FagoNo"/>
              </a:rPr>
              <a:t> para facilitar el acceso a la </a:t>
            </a:r>
            <a:r>
              <a:rPr lang="es-CL" sz="1800" dirty="0" err="1">
                <a:effectLst/>
                <a:latin typeface="FagoNo"/>
              </a:rPr>
              <a:t>información</a:t>
            </a:r>
            <a:r>
              <a:rPr lang="es-CL" sz="1800" dirty="0">
                <a:effectLst/>
                <a:latin typeface="FagoNo"/>
              </a:rPr>
              <a:t>, la cultura y la literatura, debido a que es un derecho fundamental de las personas, que son iguales en derechos, con inde- pendencia de sus capacidades. </a:t>
            </a:r>
          </a:p>
          <a:p>
            <a:endParaRPr lang="es-CL" sz="1800" dirty="0">
              <a:latin typeface="FagoNo"/>
            </a:endParaRPr>
          </a:p>
          <a:p>
            <a:pPr algn="just"/>
            <a:r>
              <a:rPr lang="es-CL" sz="1800" dirty="0">
                <a:effectLst/>
                <a:latin typeface="FagoNo"/>
              </a:rPr>
              <a:t>No </a:t>
            </a:r>
            <a:r>
              <a:rPr lang="es-CL" sz="1800" dirty="0" err="1">
                <a:effectLst/>
                <a:latin typeface="FagoNo"/>
              </a:rPr>
              <a:t>sólo</a:t>
            </a:r>
            <a:r>
              <a:rPr lang="es-CL" sz="1800" dirty="0">
                <a:effectLst/>
                <a:latin typeface="FagoNo"/>
              </a:rPr>
              <a:t> es un derecho, sino que permite el ejercicio de otros, como el de </a:t>
            </a:r>
            <a:r>
              <a:rPr lang="es-CL" sz="1800" dirty="0" err="1">
                <a:effectLst/>
                <a:latin typeface="FagoNo"/>
              </a:rPr>
              <a:t>participación</a:t>
            </a:r>
            <a:r>
              <a:rPr lang="es-CL" sz="1800" dirty="0">
                <a:effectLst/>
                <a:latin typeface="FagoNo"/>
              </a:rPr>
              <a:t>, para tener la </a:t>
            </a:r>
            <a:r>
              <a:rPr lang="es-CL" sz="1800" dirty="0" err="1">
                <a:effectLst/>
                <a:latin typeface="FagoNo"/>
              </a:rPr>
              <a:t>opción</a:t>
            </a:r>
            <a:r>
              <a:rPr lang="es-CL" sz="1800" dirty="0">
                <a:effectLst/>
                <a:latin typeface="FagoNo"/>
              </a:rPr>
              <a:t> de influir en decisiones que pueden ser importantes para su vida (…)”</a:t>
            </a:r>
          </a:p>
          <a:p>
            <a:endParaRPr lang="es-CL" sz="1800" dirty="0">
              <a:latin typeface="FagoNo"/>
            </a:endParaRPr>
          </a:p>
          <a:p>
            <a:r>
              <a:rPr lang="es-CL" sz="1800" dirty="0">
                <a:latin typeface="FagoNo"/>
              </a:rPr>
              <a:t>							(García, 2011)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04948C-094A-ABC6-EDED-AB5BEF952FC1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0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9F59E18-F081-A261-62E9-8A834CF2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7"/>
          <a:stretch/>
        </p:blipFill>
        <p:spPr>
          <a:xfrm>
            <a:off x="853191" y="715073"/>
            <a:ext cx="4737014" cy="17081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0F6FE5-BA71-91D8-9EC6-1E2BDAD15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0"/>
          <a:stretch/>
        </p:blipFill>
        <p:spPr>
          <a:xfrm>
            <a:off x="853190" y="2586458"/>
            <a:ext cx="4737015" cy="133842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AC8B663-7255-423B-A8B3-96090A02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88" y="883016"/>
            <a:ext cx="5489576" cy="147076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EEB1EEB-5FDC-E0B0-20B3-EBDFAC1F2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88" y="2593332"/>
            <a:ext cx="5758565" cy="134676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320BBBF-3A3D-9C79-E41A-073B20CEE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1" y="4137840"/>
            <a:ext cx="5027611" cy="149132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8DEFEE3-E6A5-7DE2-66F9-F121F2E8C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6"/>
          <a:stretch/>
        </p:blipFill>
        <p:spPr>
          <a:xfrm>
            <a:off x="5873820" y="4131637"/>
            <a:ext cx="5646577" cy="149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159CD-1E36-A7B9-396C-184F0036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¿Qué conoces acerca del Trastorno del Espectro Autista?</a:t>
            </a:r>
          </a:p>
        </p:txBody>
      </p:sp>
      <p:pic>
        <p:nvPicPr>
          <p:cNvPr id="4" name="SenÌales de autismo (TEA) en ninÌos.mp4">
            <a:hlinkClick r:id="" action="ppaction://media"/>
            <a:extLst>
              <a:ext uri="{FF2B5EF4-FFF2-40B4-BE49-F238E27FC236}">
                <a16:creationId xmlns:a16="http://schemas.microsoft.com/office/drawing/2014/main" id="{A05E585D-0115-822B-1472-14C1B14615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7252" y="2034231"/>
            <a:ext cx="8232574" cy="4631079"/>
          </a:xfrm>
        </p:spPr>
      </p:pic>
    </p:spTree>
    <p:extLst>
      <p:ext uri="{BB962C8B-B14F-4D97-AF65-F5344CB8AC3E}">
        <p14:creationId xmlns:p14="http://schemas.microsoft.com/office/powerpoint/2010/main" val="11660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08F2294-485E-2B78-3CAC-4E45075AF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89" y="0"/>
            <a:ext cx="649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47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B4E96B1-2316-E6DB-5CDD-A4D8F52B855F}"/>
              </a:ext>
            </a:extLst>
          </p:cNvPr>
          <p:cNvSpPr txBox="1"/>
          <p:nvPr/>
        </p:nvSpPr>
        <p:spPr>
          <a:xfrm>
            <a:off x="3052689" y="3247851"/>
            <a:ext cx="5205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2"/>
              </a:rPr>
              <a:t>https://es.literaturasm.com/lectura-facil#gref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08627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35111E1-31B3-01BC-489F-FD8AB040A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830" y="109916"/>
            <a:ext cx="5284470" cy="763429"/>
          </a:xfrm>
        </p:spPr>
        <p:txBody>
          <a:bodyPr>
            <a:normAutofit fontScale="92500"/>
          </a:bodyPr>
          <a:lstStyle/>
          <a:p>
            <a:r>
              <a:rPr lang="es-CL" dirty="0">
                <a:solidFill>
                  <a:schemeClr val="bg1"/>
                </a:solidFill>
              </a:rPr>
              <a:t>Consideraciones Finales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228A18-3B2B-5030-B035-1408055C932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55906" y="670829"/>
            <a:ext cx="6156374" cy="5516342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El desafío está en el aula: es ahí donde se va a propiciar de forma real el trabajo inclusivo de cada estudiante, a fin de acompañar en el proceso de su pleno desarrollo.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La </a:t>
            </a:r>
            <a:r>
              <a:rPr lang="es-CL" dirty="0" err="1">
                <a:solidFill>
                  <a:schemeClr val="bg1"/>
                </a:solidFill>
              </a:rPr>
              <a:t>co</a:t>
            </a:r>
            <a:r>
              <a:rPr lang="es-CL" dirty="0">
                <a:solidFill>
                  <a:schemeClr val="bg1"/>
                </a:solidFill>
              </a:rPr>
              <a:t>-docencia y la adecuación curricular entre los equipos PIE y los docentes de la educación regular, son instancias fundamentales en el avance de la inclusión, que deben fomentarse.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El desafío también está en el reconocimiento e inclusión de las distintas NEE, tal como ha sido con la ley TEA.</a:t>
            </a:r>
          </a:p>
        </p:txBody>
      </p:sp>
      <p:pic>
        <p:nvPicPr>
          <p:cNvPr id="10242" name="Picture 2" descr="Reflexiones finales">
            <a:extLst>
              <a:ext uri="{FF2B5EF4-FFF2-40B4-BE49-F238E27FC236}">
                <a16:creationId xmlns:a16="http://schemas.microsoft.com/office/drawing/2014/main" id="{B1311822-1912-01BC-B713-FC4F734D0F57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r="665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9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3D4F9-39E8-C0F3-3BB3-EFDCA974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T.E.A.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D171FAF-0210-0441-C756-A09EACBA1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905" y="2336800"/>
            <a:ext cx="9352743" cy="3936678"/>
          </a:xfrm>
        </p:spPr>
      </p:pic>
    </p:spTree>
    <p:extLst>
      <p:ext uri="{BB962C8B-B14F-4D97-AF65-F5344CB8AC3E}">
        <p14:creationId xmlns:p14="http://schemas.microsoft.com/office/powerpoint/2010/main" val="413190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6C90F2-1ADA-3916-FD29-0E06E7D8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s-CL" sz="2400"/>
              <a:t>Clasificaciones en el T.E.A.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567FA2-B7FD-3009-0864-22659149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s-CL" sz="1400">
                <a:effectLst/>
                <a:latin typeface="ArialMT"/>
              </a:rPr>
              <a:t>El Síndrome de Asperger está clasificado como autismo de grado 1 y es el nivel más leve del autismo, también se le denomina coloquialmente autismo de alto funcionamiento </a:t>
            </a:r>
            <a:endParaRPr lang="es-CL" sz="1400"/>
          </a:p>
          <a:p>
            <a:r>
              <a:rPr lang="es-CL" sz="1400">
                <a:effectLst/>
                <a:latin typeface="ArialMT"/>
              </a:rPr>
              <a:t>Los siguientes grados conllevan niveles crecientes de déficit en la comunicación social y en la manifestación de comportamientos restringidos y repetitivos, aunque en algunos casos, los niños pueden presentar déficits en el uso de la comunicación social sin presentar comportamientos repetitivos. </a:t>
            </a:r>
            <a:endParaRPr lang="es-CL" sz="14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0CC6D5-7769-C328-8433-57BE9F90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031" y="640080"/>
            <a:ext cx="5981597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03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TeorÃ­a de la mente.mp4">
            <a:hlinkClick r:id="" action="ppaction://media"/>
            <a:extLst>
              <a:ext uri="{FF2B5EF4-FFF2-40B4-BE49-F238E27FC236}">
                <a16:creationId xmlns:a16="http://schemas.microsoft.com/office/drawing/2014/main" id="{7853671D-9BE9-2047-23EB-11153F88D7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2" y="2368028"/>
            <a:ext cx="7296117" cy="4104210"/>
          </a:xfrm>
        </p:spPr>
      </p:pic>
      <p:pic>
        <p:nvPicPr>
          <p:cNvPr id="5" name="Picture 4" descr="Arte en 3D de una persona">
            <a:extLst>
              <a:ext uri="{FF2B5EF4-FFF2-40B4-BE49-F238E27FC236}">
                <a16:creationId xmlns:a16="http://schemas.microsoft.com/office/drawing/2014/main" id="{B35EC1E7-09E5-1F8B-0F36-AF6A787AE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37" b="1"/>
          <a:stretch/>
        </p:blipFill>
        <p:spPr>
          <a:xfrm>
            <a:off x="7590978" y="917923"/>
            <a:ext cx="4462910" cy="50221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D11C60-7B98-2213-146A-DE5916F5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s-CL"/>
              <a:t>Origen: Teoría de la Mente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9A4BA-636F-BD94-036B-8FEF8A457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60" y="2368028"/>
            <a:ext cx="5541690" cy="3736744"/>
          </a:xfrm>
        </p:spPr>
        <p:txBody>
          <a:bodyPr>
            <a:normAutofit/>
          </a:bodyPr>
          <a:lstStyle/>
          <a:p>
            <a:pPr algn="just"/>
            <a:r>
              <a:rPr lang="es-CL" sz="2000" dirty="0">
                <a:effectLst/>
                <a:latin typeface="ArialMT"/>
              </a:rPr>
              <a:t>El espectro del autismo no es ni blanco ni negro, es un abanico de colores, el cual nos ha llevado, en la actualidad a manejar el concepto de espectro. Los </a:t>
            </a:r>
            <a:r>
              <a:rPr lang="es-CL" sz="2000" dirty="0" err="1">
                <a:effectLst/>
                <a:latin typeface="ArialMT"/>
              </a:rPr>
              <a:t>síntomas</a:t>
            </a:r>
            <a:r>
              <a:rPr lang="es-CL" sz="2000" dirty="0">
                <a:effectLst/>
                <a:latin typeface="ArialMT"/>
              </a:rPr>
              <a:t> se manifiestan de diversas formas en las distintas edades. Su </a:t>
            </a:r>
            <a:r>
              <a:rPr lang="es-CL" sz="2000" dirty="0" err="1">
                <a:effectLst/>
                <a:latin typeface="ArialMT"/>
              </a:rPr>
              <a:t>expresión</a:t>
            </a:r>
            <a:r>
              <a:rPr lang="es-CL" sz="2000" dirty="0">
                <a:effectLst/>
                <a:latin typeface="ArialMT"/>
              </a:rPr>
              <a:t> es variable y </a:t>
            </a:r>
            <a:r>
              <a:rPr lang="es-CL" sz="2000" dirty="0" err="1">
                <a:effectLst/>
                <a:latin typeface="ArialMT"/>
              </a:rPr>
              <a:t>acompaña</a:t>
            </a:r>
            <a:r>
              <a:rPr lang="es-CL" sz="2000" dirty="0">
                <a:effectLst/>
                <a:latin typeface="ArialMT"/>
              </a:rPr>
              <a:t> a la persona durante toda su vida. </a:t>
            </a:r>
            <a:endParaRPr lang="es-CL" sz="2000" dirty="0"/>
          </a:p>
          <a:p>
            <a:pPr algn="just"/>
            <a:r>
              <a:rPr lang="es-CL" sz="2000" dirty="0">
                <a:effectLst/>
                <a:latin typeface="ArialMT"/>
              </a:rPr>
              <a:t>En los establecimientos educativos, es importante darle visibilidad al autismo, de forma natural ante los otros padres y apoderados y con los </a:t>
            </a:r>
            <a:r>
              <a:rPr lang="es-CL" sz="2000" dirty="0" err="1">
                <a:effectLst/>
                <a:latin typeface="ArialMT"/>
              </a:rPr>
              <a:t>compañeros</a:t>
            </a:r>
            <a:r>
              <a:rPr lang="es-CL" sz="2000" dirty="0">
                <a:effectLst/>
                <a:latin typeface="ArialMT"/>
              </a:rPr>
              <a:t> de aula. </a:t>
            </a:r>
            <a:endParaRPr lang="es-CL" sz="2000" dirty="0"/>
          </a:p>
          <a:p>
            <a:pPr marL="0" indent="0" algn="just">
              <a:buNone/>
            </a:pPr>
            <a:endParaRPr lang="es-CL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52502C-9DD5-2536-E4E8-ACE2947CF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r="2184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B80FEE-768C-FF6B-EB44-221B33E4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s-CL" dirty="0"/>
              <a:t>T.E.A. en el Aula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0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E0479D-0626-B90C-996D-6A906173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L" sz="1800" b="1" dirty="0" err="1">
                <a:effectLst/>
                <a:latin typeface="Arial" panose="020B0604020202020204" pitchFamily="34" charset="0"/>
              </a:rPr>
              <a:t>Adaptación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paulatina y facilidades de tiempo y espacio establecer vinculo positivo. </a:t>
            </a:r>
            <a:endParaRPr lang="es-CL" sz="1800" dirty="0">
              <a:effectLst/>
              <a:latin typeface="ArialMT"/>
            </a:endParaRPr>
          </a:p>
          <a:p>
            <a:pPr marL="0" indent="0" algn="just">
              <a:buNone/>
            </a:pPr>
            <a:endParaRPr lang="es-CL" sz="1800" dirty="0"/>
          </a:p>
          <a:p>
            <a:pPr algn="just"/>
            <a:r>
              <a:rPr lang="es-CL" sz="1800" b="1" dirty="0">
                <a:effectLst/>
                <a:latin typeface="Arial" panose="020B0604020202020204" pitchFamily="34" charset="0"/>
              </a:rPr>
              <a:t>Enfoque individualizado, articulando los apoyos de acuerdo a las necesidades de los estudiantes. </a:t>
            </a:r>
            <a:endParaRPr lang="es-CL" sz="1800" dirty="0">
              <a:effectLst/>
              <a:latin typeface="ArialMT"/>
            </a:endParaRPr>
          </a:p>
          <a:p>
            <a:pPr algn="just"/>
            <a:endParaRPr lang="es-CL" sz="1800" dirty="0"/>
          </a:p>
          <a:p>
            <a:pPr algn="just"/>
            <a:r>
              <a:rPr lang="es-CL" sz="1800" b="1" dirty="0">
                <a:effectLst/>
                <a:latin typeface="Arial" panose="020B0604020202020204" pitchFamily="34" charset="0"/>
              </a:rPr>
              <a:t>Proporcionar ayudas de aprendizaje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específicas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(recursos materiales y/o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tecnológicos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),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además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 la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adecuación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curricular (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según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decreto 83: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graduación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del nivel de complejidad -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priorización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 objetivos de aprendizaje y contenidos –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temporalización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- enriquecimiento del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currículum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- </a:t>
            </a:r>
            <a:r>
              <a:rPr lang="es-CL" sz="1800" b="1" dirty="0" err="1">
                <a:effectLst/>
                <a:latin typeface="Arial" panose="020B0604020202020204" pitchFamily="34" charset="0"/>
              </a:rPr>
              <a:t>eliminación</a:t>
            </a:r>
            <a:r>
              <a:rPr lang="es-CL" sz="1800" b="1" dirty="0">
                <a:effectLst/>
                <a:latin typeface="Arial" panose="020B0604020202020204" pitchFamily="34" charset="0"/>
              </a:rPr>
              <a:t> de aprendizajes). </a:t>
            </a:r>
            <a:endParaRPr lang="es-CL" sz="1800" dirty="0">
              <a:effectLst/>
              <a:latin typeface="ArialMT"/>
            </a:endParaRPr>
          </a:p>
          <a:p>
            <a:pPr algn="just"/>
            <a:endParaRPr lang="es-CL" sz="1800" dirty="0"/>
          </a:p>
          <a:p>
            <a:pPr marL="0" indent="0" algn="just">
              <a:buNone/>
            </a:pPr>
            <a:endParaRPr lang="es-CL" sz="1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84456B-F727-06C0-C401-826FDAB07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106" b="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5EE5E9-2BF9-70B6-8447-E8673EB9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s-CL" b="1" dirty="0">
                <a:effectLst/>
                <a:latin typeface="CenturyGothic"/>
              </a:rPr>
              <a:t>Estrategias para incluir a los estudiantes T.E.A.</a:t>
            </a:r>
            <a:endParaRPr lang="es-CL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6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A34C6BC7-26BA-538C-82E0-74EC4659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3" r="16579" b="-3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D75624-A255-94A5-034A-D6350677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s-CL" b="1" dirty="0">
                <a:effectLst/>
                <a:latin typeface="CenturyGothic"/>
              </a:rPr>
              <a:t>Estrategias para incluir a los estudiantes T.E.A.</a:t>
            </a:r>
            <a:endParaRPr lang="es-C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FC9CF7-EE77-5A9E-1E44-44964AA0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s-CL" sz="1700" b="1" dirty="0">
                <a:effectLst/>
                <a:latin typeface="Arial" panose="020B0604020202020204" pitchFamily="34" charset="0"/>
              </a:rPr>
              <a:t>Proporcionar apoyos a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través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de la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aplicación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de diferentes estrategias de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enseñanza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, vinculando los conocimientos de la familia y los profesionales que trabajan con el estudiante. </a:t>
            </a:r>
            <a:endParaRPr lang="es-CL" sz="1700" dirty="0"/>
          </a:p>
          <a:p>
            <a:r>
              <a:rPr lang="es-CL" sz="1700" dirty="0">
                <a:effectLst/>
                <a:latin typeface="ArialMT"/>
              </a:rPr>
              <a:t>•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Apoyo y reforzamiento conductual positivo,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observación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del estudiante en el aula para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diseñar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estrategias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más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adecuadas. </a:t>
            </a:r>
            <a:endParaRPr lang="es-CL" sz="1700" dirty="0"/>
          </a:p>
          <a:p>
            <a:r>
              <a:rPr lang="es-CL" sz="1700" b="1" dirty="0">
                <a:effectLst/>
                <a:latin typeface="Arial" panose="020B0604020202020204" pitchFamily="34" charset="0"/>
              </a:rPr>
              <a:t>Promover el trabajo en equipo de la triada: familia – escuela – otros profesionales. </a:t>
            </a:r>
            <a:endParaRPr lang="es-CL" sz="1700" dirty="0"/>
          </a:p>
          <a:p>
            <a:r>
              <a:rPr lang="es-CL" sz="1700" b="1" dirty="0">
                <a:effectLst/>
                <a:latin typeface="Arial" panose="020B0604020202020204" pitchFamily="34" charset="0"/>
              </a:rPr>
              <a:t>Utilizar sistemas de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anticipación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: que se espera del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niño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, qué tareas debe realizar,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cómo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 realizarlas y dar tiempos de </a:t>
            </a:r>
            <a:r>
              <a:rPr lang="es-CL" sz="1700" b="1" dirty="0" err="1">
                <a:effectLst/>
                <a:latin typeface="Arial" panose="020B0604020202020204" pitchFamily="34" charset="0"/>
              </a:rPr>
              <a:t>ejecución</a:t>
            </a:r>
            <a:r>
              <a:rPr lang="es-CL" sz="1700" b="1" dirty="0">
                <a:effectLst/>
                <a:latin typeface="Arial" panose="020B0604020202020204" pitchFamily="34" charset="0"/>
              </a:rPr>
              <a:t>. </a:t>
            </a:r>
            <a:endParaRPr lang="es-CL" sz="1700" dirty="0"/>
          </a:p>
        </p:txBody>
      </p:sp>
    </p:spTree>
    <p:extLst>
      <p:ext uri="{BB962C8B-B14F-4D97-AF65-F5344CB8AC3E}">
        <p14:creationId xmlns:p14="http://schemas.microsoft.com/office/powerpoint/2010/main" val="3888048273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1013</TotalTime>
  <Words>1179</Words>
  <Application>Microsoft Macintosh PowerPoint</Application>
  <PresentationFormat>Panorámica</PresentationFormat>
  <Paragraphs>65</Paragraphs>
  <Slides>32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Abadi</vt:lpstr>
      <vt:lpstr>Arial</vt:lpstr>
      <vt:lpstr>ArialMT</vt:lpstr>
      <vt:lpstr>Atkinson</vt:lpstr>
      <vt:lpstr>Bierstadt</vt:lpstr>
      <vt:lpstr>Century</vt:lpstr>
      <vt:lpstr>Century Gothic</vt:lpstr>
      <vt:lpstr>CenturyGothic</vt:lpstr>
      <vt:lpstr>FagoNo</vt:lpstr>
      <vt:lpstr>Open Sans</vt:lpstr>
      <vt:lpstr>Trebuchet MS</vt:lpstr>
      <vt:lpstr>Berlín</vt:lpstr>
      <vt:lpstr>TEA, DUA, LECTURA FÁCIL Y ADECUACIONES DIDÁCTICAS</vt:lpstr>
      <vt:lpstr>Objetivos</vt:lpstr>
      <vt:lpstr>¿Qué conoces acerca del Trastorno del Espectro Autista?</vt:lpstr>
      <vt:lpstr>T.E.A.</vt:lpstr>
      <vt:lpstr>Clasificaciones en el T.E.A.</vt:lpstr>
      <vt:lpstr>Origen: Teoría de la Mente</vt:lpstr>
      <vt:lpstr>T.E.A. en el Aula</vt:lpstr>
      <vt:lpstr>Estrategias para incluir a los estudiantes T.E.A.</vt:lpstr>
      <vt:lpstr>Estrategias para incluir a los estudiantes T.E.A.</vt:lpstr>
      <vt:lpstr>Estrategias para incluir a los estudiantes T.E.A.</vt:lpstr>
      <vt:lpstr>DISEÑO UNIVERSAL DE APRENDIZAJE (DUA)</vt:lpstr>
      <vt:lpstr>¿Qué conocemos respecto del DUA?</vt:lpstr>
      <vt:lpstr>Origen del Diseño Universal de Aprendizaje</vt:lpstr>
      <vt:lpstr>Presentación de PowerPoint</vt:lpstr>
      <vt:lpstr>Origen del Diseño Universal de Aprendizaje</vt:lpstr>
      <vt:lpstr>D.U.A.</vt:lpstr>
      <vt:lpstr>Presentación de PowerPoint</vt:lpstr>
      <vt:lpstr>Presentación de PowerPoint</vt:lpstr>
      <vt:lpstr>Presentación de PowerPoint</vt:lpstr>
      <vt:lpstr>Principio II: proporcionar diferentes formas de representación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Lectura Fácil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TEA, DUA, LECTURA FÁCIL Y ADECUACIONES DIDÁCTICAS</dc:title>
  <dc:creator>Felipe Andrés Clavo Espinoza (felipe.clavo)</dc:creator>
  <cp:lastModifiedBy>Felipe Andrés Clavo Espinoza (felipe.clavo)</cp:lastModifiedBy>
  <cp:revision>3</cp:revision>
  <dcterms:created xsi:type="dcterms:W3CDTF">2023-10-20T00:10:01Z</dcterms:created>
  <dcterms:modified xsi:type="dcterms:W3CDTF">2023-10-20T17:47:27Z</dcterms:modified>
</cp:coreProperties>
</file>