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0"/>
  </p:normalViewPr>
  <p:slideViewPr>
    <p:cSldViewPr snapToGrid="0">
      <p:cViewPr varScale="1">
        <p:scale>
          <a:sx n="107" d="100"/>
          <a:sy n="107" d="100"/>
        </p:scale>
        <p:origin x="640"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B947D8-8610-42DD-B8FE-66D1321BCCE5}" type="doc">
      <dgm:prSet loTypeId="urn:microsoft.com/office/officeart/2005/8/layout/hList1" loCatId="list" qsTypeId="urn:microsoft.com/office/officeart/2005/8/quickstyle/simple1" qsCatId="simple" csTypeId="urn:microsoft.com/office/officeart/2005/8/colors/colorful5" csCatId="colorful" phldr="1"/>
      <dgm:spPr/>
      <dgm:t>
        <a:bodyPr/>
        <a:lstStyle/>
        <a:p>
          <a:endParaRPr lang="es-ES"/>
        </a:p>
      </dgm:t>
    </dgm:pt>
    <dgm:pt modelId="{81DB1AE4-811D-46A0-B974-9E9030648385}">
      <dgm:prSet phldrT="[Texto]"/>
      <dgm:spPr/>
      <dgm:t>
        <a:bodyPr/>
        <a:lstStyle/>
        <a:p>
          <a:r>
            <a:rPr lang="es-ES" dirty="0"/>
            <a:t>Agresión paraguaya (Dic. 1864 – Oct. 1865)</a:t>
          </a:r>
        </a:p>
      </dgm:t>
    </dgm:pt>
    <dgm:pt modelId="{8CC2617D-0690-4500-9D2F-8B3681A7DE89}" type="parTrans" cxnId="{501A9DBA-BA09-477D-B233-12FEE3479306}">
      <dgm:prSet/>
      <dgm:spPr/>
      <dgm:t>
        <a:bodyPr/>
        <a:lstStyle/>
        <a:p>
          <a:endParaRPr lang="es-ES"/>
        </a:p>
      </dgm:t>
    </dgm:pt>
    <dgm:pt modelId="{EB5843AA-33CA-42AF-A603-9F7BDEC5F141}" type="sibTrans" cxnId="{501A9DBA-BA09-477D-B233-12FEE3479306}">
      <dgm:prSet/>
      <dgm:spPr/>
      <dgm:t>
        <a:bodyPr/>
        <a:lstStyle/>
        <a:p>
          <a:endParaRPr lang="es-ES"/>
        </a:p>
      </dgm:t>
    </dgm:pt>
    <dgm:pt modelId="{793F399F-A9E1-4A7D-85C4-C94CA4E01108}">
      <dgm:prSet phldrT="[Texto]"/>
      <dgm:spPr/>
      <dgm:t>
        <a:bodyPr/>
        <a:lstStyle/>
        <a:p>
          <a:r>
            <a:rPr lang="es-ES" dirty="0"/>
            <a:t>Paraguay hace una primera ofensiva a Brasil, primero desde Mato Grosso y luego a Río Grande do Sul entrando desde Argentina</a:t>
          </a:r>
        </a:p>
      </dgm:t>
    </dgm:pt>
    <dgm:pt modelId="{87DD2463-9051-4E72-AB50-B0ABF88552AE}" type="parTrans" cxnId="{B87D6DD7-B750-4DFE-ADA4-DB15C3603BC4}">
      <dgm:prSet/>
      <dgm:spPr/>
      <dgm:t>
        <a:bodyPr/>
        <a:lstStyle/>
        <a:p>
          <a:endParaRPr lang="es-ES"/>
        </a:p>
      </dgm:t>
    </dgm:pt>
    <dgm:pt modelId="{3ECA95E1-8492-49D5-AFB1-AA21DDCAE89B}" type="sibTrans" cxnId="{B87D6DD7-B750-4DFE-ADA4-DB15C3603BC4}">
      <dgm:prSet/>
      <dgm:spPr/>
      <dgm:t>
        <a:bodyPr/>
        <a:lstStyle/>
        <a:p>
          <a:endParaRPr lang="es-ES"/>
        </a:p>
      </dgm:t>
    </dgm:pt>
    <dgm:pt modelId="{17E41ECF-4273-4CD0-BBA0-788105F5C7E7}">
      <dgm:prSet phldrT="[Texto]"/>
      <dgm:spPr/>
      <dgm:t>
        <a:bodyPr/>
        <a:lstStyle/>
        <a:p>
          <a:r>
            <a:rPr lang="es-ES" dirty="0"/>
            <a:t>En este tiempo la Alianza se consolida, Paraguay sufre el bloqueo fluvial, pierde sus mejores tropas y lo esencial de su flota marina.</a:t>
          </a:r>
        </a:p>
      </dgm:t>
    </dgm:pt>
    <dgm:pt modelId="{24A1DD0A-1523-46FD-80F9-1C6556BB09D2}" type="parTrans" cxnId="{810491B7-F024-45A5-8522-5E2A2C52C960}">
      <dgm:prSet/>
      <dgm:spPr/>
      <dgm:t>
        <a:bodyPr/>
        <a:lstStyle/>
        <a:p>
          <a:endParaRPr lang="es-ES"/>
        </a:p>
      </dgm:t>
    </dgm:pt>
    <dgm:pt modelId="{2F8C01E3-7027-4182-BD3B-75BF33E2348A}" type="sibTrans" cxnId="{810491B7-F024-45A5-8522-5E2A2C52C960}">
      <dgm:prSet/>
      <dgm:spPr/>
      <dgm:t>
        <a:bodyPr/>
        <a:lstStyle/>
        <a:p>
          <a:endParaRPr lang="es-ES"/>
        </a:p>
      </dgm:t>
    </dgm:pt>
    <dgm:pt modelId="{F5BD3E28-225C-435C-979F-7D9C77200EF5}">
      <dgm:prSet phldrT="[Texto]"/>
      <dgm:spPr/>
      <dgm:t>
        <a:bodyPr/>
        <a:lstStyle/>
        <a:p>
          <a:r>
            <a:rPr lang="es-ES" dirty="0"/>
            <a:t>Guerra de posición (Oct. 1865 – Jul. 1868)</a:t>
          </a:r>
        </a:p>
      </dgm:t>
    </dgm:pt>
    <dgm:pt modelId="{FF514851-6A49-4630-8DDC-0FBDBC04EA7E}" type="parTrans" cxnId="{86D60865-5E0A-48A3-82EB-5ECB309CC164}">
      <dgm:prSet/>
      <dgm:spPr/>
      <dgm:t>
        <a:bodyPr/>
        <a:lstStyle/>
        <a:p>
          <a:endParaRPr lang="es-ES"/>
        </a:p>
      </dgm:t>
    </dgm:pt>
    <dgm:pt modelId="{8A3E8C4F-18CA-4C52-926F-AECA6D0C7624}" type="sibTrans" cxnId="{86D60865-5E0A-48A3-82EB-5ECB309CC164}">
      <dgm:prSet/>
      <dgm:spPr/>
      <dgm:t>
        <a:bodyPr/>
        <a:lstStyle/>
        <a:p>
          <a:endParaRPr lang="es-ES"/>
        </a:p>
      </dgm:t>
    </dgm:pt>
    <dgm:pt modelId="{0EB8DF9B-A88A-4AAB-977D-4904F5A4A031}">
      <dgm:prSet phldrT="[Texto]"/>
      <dgm:spPr/>
      <dgm:t>
        <a:bodyPr/>
        <a:lstStyle/>
        <a:p>
          <a:r>
            <a:rPr lang="es-ES" dirty="0"/>
            <a:t>En este período la mayoría de los combates se dan en la zona de confluencia del Paraguay y el Paraná</a:t>
          </a:r>
        </a:p>
      </dgm:t>
    </dgm:pt>
    <dgm:pt modelId="{97E15BDD-E1C8-4B3B-901D-7AF800705411}" type="parTrans" cxnId="{8C5BE280-B737-4B48-A376-5E2A7821EBDB}">
      <dgm:prSet/>
      <dgm:spPr/>
      <dgm:t>
        <a:bodyPr/>
        <a:lstStyle/>
        <a:p>
          <a:endParaRPr lang="es-ES"/>
        </a:p>
      </dgm:t>
    </dgm:pt>
    <dgm:pt modelId="{C624A291-BF2C-4E09-901D-D7ED6431488F}" type="sibTrans" cxnId="{8C5BE280-B737-4B48-A376-5E2A7821EBDB}">
      <dgm:prSet/>
      <dgm:spPr/>
      <dgm:t>
        <a:bodyPr/>
        <a:lstStyle/>
        <a:p>
          <a:endParaRPr lang="es-ES"/>
        </a:p>
      </dgm:t>
    </dgm:pt>
    <dgm:pt modelId="{4F1D966F-63A3-4633-96E2-E1880847293E}">
      <dgm:prSet phldrT="[Texto]"/>
      <dgm:spPr/>
      <dgm:t>
        <a:bodyPr/>
        <a:lstStyle/>
        <a:p>
          <a:r>
            <a:rPr lang="es-ES" dirty="0"/>
            <a:t>Los aliados toman Humaitá en julio de 1868 y el conflicto se transforma en una guerra de trincheras y guerrilla.</a:t>
          </a:r>
        </a:p>
      </dgm:t>
    </dgm:pt>
    <dgm:pt modelId="{2E247399-57AD-436D-84FA-2ED28E1E7E32}" type="parTrans" cxnId="{1D395749-C167-4667-B29D-7E1DE700A93B}">
      <dgm:prSet/>
      <dgm:spPr/>
      <dgm:t>
        <a:bodyPr/>
        <a:lstStyle/>
        <a:p>
          <a:endParaRPr lang="es-ES"/>
        </a:p>
      </dgm:t>
    </dgm:pt>
    <dgm:pt modelId="{3D225A09-ABE9-4193-B709-94A238839F0B}" type="sibTrans" cxnId="{1D395749-C167-4667-B29D-7E1DE700A93B}">
      <dgm:prSet/>
      <dgm:spPr/>
      <dgm:t>
        <a:bodyPr/>
        <a:lstStyle/>
        <a:p>
          <a:endParaRPr lang="es-ES"/>
        </a:p>
      </dgm:t>
    </dgm:pt>
    <dgm:pt modelId="{65369791-5D49-4EA4-9D4C-FFB7D1D2C21E}">
      <dgm:prSet phldrT="[Texto]"/>
      <dgm:spPr/>
      <dgm:t>
        <a:bodyPr/>
        <a:lstStyle/>
        <a:p>
          <a:r>
            <a:rPr lang="es-ES" dirty="0"/>
            <a:t>Guerra de trincheras y de guerrilla</a:t>
          </a:r>
        </a:p>
      </dgm:t>
    </dgm:pt>
    <dgm:pt modelId="{1932A929-24D0-46D5-B48A-814AA75ECF36}" type="parTrans" cxnId="{90E11A4F-B461-41DF-A04D-8A20771E14F3}">
      <dgm:prSet/>
      <dgm:spPr/>
      <dgm:t>
        <a:bodyPr/>
        <a:lstStyle/>
        <a:p>
          <a:endParaRPr lang="es-ES"/>
        </a:p>
      </dgm:t>
    </dgm:pt>
    <dgm:pt modelId="{62A762EF-B296-4660-BD47-E9116A66CC8B}" type="sibTrans" cxnId="{90E11A4F-B461-41DF-A04D-8A20771E14F3}">
      <dgm:prSet/>
      <dgm:spPr/>
      <dgm:t>
        <a:bodyPr/>
        <a:lstStyle/>
        <a:p>
          <a:endParaRPr lang="es-ES"/>
        </a:p>
      </dgm:t>
    </dgm:pt>
    <dgm:pt modelId="{85390D4C-2B7C-41D6-93F0-B714B245F4D3}">
      <dgm:prSet phldrT="[Texto]"/>
      <dgm:spPr/>
      <dgm:t>
        <a:bodyPr/>
        <a:lstStyle/>
        <a:p>
          <a:r>
            <a:rPr lang="es-ES" dirty="0"/>
            <a:t>A fines de 1868 aún hay combates en el río Paraguay, pero posteriormente se libran las últimas batallas en Asunción.</a:t>
          </a:r>
        </a:p>
      </dgm:t>
    </dgm:pt>
    <dgm:pt modelId="{14667F95-11C1-4DF1-A772-1B8002852751}" type="parTrans" cxnId="{010DE685-96CD-4F51-BA60-4507C8D9F14E}">
      <dgm:prSet/>
      <dgm:spPr/>
      <dgm:t>
        <a:bodyPr/>
        <a:lstStyle/>
        <a:p>
          <a:endParaRPr lang="es-ES"/>
        </a:p>
      </dgm:t>
    </dgm:pt>
    <dgm:pt modelId="{86890976-A39D-47FF-A185-0994E8297616}" type="sibTrans" cxnId="{010DE685-96CD-4F51-BA60-4507C8D9F14E}">
      <dgm:prSet/>
      <dgm:spPr/>
      <dgm:t>
        <a:bodyPr/>
        <a:lstStyle/>
        <a:p>
          <a:endParaRPr lang="es-ES"/>
        </a:p>
      </dgm:t>
    </dgm:pt>
    <dgm:pt modelId="{A1B56A20-7C22-437E-A3E1-A941A911B084}">
      <dgm:prSet phldrT="[Texto]"/>
      <dgm:spPr/>
      <dgm:t>
        <a:bodyPr/>
        <a:lstStyle/>
        <a:p>
          <a:r>
            <a:rPr lang="es-ES" dirty="0"/>
            <a:t>Invasión de la capital en 1869: inicia el repliegue de López hacia las montañas y el bosque.</a:t>
          </a:r>
        </a:p>
      </dgm:t>
    </dgm:pt>
    <dgm:pt modelId="{59BC7915-2F6A-49E4-BC94-F8A2E69471C5}" type="parTrans" cxnId="{943D6E11-7976-4018-868D-79B437528FC3}">
      <dgm:prSet/>
      <dgm:spPr/>
      <dgm:t>
        <a:bodyPr/>
        <a:lstStyle/>
        <a:p>
          <a:endParaRPr lang="es-ES"/>
        </a:p>
      </dgm:t>
    </dgm:pt>
    <dgm:pt modelId="{011011D1-09C8-4A0E-B6E9-33C252B18B5A}" type="sibTrans" cxnId="{943D6E11-7976-4018-868D-79B437528FC3}">
      <dgm:prSet/>
      <dgm:spPr/>
      <dgm:t>
        <a:bodyPr/>
        <a:lstStyle/>
        <a:p>
          <a:endParaRPr lang="es-ES"/>
        </a:p>
      </dgm:t>
    </dgm:pt>
    <dgm:pt modelId="{1C95E7C5-0443-48EF-9F2B-4271C107ED4A}">
      <dgm:prSet phldrT="[Texto]"/>
      <dgm:spPr/>
      <dgm:t>
        <a:bodyPr/>
        <a:lstStyle/>
        <a:p>
          <a:r>
            <a:rPr lang="es-ES" dirty="0"/>
            <a:t>Finalmente el 1 de marzo atrapan a los últimos 300 hombres de López, y éste es muerto en su huida.</a:t>
          </a:r>
        </a:p>
      </dgm:t>
    </dgm:pt>
    <dgm:pt modelId="{B95430B5-288D-4D07-BDD5-95F678BCE98E}" type="parTrans" cxnId="{23A80EE5-CF84-4F92-91E3-437E81C1CC7C}">
      <dgm:prSet/>
      <dgm:spPr/>
      <dgm:t>
        <a:bodyPr/>
        <a:lstStyle/>
        <a:p>
          <a:endParaRPr lang="es-ES"/>
        </a:p>
      </dgm:t>
    </dgm:pt>
    <dgm:pt modelId="{2CEE35A3-46D9-4609-A10D-27D98A34077F}" type="sibTrans" cxnId="{23A80EE5-CF84-4F92-91E3-437E81C1CC7C}">
      <dgm:prSet/>
      <dgm:spPr/>
      <dgm:t>
        <a:bodyPr/>
        <a:lstStyle/>
        <a:p>
          <a:endParaRPr lang="es-ES"/>
        </a:p>
      </dgm:t>
    </dgm:pt>
    <dgm:pt modelId="{DC0CCCBF-5428-472F-AD23-2F76041F2455}" type="pres">
      <dgm:prSet presAssocID="{22B947D8-8610-42DD-B8FE-66D1321BCCE5}" presName="Name0" presStyleCnt="0">
        <dgm:presLayoutVars>
          <dgm:dir/>
          <dgm:animLvl val="lvl"/>
          <dgm:resizeHandles val="exact"/>
        </dgm:presLayoutVars>
      </dgm:prSet>
      <dgm:spPr/>
    </dgm:pt>
    <dgm:pt modelId="{9D70AEED-56EB-4281-BCCF-A10085FD7B94}" type="pres">
      <dgm:prSet presAssocID="{81DB1AE4-811D-46A0-B974-9E9030648385}" presName="composite" presStyleCnt="0"/>
      <dgm:spPr/>
    </dgm:pt>
    <dgm:pt modelId="{7AAB4C14-457B-4AD8-B618-CD8D678D9DD1}" type="pres">
      <dgm:prSet presAssocID="{81DB1AE4-811D-46A0-B974-9E9030648385}" presName="parTx" presStyleLbl="alignNode1" presStyleIdx="0" presStyleCnt="3">
        <dgm:presLayoutVars>
          <dgm:chMax val="0"/>
          <dgm:chPref val="0"/>
          <dgm:bulletEnabled val="1"/>
        </dgm:presLayoutVars>
      </dgm:prSet>
      <dgm:spPr/>
    </dgm:pt>
    <dgm:pt modelId="{5397C677-ACDE-4438-97DE-D8F87AA9B544}" type="pres">
      <dgm:prSet presAssocID="{81DB1AE4-811D-46A0-B974-9E9030648385}" presName="desTx" presStyleLbl="alignAccFollowNode1" presStyleIdx="0" presStyleCnt="3">
        <dgm:presLayoutVars>
          <dgm:bulletEnabled val="1"/>
        </dgm:presLayoutVars>
      </dgm:prSet>
      <dgm:spPr/>
    </dgm:pt>
    <dgm:pt modelId="{FEF91425-2E5A-4EAE-BF4E-7B939D7F422D}" type="pres">
      <dgm:prSet presAssocID="{EB5843AA-33CA-42AF-A603-9F7BDEC5F141}" presName="space" presStyleCnt="0"/>
      <dgm:spPr/>
    </dgm:pt>
    <dgm:pt modelId="{2F85F268-03A8-4496-99B3-63F7539AA48D}" type="pres">
      <dgm:prSet presAssocID="{F5BD3E28-225C-435C-979F-7D9C77200EF5}" presName="composite" presStyleCnt="0"/>
      <dgm:spPr/>
    </dgm:pt>
    <dgm:pt modelId="{2DA1F4B7-5857-4F93-81CE-440E4F938072}" type="pres">
      <dgm:prSet presAssocID="{F5BD3E28-225C-435C-979F-7D9C77200EF5}" presName="parTx" presStyleLbl="alignNode1" presStyleIdx="1" presStyleCnt="3">
        <dgm:presLayoutVars>
          <dgm:chMax val="0"/>
          <dgm:chPref val="0"/>
          <dgm:bulletEnabled val="1"/>
        </dgm:presLayoutVars>
      </dgm:prSet>
      <dgm:spPr/>
    </dgm:pt>
    <dgm:pt modelId="{06FBF005-2FA4-4E67-BEC5-8739BBBF11E4}" type="pres">
      <dgm:prSet presAssocID="{F5BD3E28-225C-435C-979F-7D9C77200EF5}" presName="desTx" presStyleLbl="alignAccFollowNode1" presStyleIdx="1" presStyleCnt="3">
        <dgm:presLayoutVars>
          <dgm:bulletEnabled val="1"/>
        </dgm:presLayoutVars>
      </dgm:prSet>
      <dgm:spPr/>
    </dgm:pt>
    <dgm:pt modelId="{60DB28F6-6F46-477D-8BBF-4F90F0179EC5}" type="pres">
      <dgm:prSet presAssocID="{8A3E8C4F-18CA-4C52-926F-AECA6D0C7624}" presName="space" presStyleCnt="0"/>
      <dgm:spPr/>
    </dgm:pt>
    <dgm:pt modelId="{CB74D9E0-A590-40A5-A9AD-21F3F7090226}" type="pres">
      <dgm:prSet presAssocID="{65369791-5D49-4EA4-9D4C-FFB7D1D2C21E}" presName="composite" presStyleCnt="0"/>
      <dgm:spPr/>
    </dgm:pt>
    <dgm:pt modelId="{3982667F-F644-4B22-8736-DA5BD126DF16}" type="pres">
      <dgm:prSet presAssocID="{65369791-5D49-4EA4-9D4C-FFB7D1D2C21E}" presName="parTx" presStyleLbl="alignNode1" presStyleIdx="2" presStyleCnt="3">
        <dgm:presLayoutVars>
          <dgm:chMax val="0"/>
          <dgm:chPref val="0"/>
          <dgm:bulletEnabled val="1"/>
        </dgm:presLayoutVars>
      </dgm:prSet>
      <dgm:spPr/>
    </dgm:pt>
    <dgm:pt modelId="{E3DA7ECB-6428-43F4-86A9-A4F036AA439B}" type="pres">
      <dgm:prSet presAssocID="{65369791-5D49-4EA4-9D4C-FFB7D1D2C21E}" presName="desTx" presStyleLbl="alignAccFollowNode1" presStyleIdx="2" presStyleCnt="3">
        <dgm:presLayoutVars>
          <dgm:bulletEnabled val="1"/>
        </dgm:presLayoutVars>
      </dgm:prSet>
      <dgm:spPr/>
    </dgm:pt>
  </dgm:ptLst>
  <dgm:cxnLst>
    <dgm:cxn modelId="{943D6E11-7976-4018-868D-79B437528FC3}" srcId="{65369791-5D49-4EA4-9D4C-FFB7D1D2C21E}" destId="{A1B56A20-7C22-437E-A3E1-A941A911B084}" srcOrd="1" destOrd="0" parTransId="{59BC7915-2F6A-49E4-BC94-F8A2E69471C5}" sibTransId="{011011D1-09C8-4A0E-B6E9-33C252B18B5A}"/>
    <dgm:cxn modelId="{1D395749-C167-4667-B29D-7E1DE700A93B}" srcId="{F5BD3E28-225C-435C-979F-7D9C77200EF5}" destId="{4F1D966F-63A3-4633-96E2-E1880847293E}" srcOrd="1" destOrd="0" parTransId="{2E247399-57AD-436D-84FA-2ED28E1E7E32}" sibTransId="{3D225A09-ABE9-4193-B709-94A238839F0B}"/>
    <dgm:cxn modelId="{90E11A4F-B461-41DF-A04D-8A20771E14F3}" srcId="{22B947D8-8610-42DD-B8FE-66D1321BCCE5}" destId="{65369791-5D49-4EA4-9D4C-FFB7D1D2C21E}" srcOrd="2" destOrd="0" parTransId="{1932A929-24D0-46D5-B48A-814AA75ECF36}" sibTransId="{62A762EF-B296-4660-BD47-E9116A66CC8B}"/>
    <dgm:cxn modelId="{86D60865-5E0A-48A3-82EB-5ECB309CC164}" srcId="{22B947D8-8610-42DD-B8FE-66D1321BCCE5}" destId="{F5BD3E28-225C-435C-979F-7D9C77200EF5}" srcOrd="1" destOrd="0" parTransId="{FF514851-6A49-4630-8DDC-0FBDBC04EA7E}" sibTransId="{8A3E8C4F-18CA-4C52-926F-AECA6D0C7624}"/>
    <dgm:cxn modelId="{8C5BE280-B737-4B48-A376-5E2A7821EBDB}" srcId="{F5BD3E28-225C-435C-979F-7D9C77200EF5}" destId="{0EB8DF9B-A88A-4AAB-977D-4904F5A4A031}" srcOrd="0" destOrd="0" parTransId="{97E15BDD-E1C8-4B3B-901D-7AF800705411}" sibTransId="{C624A291-BF2C-4E09-901D-D7ED6431488F}"/>
    <dgm:cxn modelId="{E8560C84-C536-4E71-92BF-2B964471D285}" type="presOf" srcId="{A1B56A20-7C22-437E-A3E1-A941A911B084}" destId="{E3DA7ECB-6428-43F4-86A9-A4F036AA439B}" srcOrd="0" destOrd="1" presId="urn:microsoft.com/office/officeart/2005/8/layout/hList1"/>
    <dgm:cxn modelId="{B4F09284-BAA3-4158-9741-E3B7A5BFF7F3}" type="presOf" srcId="{793F399F-A9E1-4A7D-85C4-C94CA4E01108}" destId="{5397C677-ACDE-4438-97DE-D8F87AA9B544}" srcOrd="0" destOrd="0" presId="urn:microsoft.com/office/officeart/2005/8/layout/hList1"/>
    <dgm:cxn modelId="{18054B85-511F-4D43-A71A-31681844E2D9}" type="presOf" srcId="{1C95E7C5-0443-48EF-9F2B-4271C107ED4A}" destId="{E3DA7ECB-6428-43F4-86A9-A4F036AA439B}" srcOrd="0" destOrd="2" presId="urn:microsoft.com/office/officeart/2005/8/layout/hList1"/>
    <dgm:cxn modelId="{010DE685-96CD-4F51-BA60-4507C8D9F14E}" srcId="{65369791-5D49-4EA4-9D4C-FFB7D1D2C21E}" destId="{85390D4C-2B7C-41D6-93F0-B714B245F4D3}" srcOrd="0" destOrd="0" parTransId="{14667F95-11C1-4DF1-A772-1B8002852751}" sibTransId="{86890976-A39D-47FF-A185-0994E8297616}"/>
    <dgm:cxn modelId="{B7C548AB-A3A1-4F39-8484-B0C705828E1C}" type="presOf" srcId="{81DB1AE4-811D-46A0-B974-9E9030648385}" destId="{7AAB4C14-457B-4AD8-B618-CD8D678D9DD1}" srcOrd="0" destOrd="0" presId="urn:microsoft.com/office/officeart/2005/8/layout/hList1"/>
    <dgm:cxn modelId="{810491B7-F024-45A5-8522-5E2A2C52C960}" srcId="{81DB1AE4-811D-46A0-B974-9E9030648385}" destId="{17E41ECF-4273-4CD0-BBA0-788105F5C7E7}" srcOrd="1" destOrd="0" parTransId="{24A1DD0A-1523-46FD-80F9-1C6556BB09D2}" sibTransId="{2F8C01E3-7027-4182-BD3B-75BF33E2348A}"/>
    <dgm:cxn modelId="{501A9DBA-BA09-477D-B233-12FEE3479306}" srcId="{22B947D8-8610-42DD-B8FE-66D1321BCCE5}" destId="{81DB1AE4-811D-46A0-B974-9E9030648385}" srcOrd="0" destOrd="0" parTransId="{8CC2617D-0690-4500-9D2F-8B3681A7DE89}" sibTransId="{EB5843AA-33CA-42AF-A603-9F7BDEC5F141}"/>
    <dgm:cxn modelId="{A77219CE-024D-4D0D-A3CF-6647A55E8E3C}" type="presOf" srcId="{17E41ECF-4273-4CD0-BBA0-788105F5C7E7}" destId="{5397C677-ACDE-4438-97DE-D8F87AA9B544}" srcOrd="0" destOrd="1" presId="urn:microsoft.com/office/officeart/2005/8/layout/hList1"/>
    <dgm:cxn modelId="{319E0FD7-7D9D-43B1-8E20-69A182E8C56C}" type="presOf" srcId="{0EB8DF9B-A88A-4AAB-977D-4904F5A4A031}" destId="{06FBF005-2FA4-4E67-BEC5-8739BBBF11E4}" srcOrd="0" destOrd="0" presId="urn:microsoft.com/office/officeart/2005/8/layout/hList1"/>
    <dgm:cxn modelId="{B87D6DD7-B750-4DFE-ADA4-DB15C3603BC4}" srcId="{81DB1AE4-811D-46A0-B974-9E9030648385}" destId="{793F399F-A9E1-4A7D-85C4-C94CA4E01108}" srcOrd="0" destOrd="0" parTransId="{87DD2463-9051-4E72-AB50-B0ABF88552AE}" sibTransId="{3ECA95E1-8492-49D5-AFB1-AA21DDCAE89B}"/>
    <dgm:cxn modelId="{06DCD2D7-63DB-4616-B9C4-B4270148B1F9}" type="presOf" srcId="{22B947D8-8610-42DD-B8FE-66D1321BCCE5}" destId="{DC0CCCBF-5428-472F-AD23-2F76041F2455}" srcOrd="0" destOrd="0" presId="urn:microsoft.com/office/officeart/2005/8/layout/hList1"/>
    <dgm:cxn modelId="{9AEB6BE1-2C2E-4863-A02F-18D388516645}" type="presOf" srcId="{F5BD3E28-225C-435C-979F-7D9C77200EF5}" destId="{2DA1F4B7-5857-4F93-81CE-440E4F938072}" srcOrd="0" destOrd="0" presId="urn:microsoft.com/office/officeart/2005/8/layout/hList1"/>
    <dgm:cxn modelId="{23A80EE5-CF84-4F92-91E3-437E81C1CC7C}" srcId="{65369791-5D49-4EA4-9D4C-FFB7D1D2C21E}" destId="{1C95E7C5-0443-48EF-9F2B-4271C107ED4A}" srcOrd="2" destOrd="0" parTransId="{B95430B5-288D-4D07-BDD5-95F678BCE98E}" sibTransId="{2CEE35A3-46D9-4609-A10D-27D98A34077F}"/>
    <dgm:cxn modelId="{230547EB-BEE9-4009-8090-DF0258F2A9CC}" type="presOf" srcId="{65369791-5D49-4EA4-9D4C-FFB7D1D2C21E}" destId="{3982667F-F644-4B22-8736-DA5BD126DF16}" srcOrd="0" destOrd="0" presId="urn:microsoft.com/office/officeart/2005/8/layout/hList1"/>
    <dgm:cxn modelId="{B9B721EC-1D5A-4542-9902-D24D98ABDB78}" type="presOf" srcId="{85390D4C-2B7C-41D6-93F0-B714B245F4D3}" destId="{E3DA7ECB-6428-43F4-86A9-A4F036AA439B}" srcOrd="0" destOrd="0" presId="urn:microsoft.com/office/officeart/2005/8/layout/hList1"/>
    <dgm:cxn modelId="{54515CEF-C360-417A-A95E-D26FB42693F2}" type="presOf" srcId="{4F1D966F-63A3-4633-96E2-E1880847293E}" destId="{06FBF005-2FA4-4E67-BEC5-8739BBBF11E4}" srcOrd="0" destOrd="1" presId="urn:microsoft.com/office/officeart/2005/8/layout/hList1"/>
    <dgm:cxn modelId="{79C0500A-5DF6-4FB3-AD73-4168F5AF9B4F}" type="presParOf" srcId="{DC0CCCBF-5428-472F-AD23-2F76041F2455}" destId="{9D70AEED-56EB-4281-BCCF-A10085FD7B94}" srcOrd="0" destOrd="0" presId="urn:microsoft.com/office/officeart/2005/8/layout/hList1"/>
    <dgm:cxn modelId="{57C7F532-CC1E-4E4A-A840-795F6DB9C5B7}" type="presParOf" srcId="{9D70AEED-56EB-4281-BCCF-A10085FD7B94}" destId="{7AAB4C14-457B-4AD8-B618-CD8D678D9DD1}" srcOrd="0" destOrd="0" presId="urn:microsoft.com/office/officeart/2005/8/layout/hList1"/>
    <dgm:cxn modelId="{591B9AD5-D965-4BF3-934D-03EE91CD011F}" type="presParOf" srcId="{9D70AEED-56EB-4281-BCCF-A10085FD7B94}" destId="{5397C677-ACDE-4438-97DE-D8F87AA9B544}" srcOrd="1" destOrd="0" presId="urn:microsoft.com/office/officeart/2005/8/layout/hList1"/>
    <dgm:cxn modelId="{018A73AC-E5AD-4BD0-A309-121A37A352D2}" type="presParOf" srcId="{DC0CCCBF-5428-472F-AD23-2F76041F2455}" destId="{FEF91425-2E5A-4EAE-BF4E-7B939D7F422D}" srcOrd="1" destOrd="0" presId="urn:microsoft.com/office/officeart/2005/8/layout/hList1"/>
    <dgm:cxn modelId="{32BBA763-8ED5-4E07-887B-33265DBA6334}" type="presParOf" srcId="{DC0CCCBF-5428-472F-AD23-2F76041F2455}" destId="{2F85F268-03A8-4496-99B3-63F7539AA48D}" srcOrd="2" destOrd="0" presId="urn:microsoft.com/office/officeart/2005/8/layout/hList1"/>
    <dgm:cxn modelId="{D8C5B001-C49D-4AC3-85A0-4EAF68CDF6E1}" type="presParOf" srcId="{2F85F268-03A8-4496-99B3-63F7539AA48D}" destId="{2DA1F4B7-5857-4F93-81CE-440E4F938072}" srcOrd="0" destOrd="0" presId="urn:microsoft.com/office/officeart/2005/8/layout/hList1"/>
    <dgm:cxn modelId="{2A0B1D5F-ADFD-4565-B831-7784CCA94E94}" type="presParOf" srcId="{2F85F268-03A8-4496-99B3-63F7539AA48D}" destId="{06FBF005-2FA4-4E67-BEC5-8739BBBF11E4}" srcOrd="1" destOrd="0" presId="urn:microsoft.com/office/officeart/2005/8/layout/hList1"/>
    <dgm:cxn modelId="{5CA98EDD-B6DE-4FB5-956B-F307F5D75312}" type="presParOf" srcId="{DC0CCCBF-5428-472F-AD23-2F76041F2455}" destId="{60DB28F6-6F46-477D-8BBF-4F90F0179EC5}" srcOrd="3" destOrd="0" presId="urn:microsoft.com/office/officeart/2005/8/layout/hList1"/>
    <dgm:cxn modelId="{F063356D-D362-43AB-8BC3-FC6361CDAC51}" type="presParOf" srcId="{DC0CCCBF-5428-472F-AD23-2F76041F2455}" destId="{CB74D9E0-A590-40A5-A9AD-21F3F7090226}" srcOrd="4" destOrd="0" presId="urn:microsoft.com/office/officeart/2005/8/layout/hList1"/>
    <dgm:cxn modelId="{5E64F9D8-D124-4B35-B17D-2F8CFA9567C1}" type="presParOf" srcId="{CB74D9E0-A590-40A5-A9AD-21F3F7090226}" destId="{3982667F-F644-4B22-8736-DA5BD126DF16}" srcOrd="0" destOrd="0" presId="urn:microsoft.com/office/officeart/2005/8/layout/hList1"/>
    <dgm:cxn modelId="{2C967D6B-E479-48A4-A7B7-4C965DA6BB9F}" type="presParOf" srcId="{CB74D9E0-A590-40A5-A9AD-21F3F7090226}" destId="{E3DA7ECB-6428-43F4-86A9-A4F036AA439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B4C14-457B-4AD8-B618-CD8D678D9DD1}">
      <dsp:nvSpPr>
        <dsp:cNvPr id="0" name=""/>
        <dsp:cNvSpPr/>
      </dsp:nvSpPr>
      <dsp:spPr>
        <a:xfrm>
          <a:off x="3021" y="232597"/>
          <a:ext cx="2945781" cy="685255"/>
        </a:xfrm>
        <a:prstGeom prst="rect">
          <a:avLst/>
        </a:prstGeom>
        <a:solidFill>
          <a:schemeClr val="accent5">
            <a:hueOff val="0"/>
            <a:satOff val="0"/>
            <a:lumOff val="0"/>
            <a:alphaOff val="0"/>
          </a:schemeClr>
        </a:solidFill>
        <a:ln w="1397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s-ES" sz="1900" kern="1200" dirty="0"/>
            <a:t>Agresión paraguaya (Dic. 1864 – Oct. 1865)</a:t>
          </a:r>
        </a:p>
      </dsp:txBody>
      <dsp:txXfrm>
        <a:off x="3021" y="232597"/>
        <a:ext cx="2945781" cy="685255"/>
      </dsp:txXfrm>
    </dsp:sp>
    <dsp:sp modelId="{5397C677-ACDE-4438-97DE-D8F87AA9B544}">
      <dsp:nvSpPr>
        <dsp:cNvPr id="0" name=""/>
        <dsp:cNvSpPr/>
      </dsp:nvSpPr>
      <dsp:spPr>
        <a:xfrm>
          <a:off x="3021" y="917853"/>
          <a:ext cx="2945781" cy="4583120"/>
        </a:xfrm>
        <a:prstGeom prst="rect">
          <a:avLst/>
        </a:prstGeom>
        <a:solidFill>
          <a:schemeClr val="accent5">
            <a:tint val="40000"/>
            <a:alpha val="90000"/>
            <a:hueOff val="0"/>
            <a:satOff val="0"/>
            <a:lumOff val="0"/>
            <a:alphaOff val="0"/>
          </a:schemeClr>
        </a:solidFill>
        <a:ln w="1397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s-ES" sz="1900" kern="1200" dirty="0"/>
            <a:t>Paraguay hace una primera ofensiva a Brasil, primero desde Mato Grosso y luego a Río Grande do Sul entrando desde Argentina</a:t>
          </a:r>
        </a:p>
        <a:p>
          <a:pPr marL="171450" lvl="1" indent="-171450" algn="l" defTabSz="844550">
            <a:lnSpc>
              <a:spcPct val="90000"/>
            </a:lnSpc>
            <a:spcBef>
              <a:spcPct val="0"/>
            </a:spcBef>
            <a:spcAft>
              <a:spcPct val="15000"/>
            </a:spcAft>
            <a:buChar char="•"/>
          </a:pPr>
          <a:r>
            <a:rPr lang="es-ES" sz="1900" kern="1200" dirty="0"/>
            <a:t>En este tiempo la Alianza se consolida, Paraguay sufre el bloqueo fluvial, pierde sus mejores tropas y lo esencial de su flota marina.</a:t>
          </a:r>
        </a:p>
      </dsp:txBody>
      <dsp:txXfrm>
        <a:off x="3021" y="917853"/>
        <a:ext cx="2945781" cy="4583120"/>
      </dsp:txXfrm>
    </dsp:sp>
    <dsp:sp modelId="{2DA1F4B7-5857-4F93-81CE-440E4F938072}">
      <dsp:nvSpPr>
        <dsp:cNvPr id="0" name=""/>
        <dsp:cNvSpPr/>
      </dsp:nvSpPr>
      <dsp:spPr>
        <a:xfrm>
          <a:off x="3361212" y="232597"/>
          <a:ext cx="2945781" cy="685255"/>
        </a:xfrm>
        <a:prstGeom prst="rect">
          <a:avLst/>
        </a:prstGeom>
        <a:solidFill>
          <a:schemeClr val="accent5">
            <a:hueOff val="-9534578"/>
            <a:satOff val="2515"/>
            <a:lumOff val="1275"/>
            <a:alphaOff val="0"/>
          </a:schemeClr>
        </a:solidFill>
        <a:ln w="13970" cap="flat" cmpd="sng" algn="ctr">
          <a:solidFill>
            <a:schemeClr val="accent5">
              <a:hueOff val="-9534578"/>
              <a:satOff val="2515"/>
              <a:lumOff val="127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s-ES" sz="1900" kern="1200" dirty="0"/>
            <a:t>Guerra de posición (Oct. 1865 – Jul. 1868)</a:t>
          </a:r>
        </a:p>
      </dsp:txBody>
      <dsp:txXfrm>
        <a:off x="3361212" y="232597"/>
        <a:ext cx="2945781" cy="685255"/>
      </dsp:txXfrm>
    </dsp:sp>
    <dsp:sp modelId="{06FBF005-2FA4-4E67-BEC5-8739BBBF11E4}">
      <dsp:nvSpPr>
        <dsp:cNvPr id="0" name=""/>
        <dsp:cNvSpPr/>
      </dsp:nvSpPr>
      <dsp:spPr>
        <a:xfrm>
          <a:off x="3361212" y="917853"/>
          <a:ext cx="2945781" cy="4583120"/>
        </a:xfrm>
        <a:prstGeom prst="rect">
          <a:avLst/>
        </a:prstGeom>
        <a:solidFill>
          <a:schemeClr val="accent5">
            <a:tint val="40000"/>
            <a:alpha val="90000"/>
            <a:hueOff val="-9712644"/>
            <a:satOff val="2462"/>
            <a:lumOff val="312"/>
            <a:alphaOff val="0"/>
          </a:schemeClr>
        </a:solidFill>
        <a:ln w="13970" cap="flat" cmpd="sng" algn="ctr">
          <a:solidFill>
            <a:schemeClr val="accent5">
              <a:tint val="40000"/>
              <a:alpha val="90000"/>
              <a:hueOff val="-9712644"/>
              <a:satOff val="2462"/>
              <a:lumOff val="3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s-ES" sz="1900" kern="1200" dirty="0"/>
            <a:t>En este período la mayoría de los combates se dan en la zona de confluencia del Paraguay y el Paraná</a:t>
          </a:r>
        </a:p>
        <a:p>
          <a:pPr marL="171450" lvl="1" indent="-171450" algn="l" defTabSz="844550">
            <a:lnSpc>
              <a:spcPct val="90000"/>
            </a:lnSpc>
            <a:spcBef>
              <a:spcPct val="0"/>
            </a:spcBef>
            <a:spcAft>
              <a:spcPct val="15000"/>
            </a:spcAft>
            <a:buChar char="•"/>
          </a:pPr>
          <a:r>
            <a:rPr lang="es-ES" sz="1900" kern="1200" dirty="0"/>
            <a:t>Los aliados toman Humaitá en julio de 1868 y el conflicto se transforma en una guerra de trincheras y guerrilla.</a:t>
          </a:r>
        </a:p>
      </dsp:txBody>
      <dsp:txXfrm>
        <a:off x="3361212" y="917853"/>
        <a:ext cx="2945781" cy="4583120"/>
      </dsp:txXfrm>
    </dsp:sp>
    <dsp:sp modelId="{3982667F-F644-4B22-8736-DA5BD126DF16}">
      <dsp:nvSpPr>
        <dsp:cNvPr id="0" name=""/>
        <dsp:cNvSpPr/>
      </dsp:nvSpPr>
      <dsp:spPr>
        <a:xfrm>
          <a:off x="6719403" y="232597"/>
          <a:ext cx="2945781" cy="685255"/>
        </a:xfrm>
        <a:prstGeom prst="rect">
          <a:avLst/>
        </a:prstGeom>
        <a:solidFill>
          <a:schemeClr val="accent5">
            <a:hueOff val="-19069156"/>
            <a:satOff val="5029"/>
            <a:lumOff val="2549"/>
            <a:alphaOff val="0"/>
          </a:schemeClr>
        </a:solidFill>
        <a:ln w="13970" cap="flat" cmpd="sng" algn="ctr">
          <a:solidFill>
            <a:schemeClr val="accent5">
              <a:hueOff val="-19069156"/>
              <a:satOff val="5029"/>
              <a:lumOff val="254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s-ES" sz="1900" kern="1200" dirty="0"/>
            <a:t>Guerra de trincheras y de guerrilla</a:t>
          </a:r>
        </a:p>
      </dsp:txBody>
      <dsp:txXfrm>
        <a:off x="6719403" y="232597"/>
        <a:ext cx="2945781" cy="685255"/>
      </dsp:txXfrm>
    </dsp:sp>
    <dsp:sp modelId="{E3DA7ECB-6428-43F4-86A9-A4F036AA439B}">
      <dsp:nvSpPr>
        <dsp:cNvPr id="0" name=""/>
        <dsp:cNvSpPr/>
      </dsp:nvSpPr>
      <dsp:spPr>
        <a:xfrm>
          <a:off x="6719403" y="917853"/>
          <a:ext cx="2945781" cy="4583120"/>
        </a:xfrm>
        <a:prstGeom prst="rect">
          <a:avLst/>
        </a:prstGeom>
        <a:solidFill>
          <a:schemeClr val="accent5">
            <a:tint val="40000"/>
            <a:alpha val="90000"/>
            <a:hueOff val="-19425287"/>
            <a:satOff val="4925"/>
            <a:lumOff val="625"/>
            <a:alphaOff val="0"/>
          </a:schemeClr>
        </a:solidFill>
        <a:ln w="13970" cap="flat" cmpd="sng" algn="ctr">
          <a:solidFill>
            <a:schemeClr val="accent5">
              <a:tint val="40000"/>
              <a:alpha val="90000"/>
              <a:hueOff val="-19425287"/>
              <a:satOff val="4925"/>
              <a:lumOff val="6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s-ES" sz="1900" kern="1200" dirty="0"/>
            <a:t>A fines de 1868 aún hay combates en el río Paraguay, pero posteriormente se libran las últimas batallas en Asunción.</a:t>
          </a:r>
        </a:p>
        <a:p>
          <a:pPr marL="171450" lvl="1" indent="-171450" algn="l" defTabSz="844550">
            <a:lnSpc>
              <a:spcPct val="90000"/>
            </a:lnSpc>
            <a:spcBef>
              <a:spcPct val="0"/>
            </a:spcBef>
            <a:spcAft>
              <a:spcPct val="15000"/>
            </a:spcAft>
            <a:buChar char="•"/>
          </a:pPr>
          <a:r>
            <a:rPr lang="es-ES" sz="1900" kern="1200" dirty="0"/>
            <a:t>Invasión de la capital en 1869: inicia el repliegue de López hacia las montañas y el bosque.</a:t>
          </a:r>
        </a:p>
        <a:p>
          <a:pPr marL="171450" lvl="1" indent="-171450" algn="l" defTabSz="844550">
            <a:lnSpc>
              <a:spcPct val="90000"/>
            </a:lnSpc>
            <a:spcBef>
              <a:spcPct val="0"/>
            </a:spcBef>
            <a:spcAft>
              <a:spcPct val="15000"/>
            </a:spcAft>
            <a:buChar char="•"/>
          </a:pPr>
          <a:r>
            <a:rPr lang="es-ES" sz="1900" kern="1200" dirty="0"/>
            <a:t>Finalmente el 1 de marzo atrapan a los últimos 300 hombres de López, y éste es muerto en su huida.</a:t>
          </a:r>
        </a:p>
      </dsp:txBody>
      <dsp:txXfrm>
        <a:off x="6719403" y="917853"/>
        <a:ext cx="2945781" cy="458312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A0975868-97B2-4BA0-8067-9D8EDF15565A}" type="datetimeFigureOut">
              <a:rPr lang="es-CL" smtClean="0"/>
              <a:t>14-06-22</a:t>
            </a:fld>
            <a:endParaRPr lang="es-CL"/>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s-CL"/>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1EFACBD0-0085-4E53-B48A-A6BC002DC55A}" type="slidenum">
              <a:rPr lang="es-CL" smtClean="0"/>
              <a:t>‹Nº›</a:t>
            </a:fld>
            <a:endParaRPr lang="es-C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924546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0975868-97B2-4BA0-8067-9D8EDF15565A}" type="datetimeFigureOut">
              <a:rPr lang="es-CL" smtClean="0"/>
              <a:t>14-06-22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1656012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0975868-97B2-4BA0-8067-9D8EDF15565A}" type="datetimeFigureOut">
              <a:rPr lang="es-CL" smtClean="0"/>
              <a:t>14-06-22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331244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0975868-97B2-4BA0-8067-9D8EDF15565A}" type="datetimeFigureOut">
              <a:rPr lang="es-CL" smtClean="0"/>
              <a:t>14-06-22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565685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A0975868-97B2-4BA0-8067-9D8EDF15565A}" type="datetimeFigureOut">
              <a:rPr lang="es-CL" smtClean="0"/>
              <a:t>14-06-22</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1EFACBD0-0085-4E53-B48A-A6BC002DC55A}" type="slidenum">
              <a:rPr lang="es-CL" smtClean="0"/>
              <a:t>‹Nº›</a:t>
            </a:fld>
            <a:endParaRPr lang="es-CL"/>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362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0975868-97B2-4BA0-8067-9D8EDF15565A}" type="datetimeFigureOut">
              <a:rPr lang="es-CL" smtClean="0"/>
              <a:t>14-06-22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1043075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s-ES"/>
              <a:t>Editar el estilo de texto del patrón</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0975868-97B2-4BA0-8067-9D8EDF15565A}" type="datetimeFigureOut">
              <a:rPr lang="es-CL" smtClean="0"/>
              <a:t>14-06-22</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2613060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0975868-97B2-4BA0-8067-9D8EDF15565A}" type="datetimeFigureOut">
              <a:rPr lang="es-CL" smtClean="0"/>
              <a:t>14-06-22</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2298589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75868-97B2-4BA0-8067-9D8EDF15565A}" type="datetimeFigureOut">
              <a:rPr lang="es-CL" smtClean="0"/>
              <a:t>14-06-22</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3832472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A0975868-97B2-4BA0-8067-9D8EDF15565A}" type="datetimeFigureOut">
              <a:rPr lang="es-CL" smtClean="0"/>
              <a:t>14-06-22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386371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A0975868-97B2-4BA0-8067-9D8EDF15565A}" type="datetimeFigureOut">
              <a:rPr lang="es-CL" smtClean="0"/>
              <a:t>14-06-22</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1EFACBD0-0085-4E53-B48A-A6BC002DC55A}" type="slidenum">
              <a:rPr lang="es-CL" smtClean="0"/>
              <a:t>‹Nº›</a:t>
            </a:fld>
            <a:endParaRPr lang="es-CL"/>
          </a:p>
        </p:txBody>
      </p:sp>
    </p:spTree>
    <p:extLst>
      <p:ext uri="{BB962C8B-B14F-4D97-AF65-F5344CB8AC3E}">
        <p14:creationId xmlns:p14="http://schemas.microsoft.com/office/powerpoint/2010/main" val="333138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A0975868-97B2-4BA0-8067-9D8EDF15565A}" type="datetimeFigureOut">
              <a:rPr lang="es-CL" smtClean="0"/>
              <a:t>14-06-22</a:t>
            </a:fld>
            <a:endParaRPr lang="es-CL"/>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s-CL"/>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1EFACBD0-0085-4E53-B48A-A6BC002DC55A}" type="slidenum">
              <a:rPr lang="es-CL" smtClean="0"/>
              <a:t>‹Nº›</a:t>
            </a:fld>
            <a:endParaRPr lang="es-CL"/>
          </a:p>
        </p:txBody>
      </p:sp>
    </p:spTree>
    <p:extLst>
      <p:ext uri="{BB962C8B-B14F-4D97-AF65-F5344CB8AC3E}">
        <p14:creationId xmlns:p14="http://schemas.microsoft.com/office/powerpoint/2010/main" val="3159284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L" sz="6000" dirty="0"/>
              <a:t>Capdevila, L. – Una guerra total</a:t>
            </a:r>
          </a:p>
        </p:txBody>
      </p:sp>
      <p:sp>
        <p:nvSpPr>
          <p:cNvPr id="3" name="Subtítulo 2"/>
          <p:cNvSpPr>
            <a:spLocks noGrp="1"/>
          </p:cNvSpPr>
          <p:nvPr>
            <p:ph type="subTitle" idx="1"/>
          </p:nvPr>
        </p:nvSpPr>
        <p:spPr/>
        <p:txBody>
          <a:bodyPr/>
          <a:lstStyle/>
          <a:p>
            <a:r>
              <a:rPr lang="es-CL" dirty="0"/>
              <a:t>Capdevila, Luc, Una guerra total: Paraguay, 1864-1870. Ensayo de historia del tiempo</a:t>
            </a:r>
            <a:br>
              <a:rPr lang="es-CL" dirty="0"/>
            </a:br>
            <a:r>
              <a:rPr lang="es-CL" dirty="0"/>
              <a:t>presente, Buenos Aires, SB, 2010, p. 19-41</a:t>
            </a:r>
          </a:p>
        </p:txBody>
      </p:sp>
    </p:spTree>
    <p:extLst>
      <p:ext uri="{BB962C8B-B14F-4D97-AF65-F5344CB8AC3E}">
        <p14:creationId xmlns:p14="http://schemas.microsoft.com/office/powerpoint/2010/main" val="4174813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90847" y="595424"/>
            <a:ext cx="8666385" cy="5584714"/>
          </a:xfrm>
        </p:spPr>
        <p:txBody>
          <a:bodyPr>
            <a:normAutofit/>
          </a:bodyPr>
          <a:lstStyle/>
          <a:p>
            <a:r>
              <a:rPr lang="es-CL" dirty="0"/>
              <a:t>Guerra total (</a:t>
            </a:r>
            <a:r>
              <a:rPr lang="es-CL" dirty="0" err="1"/>
              <a:t>Ludendorff</a:t>
            </a:r>
            <a:r>
              <a:rPr lang="es-CL" dirty="0"/>
              <a:t>): “El carácter de la guerra total, exige toda la fuerza de un pueblo en cuanto ella se levanta contra él” (p. 25)</a:t>
            </a:r>
          </a:p>
          <a:p>
            <a:r>
              <a:rPr lang="es-CL" dirty="0"/>
              <a:t>Sobre Paraguay, el autor señala ideas importantes respecto a su formación militar:</a:t>
            </a:r>
          </a:p>
          <a:p>
            <a:pPr lvl="1"/>
            <a:r>
              <a:rPr lang="es-CL" dirty="0"/>
              <a:t>El peligro y competencia del espacio con los indios durante el Imperio español hizo que estén en pie de guerra constantemente. </a:t>
            </a:r>
          </a:p>
          <a:p>
            <a:pPr lvl="1"/>
            <a:r>
              <a:rPr lang="es-CL" dirty="0"/>
              <a:t>Además, desde la segunda década del siglo XIX el nuevo Estado Paraguayo vio todas sus fronteras disputadas por sus vecinos.</a:t>
            </a:r>
          </a:p>
          <a:p>
            <a:pPr lvl="1"/>
            <a:r>
              <a:rPr lang="es-CL" dirty="0"/>
              <a:t>A pesar de lo pobre del Estado, Gaspar Rodríguez de Francia gastó casi el 90% de los gastos públicos en salario para el ejército regular.</a:t>
            </a:r>
          </a:p>
          <a:p>
            <a:r>
              <a:rPr lang="es-CL" dirty="0"/>
              <a:t>1841: Paraguay firma un tratado de Alianza con Corrientes, por lo que Buenos Aires inicia un bloqueo fluvial</a:t>
            </a:r>
          </a:p>
          <a:p>
            <a:r>
              <a:rPr lang="es-CL" dirty="0"/>
              <a:t>Carlos Antonio López, primer presidente de Paraguay, dio inicio a la contratación de expertos, obreros calificados e ingenieros europeos para instruir a técnicos paraguayos. Pero en realidad el objetivo no era la producción industrial sino el desarrollo militar. Por esto el proceso industrializador en Paraguay se inicia con la siderurgia y no con el textil.</a:t>
            </a:r>
          </a:p>
          <a:p>
            <a:pPr marL="274320" lvl="1" indent="0">
              <a:buNone/>
            </a:pPr>
            <a:endParaRPr lang="es-CL" dirty="0"/>
          </a:p>
        </p:txBody>
      </p:sp>
    </p:spTree>
    <p:extLst>
      <p:ext uri="{BB962C8B-B14F-4D97-AF65-F5344CB8AC3E}">
        <p14:creationId xmlns:p14="http://schemas.microsoft.com/office/powerpoint/2010/main" val="943726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61872" y="0"/>
            <a:ext cx="9692640" cy="1325562"/>
          </a:xfrm>
        </p:spPr>
        <p:txBody>
          <a:bodyPr/>
          <a:lstStyle/>
          <a:p>
            <a:r>
              <a:rPr lang="es-CL" dirty="0"/>
              <a:t>El inicio de la Guerra</a:t>
            </a:r>
          </a:p>
        </p:txBody>
      </p:sp>
      <p:sp>
        <p:nvSpPr>
          <p:cNvPr id="3" name="Marcador de contenido 2"/>
          <p:cNvSpPr>
            <a:spLocks noGrp="1"/>
          </p:cNvSpPr>
          <p:nvPr>
            <p:ph idx="1"/>
          </p:nvPr>
        </p:nvSpPr>
        <p:spPr>
          <a:xfrm>
            <a:off x="1261872" y="1488558"/>
            <a:ext cx="8595360" cy="4691579"/>
          </a:xfrm>
        </p:spPr>
        <p:txBody>
          <a:bodyPr>
            <a:normAutofit fontScale="92500" lnSpcReduction="20000"/>
          </a:bodyPr>
          <a:lstStyle/>
          <a:p>
            <a:r>
              <a:rPr lang="es-CL" dirty="0"/>
              <a:t>1 de mayo de 1865 </a:t>
            </a:r>
            <a:r>
              <a:rPr lang="es-CL" dirty="0">
                <a:sym typeface="Wingdings" panose="05000000000000000000" pitchFamily="2" charset="2"/>
              </a:rPr>
              <a:t> En Buenos Aires, Brasil, Argentina y Uruguay firman el tratado de la Triple Alianza, en que se proponía una guerra </a:t>
            </a:r>
            <a:r>
              <a:rPr lang="es-CL" i="1" dirty="0">
                <a:sym typeface="Wingdings" panose="05000000000000000000" pitchFamily="2" charset="2"/>
              </a:rPr>
              <a:t>contra el gobierno de López y no contra el pueblo de Paraguay</a:t>
            </a:r>
            <a:r>
              <a:rPr lang="es-CL" dirty="0">
                <a:sym typeface="Wingdings" panose="05000000000000000000" pitchFamily="2" charset="2"/>
              </a:rPr>
              <a:t>.</a:t>
            </a:r>
          </a:p>
          <a:p>
            <a:r>
              <a:rPr lang="es-CL" dirty="0">
                <a:sym typeface="Wingdings" panose="05000000000000000000" pitchFamily="2" charset="2"/>
              </a:rPr>
              <a:t>Cifras de soldados reclutados entre 1864 y 1870:</a:t>
            </a:r>
          </a:p>
          <a:p>
            <a:pPr lvl="1"/>
            <a:r>
              <a:rPr lang="es-CL" dirty="0">
                <a:sym typeface="Wingdings" panose="05000000000000000000" pitchFamily="2" charset="2"/>
              </a:rPr>
              <a:t>Brasil: De una población total de 10 millones de habitantes, enroló a 140.000</a:t>
            </a:r>
          </a:p>
          <a:p>
            <a:pPr lvl="1"/>
            <a:r>
              <a:rPr lang="es-CL" dirty="0">
                <a:sym typeface="Wingdings" panose="05000000000000000000" pitchFamily="2" charset="2"/>
              </a:rPr>
              <a:t>Argentina: De una población total de 1.7 millones de habitantes, reclutó a 30.000</a:t>
            </a:r>
          </a:p>
          <a:p>
            <a:pPr lvl="1"/>
            <a:r>
              <a:rPr lang="es-CL" dirty="0">
                <a:sym typeface="Wingdings" panose="05000000000000000000" pitchFamily="2" charset="2"/>
              </a:rPr>
              <a:t>Uruguay: De una población total de 250.000 habitantes, reclutó a 5.500</a:t>
            </a:r>
          </a:p>
          <a:p>
            <a:pPr lvl="1"/>
            <a:r>
              <a:rPr lang="es-CL" dirty="0">
                <a:sym typeface="Wingdings" panose="05000000000000000000" pitchFamily="2" charset="2"/>
              </a:rPr>
              <a:t>Paraguay: De una población total de 440.000 habitantes, reclutó a 150.000</a:t>
            </a:r>
          </a:p>
          <a:p>
            <a:r>
              <a:rPr lang="es-CL" dirty="0">
                <a:sym typeface="Wingdings" panose="05000000000000000000" pitchFamily="2" charset="2"/>
              </a:rPr>
              <a:t>A pesar de estas cifras, Paraguay, al inicio de la guerra, tenía una capacidad militar mejor preparada que sus rivales</a:t>
            </a:r>
          </a:p>
          <a:p>
            <a:r>
              <a:rPr lang="es-CL" dirty="0">
                <a:sym typeface="Wingdings" panose="05000000000000000000" pitchFamily="2" charset="2"/>
              </a:rPr>
              <a:t>El autor propone que existe una gran diferencia en la manera en que se vivió la guerra a ambos lados: mientras para los paraguayos fue una guerra total (según la definición dada), para los países de la Alianza el nivel de implicancia de la población varió dependiendo de las regiones.</a:t>
            </a:r>
          </a:p>
          <a:p>
            <a:r>
              <a:rPr lang="es-CL" dirty="0">
                <a:sym typeface="Wingdings" panose="05000000000000000000" pitchFamily="2" charset="2"/>
              </a:rPr>
              <a:t>Desde los reclutamientos masivos de 1862, las actividades agrícolas quedan a cargo de mujeres, niños y ancianos. Los hombres restantes son destinados principalmente al ganado o trabajos pesados.</a:t>
            </a:r>
            <a:endParaRPr lang="es-CL" dirty="0"/>
          </a:p>
        </p:txBody>
      </p:sp>
    </p:spTree>
    <p:extLst>
      <p:ext uri="{BB962C8B-B14F-4D97-AF65-F5344CB8AC3E}">
        <p14:creationId xmlns:p14="http://schemas.microsoft.com/office/powerpoint/2010/main" val="1168839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57291979"/>
              </p:ext>
            </p:extLst>
          </p:nvPr>
        </p:nvGraphicFramePr>
        <p:xfrm>
          <a:off x="1262063" y="446567"/>
          <a:ext cx="9668207" cy="57335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57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Causas de la guerra según la historiografía</a:t>
            </a:r>
          </a:p>
        </p:txBody>
      </p:sp>
      <p:sp>
        <p:nvSpPr>
          <p:cNvPr id="3" name="Marcador de contenido 2"/>
          <p:cNvSpPr>
            <a:spLocks noGrp="1"/>
          </p:cNvSpPr>
          <p:nvPr>
            <p:ph idx="1"/>
          </p:nvPr>
        </p:nvSpPr>
        <p:spPr/>
        <p:txBody>
          <a:bodyPr>
            <a:normAutofit lnSpcReduction="10000"/>
          </a:bodyPr>
          <a:lstStyle/>
          <a:p>
            <a:r>
              <a:rPr lang="es-CL" dirty="0"/>
              <a:t>Siglo XIX – escuela liberal: Se concibe la guerra como el enfrentamiento entre civilización y barbarie. La culpa recae en la locura del tirano Solano López.</a:t>
            </a:r>
          </a:p>
          <a:p>
            <a:r>
              <a:rPr lang="es-CL" dirty="0"/>
              <a:t>Siglo XX – escuela regional: En primer lugar, la visión nacionalista y autoritaria da inicio a una rehabilitación de los caudillos del siglo pasado por razones ideológicas, </a:t>
            </a:r>
            <a:r>
              <a:rPr lang="es-CL" dirty="0" err="1"/>
              <a:t>identitarias</a:t>
            </a:r>
            <a:r>
              <a:rPr lang="es-CL" dirty="0"/>
              <a:t> y de memoria. Es la visión de los vencidos y del republicanismo rural. En segundo lugar, la lectura marxista percibe el conflicto como consecuencia de la introducción del capitalismo británico en la economía regional que rompe el modelo paraguayo de resistencia al subdesarrollo.</a:t>
            </a:r>
          </a:p>
          <a:p>
            <a:r>
              <a:rPr lang="es-CL" dirty="0"/>
              <a:t>Modelo explicativo actual: “la guerra es comprendida como el final del sistema geopolítico regional impulsado por el movimiento de las independencias, tomando por ciertas las formas de una regionalización de las guerras civiles del Plata. La guerra de la Triple Alianza es por lo tanto parte constitutiva de la construcción de los estados-nación emergentes” (p. 34)</a:t>
            </a:r>
          </a:p>
        </p:txBody>
      </p:sp>
    </p:spTree>
    <p:extLst>
      <p:ext uri="{BB962C8B-B14F-4D97-AF65-F5344CB8AC3E}">
        <p14:creationId xmlns:p14="http://schemas.microsoft.com/office/powerpoint/2010/main" val="1752037786"/>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Vista</Template>
  <TotalTime>31</TotalTime>
  <Words>818</Words>
  <Application>Microsoft Macintosh PowerPoint</Application>
  <PresentationFormat>Panorámica</PresentationFormat>
  <Paragraphs>33</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Century Schoolbook</vt:lpstr>
      <vt:lpstr>Wingdings 2</vt:lpstr>
      <vt:lpstr>View</vt:lpstr>
      <vt:lpstr>Capdevila, L. – Una guerra total</vt:lpstr>
      <vt:lpstr>Presentación de PowerPoint</vt:lpstr>
      <vt:lpstr>El inicio de la Guerra</vt:lpstr>
      <vt:lpstr>Presentación de PowerPoint</vt:lpstr>
      <vt:lpstr>Causas de la guerra según la historiografía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Capdevila, L. – Una guerra total</dc:title>
  <dc:creator>Cristian V</dc:creator>
  <cp:lastModifiedBy>Gabriel Entin</cp:lastModifiedBy>
  <cp:revision>5</cp:revision>
  <dcterms:created xsi:type="dcterms:W3CDTF">2022-06-14T04:05:49Z</dcterms:created>
  <dcterms:modified xsi:type="dcterms:W3CDTF">2022-06-14T23:21:59Z</dcterms:modified>
</cp:coreProperties>
</file>