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35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4E2B21-AC0D-411C-941F-5A25E1975469}"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s-ES"/>
        </a:p>
      </dgm:t>
    </dgm:pt>
    <dgm:pt modelId="{DAAC26B9-DF43-4A1C-AE8F-0E2941FFDB72}">
      <dgm:prSet phldrT="[Texto]"/>
      <dgm:spPr/>
      <dgm:t>
        <a:bodyPr/>
        <a:lstStyle/>
        <a:p>
          <a:r>
            <a:rPr lang="es-ES" dirty="0" smtClean="0"/>
            <a:t>1830-1838/39</a:t>
          </a:r>
          <a:endParaRPr lang="es-ES" dirty="0"/>
        </a:p>
      </dgm:t>
    </dgm:pt>
    <dgm:pt modelId="{495CFFBD-40B0-408C-A5B7-AA8AED184711}" type="parTrans" cxnId="{3F4768B5-CD39-41FB-BBC1-2B7E27FF7CC9}">
      <dgm:prSet/>
      <dgm:spPr/>
      <dgm:t>
        <a:bodyPr/>
        <a:lstStyle/>
        <a:p>
          <a:endParaRPr lang="es-ES"/>
        </a:p>
      </dgm:t>
    </dgm:pt>
    <dgm:pt modelId="{0591F715-83C1-48B2-98C8-A48A99DB52BB}" type="sibTrans" cxnId="{3F4768B5-CD39-41FB-BBC1-2B7E27FF7CC9}">
      <dgm:prSet/>
      <dgm:spPr/>
      <dgm:t>
        <a:bodyPr/>
        <a:lstStyle/>
        <a:p>
          <a:endParaRPr lang="es-ES"/>
        </a:p>
      </dgm:t>
    </dgm:pt>
    <dgm:pt modelId="{97F7B2AB-F2EA-41CD-AB4F-C4752744F2DE}">
      <dgm:prSet phldrT="[Texto]"/>
      <dgm:spPr/>
      <dgm:t>
        <a:bodyPr/>
        <a:lstStyle/>
        <a:p>
          <a:r>
            <a:rPr lang="es-ES" dirty="0" smtClean="0"/>
            <a:t>El Romanticismo irrumpe con Esteban Echeverría, pero el movimiento emerge plenamente en el bienio 1837-38.</a:t>
          </a:r>
          <a:endParaRPr lang="es-ES" dirty="0"/>
        </a:p>
      </dgm:t>
    </dgm:pt>
    <dgm:pt modelId="{C15A2902-7CF4-4CB2-A28F-E92F3161FE61}" type="parTrans" cxnId="{C3839C28-28CA-4BA2-8ED0-6F7844DCD6B3}">
      <dgm:prSet/>
      <dgm:spPr/>
      <dgm:t>
        <a:bodyPr/>
        <a:lstStyle/>
        <a:p>
          <a:endParaRPr lang="es-ES"/>
        </a:p>
      </dgm:t>
    </dgm:pt>
    <dgm:pt modelId="{F8A7CC66-816C-4F43-92AC-A4A697CE14FE}" type="sibTrans" cxnId="{C3839C28-28CA-4BA2-8ED0-6F7844DCD6B3}">
      <dgm:prSet/>
      <dgm:spPr/>
      <dgm:t>
        <a:bodyPr/>
        <a:lstStyle/>
        <a:p>
          <a:endParaRPr lang="es-ES"/>
        </a:p>
      </dgm:t>
    </dgm:pt>
    <dgm:pt modelId="{55128ABA-B048-44DC-83DF-5F5F8747FCC5}">
      <dgm:prSet phldrT="[Texto]"/>
      <dgm:spPr/>
      <dgm:t>
        <a:bodyPr/>
        <a:lstStyle/>
        <a:p>
          <a:r>
            <a:rPr lang="es-ES" dirty="0" smtClean="0"/>
            <a:t>En estos años, el Salón Literario y la Asociación de la Joven Argentina se erigen como principales instituciones del movimiento y la regeneración social</a:t>
          </a:r>
          <a:endParaRPr lang="es-ES" dirty="0"/>
        </a:p>
      </dgm:t>
    </dgm:pt>
    <dgm:pt modelId="{F11AB7C7-028E-48D4-BB43-3890D6B04B76}" type="parTrans" cxnId="{0D9D4087-3B39-4615-BB1E-CFCDC5DFB18A}">
      <dgm:prSet/>
      <dgm:spPr/>
      <dgm:t>
        <a:bodyPr/>
        <a:lstStyle/>
        <a:p>
          <a:endParaRPr lang="es-ES"/>
        </a:p>
      </dgm:t>
    </dgm:pt>
    <dgm:pt modelId="{B476DD0C-B6BE-45EE-B7D6-AA089D367CA9}" type="sibTrans" cxnId="{0D9D4087-3B39-4615-BB1E-CFCDC5DFB18A}">
      <dgm:prSet/>
      <dgm:spPr/>
      <dgm:t>
        <a:bodyPr/>
        <a:lstStyle/>
        <a:p>
          <a:endParaRPr lang="es-ES"/>
        </a:p>
      </dgm:t>
    </dgm:pt>
    <dgm:pt modelId="{3F6AA7E1-7AA3-48B8-9C55-A8AB4CDB332A}">
      <dgm:prSet phldrT="[Texto]"/>
      <dgm:spPr/>
      <dgm:t>
        <a:bodyPr/>
        <a:lstStyle/>
        <a:p>
          <a:r>
            <a:rPr lang="es-ES" dirty="0" smtClean="0"/>
            <a:t>1839-1842/44</a:t>
          </a:r>
          <a:endParaRPr lang="es-ES" dirty="0"/>
        </a:p>
      </dgm:t>
    </dgm:pt>
    <dgm:pt modelId="{4A748C08-0166-4F8B-9F95-5A8188C582B5}" type="parTrans" cxnId="{1C0F2632-8A34-4A5C-8412-F663FBAB42A4}">
      <dgm:prSet/>
      <dgm:spPr/>
      <dgm:t>
        <a:bodyPr/>
        <a:lstStyle/>
        <a:p>
          <a:endParaRPr lang="es-ES"/>
        </a:p>
      </dgm:t>
    </dgm:pt>
    <dgm:pt modelId="{4DD1133E-B48B-425B-AEA0-8E6BBED0F91E}" type="sibTrans" cxnId="{1C0F2632-8A34-4A5C-8412-F663FBAB42A4}">
      <dgm:prSet/>
      <dgm:spPr/>
      <dgm:t>
        <a:bodyPr/>
        <a:lstStyle/>
        <a:p>
          <a:endParaRPr lang="es-ES"/>
        </a:p>
      </dgm:t>
    </dgm:pt>
    <dgm:pt modelId="{A0BC2650-1CBD-4D0F-9665-F10F03819A54}">
      <dgm:prSet phldrT="[Texto]"/>
      <dgm:spPr/>
      <dgm:t>
        <a:bodyPr/>
        <a:lstStyle/>
        <a:p>
          <a:r>
            <a:rPr lang="es-ES" dirty="0" smtClean="0"/>
            <a:t>El movimiento adopta un fuerte antirrosismo acompañado de un apoyo a la intervención francesa. En este momento el grupo está conformado tanto por unitarios como por federales disidentes.</a:t>
          </a:r>
          <a:endParaRPr lang="es-ES" dirty="0"/>
        </a:p>
      </dgm:t>
    </dgm:pt>
    <dgm:pt modelId="{74FC8A83-AEC2-4465-B8BD-3183BA23C46F}" type="parTrans" cxnId="{F59FF7D8-E860-4103-9DBC-930FADC24E60}">
      <dgm:prSet/>
      <dgm:spPr/>
      <dgm:t>
        <a:bodyPr/>
        <a:lstStyle/>
        <a:p>
          <a:endParaRPr lang="es-ES"/>
        </a:p>
      </dgm:t>
    </dgm:pt>
    <dgm:pt modelId="{1F5F967C-F80A-48A1-AB6C-FE86449B0A20}" type="sibTrans" cxnId="{F59FF7D8-E860-4103-9DBC-930FADC24E60}">
      <dgm:prSet/>
      <dgm:spPr/>
      <dgm:t>
        <a:bodyPr/>
        <a:lstStyle/>
        <a:p>
          <a:endParaRPr lang="es-ES"/>
        </a:p>
      </dgm:t>
    </dgm:pt>
    <dgm:pt modelId="{9A791237-0559-4B99-BEC5-998C8C4DE279}">
      <dgm:prSet phldrT="[Texto]"/>
      <dgm:spPr/>
      <dgm:t>
        <a:bodyPr/>
        <a:lstStyle/>
        <a:p>
          <a:r>
            <a:rPr lang="es-ES" dirty="0" smtClean="0"/>
            <a:t>Los duros golpes al antirrosismo debilitaron la acción política de la elite romántica y muchos migraron hacia Chile o Uruguay.</a:t>
          </a:r>
          <a:endParaRPr lang="es-ES" dirty="0"/>
        </a:p>
      </dgm:t>
    </dgm:pt>
    <dgm:pt modelId="{64B0C49F-2D3E-4DD2-8CFC-3C3E60B33493}" type="parTrans" cxnId="{38546C35-413E-49A2-8790-DF72C4B8C7D3}">
      <dgm:prSet/>
      <dgm:spPr/>
      <dgm:t>
        <a:bodyPr/>
        <a:lstStyle/>
        <a:p>
          <a:endParaRPr lang="es-ES"/>
        </a:p>
      </dgm:t>
    </dgm:pt>
    <dgm:pt modelId="{35F28BFC-3A96-429E-9D88-BA48957B156A}" type="sibTrans" cxnId="{38546C35-413E-49A2-8790-DF72C4B8C7D3}">
      <dgm:prSet/>
      <dgm:spPr/>
      <dgm:t>
        <a:bodyPr/>
        <a:lstStyle/>
        <a:p>
          <a:endParaRPr lang="es-ES"/>
        </a:p>
      </dgm:t>
    </dgm:pt>
    <dgm:pt modelId="{980D9287-D17D-46A6-8B53-8B3652EF4ECA}">
      <dgm:prSet phldrT="[Texto]"/>
      <dgm:spPr/>
      <dgm:t>
        <a:bodyPr/>
        <a:lstStyle/>
        <a:p>
          <a:r>
            <a:rPr lang="es-ES" dirty="0" smtClean="0"/>
            <a:t>1842/44-1852/54</a:t>
          </a:r>
          <a:endParaRPr lang="es-ES" dirty="0"/>
        </a:p>
      </dgm:t>
    </dgm:pt>
    <dgm:pt modelId="{455573BD-C6E2-47D8-900E-DE74B71F6738}" type="parTrans" cxnId="{B6149EEB-9719-4881-9080-39BDD90F65A3}">
      <dgm:prSet/>
      <dgm:spPr/>
      <dgm:t>
        <a:bodyPr/>
        <a:lstStyle/>
        <a:p>
          <a:endParaRPr lang="es-ES"/>
        </a:p>
      </dgm:t>
    </dgm:pt>
    <dgm:pt modelId="{3ECC3E66-055A-4F0D-91C1-15A68655DF69}" type="sibTrans" cxnId="{B6149EEB-9719-4881-9080-39BDD90F65A3}">
      <dgm:prSet/>
      <dgm:spPr/>
      <dgm:t>
        <a:bodyPr/>
        <a:lstStyle/>
        <a:p>
          <a:endParaRPr lang="es-ES"/>
        </a:p>
      </dgm:t>
    </dgm:pt>
    <dgm:pt modelId="{8C8F8FEA-8F23-4E34-A835-5F09FBF3C4D4}">
      <dgm:prSet phldrT="[Texto]"/>
      <dgm:spPr/>
      <dgm:t>
        <a:bodyPr/>
        <a:lstStyle/>
        <a:p>
          <a:r>
            <a:rPr lang="es-ES" dirty="0" smtClean="0"/>
            <a:t>En este periodo se adopta un fuerte rechazo a los textos clásicos y neoclásicos, pero también a los españoles y a los materialistas.</a:t>
          </a:r>
          <a:endParaRPr lang="es-ES" dirty="0"/>
        </a:p>
      </dgm:t>
    </dgm:pt>
    <dgm:pt modelId="{49107FBE-014C-4290-9867-C91D95AD47A8}" type="parTrans" cxnId="{0EF485AD-5136-439C-8D52-43386E7F615B}">
      <dgm:prSet/>
      <dgm:spPr/>
      <dgm:t>
        <a:bodyPr/>
        <a:lstStyle/>
        <a:p>
          <a:endParaRPr lang="es-ES"/>
        </a:p>
      </dgm:t>
    </dgm:pt>
    <dgm:pt modelId="{ED35AF5C-AE05-49F1-81FE-D500FF7C7B95}" type="sibTrans" cxnId="{0EF485AD-5136-439C-8D52-43386E7F615B}">
      <dgm:prSet/>
      <dgm:spPr/>
      <dgm:t>
        <a:bodyPr/>
        <a:lstStyle/>
        <a:p>
          <a:endParaRPr lang="es-ES"/>
        </a:p>
      </dgm:t>
    </dgm:pt>
    <dgm:pt modelId="{9C56E8B8-E114-4456-9F7F-AE87140AAFF3}">
      <dgm:prSet phldrT="[Texto]"/>
      <dgm:spPr/>
      <dgm:t>
        <a:bodyPr/>
        <a:lstStyle/>
        <a:p>
          <a:r>
            <a:rPr lang="es-ES" dirty="0" smtClean="0"/>
            <a:t>Por otro lado, en un primer momento se asume un ideario socialista como principio rector del arte, pero posteriormente gracias al </a:t>
          </a:r>
          <a:r>
            <a:rPr lang="es-ES" i="1" dirty="0" smtClean="0"/>
            <a:t>Facundo</a:t>
          </a:r>
          <a:r>
            <a:rPr lang="es-ES" i="0" dirty="0" smtClean="0"/>
            <a:t> de Sarmiento, la mayoría de la “Nueva Generación” se posiciona en el liberalismo.</a:t>
          </a:r>
          <a:endParaRPr lang="es-ES" dirty="0"/>
        </a:p>
      </dgm:t>
    </dgm:pt>
    <dgm:pt modelId="{F8F0807A-0E7E-4A08-ADCD-9FBCAAB3C116}" type="parTrans" cxnId="{E4D038C2-D441-452F-831E-0CCABFA87F7F}">
      <dgm:prSet/>
      <dgm:spPr/>
      <dgm:t>
        <a:bodyPr/>
        <a:lstStyle/>
        <a:p>
          <a:endParaRPr lang="es-ES"/>
        </a:p>
      </dgm:t>
    </dgm:pt>
    <dgm:pt modelId="{D76DDB6B-49CD-4538-9565-FC9BDE757612}" type="sibTrans" cxnId="{E4D038C2-D441-452F-831E-0CCABFA87F7F}">
      <dgm:prSet/>
      <dgm:spPr/>
      <dgm:t>
        <a:bodyPr/>
        <a:lstStyle/>
        <a:p>
          <a:endParaRPr lang="es-ES"/>
        </a:p>
      </dgm:t>
    </dgm:pt>
    <dgm:pt modelId="{15AC45F4-8693-4AFA-874A-E881CD1F02A3}">
      <dgm:prSet phldrT="[Texto]"/>
      <dgm:spPr/>
      <dgm:t>
        <a:bodyPr/>
        <a:lstStyle/>
        <a:p>
          <a:r>
            <a:rPr lang="es-ES" dirty="0" smtClean="0"/>
            <a:t>En esta cuarta etapa, los intelectuales y sus caminos adquirieron caminos cada vez más difusos y se fueron separando</a:t>
          </a:r>
          <a:endParaRPr lang="es-ES" dirty="0"/>
        </a:p>
      </dgm:t>
    </dgm:pt>
    <dgm:pt modelId="{C6C63D9F-08EC-4A2D-8AA4-0BF1A0D05BB9}" type="parTrans" cxnId="{D0EBD391-7E95-453C-86EF-92E2EEDDFC1E}">
      <dgm:prSet/>
      <dgm:spPr/>
      <dgm:t>
        <a:bodyPr/>
        <a:lstStyle/>
        <a:p>
          <a:endParaRPr lang="es-ES"/>
        </a:p>
      </dgm:t>
    </dgm:pt>
    <dgm:pt modelId="{42362F63-0083-49BA-9F83-0B6082379258}" type="sibTrans" cxnId="{D0EBD391-7E95-453C-86EF-92E2EEDDFC1E}">
      <dgm:prSet/>
      <dgm:spPr/>
      <dgm:t>
        <a:bodyPr/>
        <a:lstStyle/>
        <a:p>
          <a:endParaRPr lang="es-ES"/>
        </a:p>
      </dgm:t>
    </dgm:pt>
    <dgm:pt modelId="{DEC97161-D3C9-47CE-B50D-2F255CFB0B2F}">
      <dgm:prSet phldrT="[Texto]"/>
      <dgm:spPr/>
      <dgm:t>
        <a:bodyPr/>
        <a:lstStyle/>
        <a:p>
          <a:r>
            <a:rPr lang="es-ES" dirty="0" smtClean="0"/>
            <a:t>1852/54-1880</a:t>
          </a:r>
          <a:endParaRPr lang="es-ES" dirty="0"/>
        </a:p>
      </dgm:t>
    </dgm:pt>
    <dgm:pt modelId="{94C28187-F7D9-4139-B1A0-8A52D740DC76}" type="parTrans" cxnId="{062C4A03-C018-4D99-8810-445E72E1C1C5}">
      <dgm:prSet/>
      <dgm:spPr/>
      <dgm:t>
        <a:bodyPr/>
        <a:lstStyle/>
        <a:p>
          <a:endParaRPr lang="es-ES"/>
        </a:p>
      </dgm:t>
    </dgm:pt>
    <dgm:pt modelId="{E203AD5C-656E-4D70-9C2B-FB4312AC32EC}" type="sibTrans" cxnId="{062C4A03-C018-4D99-8810-445E72E1C1C5}">
      <dgm:prSet/>
      <dgm:spPr/>
      <dgm:t>
        <a:bodyPr/>
        <a:lstStyle/>
        <a:p>
          <a:endParaRPr lang="es-ES"/>
        </a:p>
      </dgm:t>
    </dgm:pt>
    <dgm:pt modelId="{324BD7B3-B24D-46F5-9E59-9F01C15EB2F7}">
      <dgm:prSet phldrT="[Texto]"/>
      <dgm:spPr/>
      <dgm:t>
        <a:bodyPr/>
        <a:lstStyle/>
        <a:p>
          <a:endParaRPr lang="es-ES" dirty="0"/>
        </a:p>
      </dgm:t>
    </dgm:pt>
    <dgm:pt modelId="{0D5E03F6-AC9C-466D-BD94-9EE791F8F338}" type="parTrans" cxnId="{2C3FA7C1-E22B-4D78-B54E-4E52FB453055}">
      <dgm:prSet/>
      <dgm:spPr/>
      <dgm:t>
        <a:bodyPr/>
        <a:lstStyle/>
        <a:p>
          <a:endParaRPr lang="es-ES"/>
        </a:p>
      </dgm:t>
    </dgm:pt>
    <dgm:pt modelId="{9648B551-F1EF-4591-BBBD-2C3DE285036C}" type="sibTrans" cxnId="{2C3FA7C1-E22B-4D78-B54E-4E52FB453055}">
      <dgm:prSet/>
      <dgm:spPr/>
      <dgm:t>
        <a:bodyPr/>
        <a:lstStyle/>
        <a:p>
          <a:endParaRPr lang="es-ES"/>
        </a:p>
      </dgm:t>
    </dgm:pt>
    <dgm:pt modelId="{0F4004FB-BD81-4D39-AE77-02E349855AD5}" type="pres">
      <dgm:prSet presAssocID="{E74E2B21-AC0D-411C-941F-5A25E1975469}" presName="linearFlow" presStyleCnt="0">
        <dgm:presLayoutVars>
          <dgm:dir/>
          <dgm:animLvl val="lvl"/>
          <dgm:resizeHandles val="exact"/>
        </dgm:presLayoutVars>
      </dgm:prSet>
      <dgm:spPr/>
    </dgm:pt>
    <dgm:pt modelId="{5706A6B5-586B-4111-A415-6F55CB79B931}" type="pres">
      <dgm:prSet presAssocID="{DAAC26B9-DF43-4A1C-AE8F-0E2941FFDB72}" presName="composite" presStyleCnt="0"/>
      <dgm:spPr/>
    </dgm:pt>
    <dgm:pt modelId="{72D3A32A-1369-4CCD-9A1E-911E5EBAB79B}" type="pres">
      <dgm:prSet presAssocID="{DAAC26B9-DF43-4A1C-AE8F-0E2941FFDB72}" presName="parentText" presStyleLbl="alignNode1" presStyleIdx="0" presStyleCnt="4">
        <dgm:presLayoutVars>
          <dgm:chMax val="1"/>
          <dgm:bulletEnabled val="1"/>
        </dgm:presLayoutVars>
      </dgm:prSet>
      <dgm:spPr/>
    </dgm:pt>
    <dgm:pt modelId="{DBC6C2E3-55A6-4E8B-817D-BB420CDDEAE0}" type="pres">
      <dgm:prSet presAssocID="{DAAC26B9-DF43-4A1C-AE8F-0E2941FFDB72}" presName="descendantText" presStyleLbl="alignAcc1" presStyleIdx="0" presStyleCnt="4" custScaleY="111195">
        <dgm:presLayoutVars>
          <dgm:bulletEnabled val="1"/>
        </dgm:presLayoutVars>
      </dgm:prSet>
      <dgm:spPr/>
      <dgm:t>
        <a:bodyPr/>
        <a:lstStyle/>
        <a:p>
          <a:endParaRPr lang="es-ES"/>
        </a:p>
      </dgm:t>
    </dgm:pt>
    <dgm:pt modelId="{0885DAA7-6022-4018-9AFA-153E19A05C45}" type="pres">
      <dgm:prSet presAssocID="{0591F715-83C1-48B2-98C8-A48A99DB52BB}" presName="sp" presStyleCnt="0"/>
      <dgm:spPr/>
    </dgm:pt>
    <dgm:pt modelId="{EF0D6179-0CB9-4622-80C5-D8F85976780E}" type="pres">
      <dgm:prSet presAssocID="{3F6AA7E1-7AA3-48B8-9C55-A8AB4CDB332A}" presName="composite" presStyleCnt="0"/>
      <dgm:spPr/>
    </dgm:pt>
    <dgm:pt modelId="{61512236-B2F0-44EF-8208-3D5983AC7756}" type="pres">
      <dgm:prSet presAssocID="{3F6AA7E1-7AA3-48B8-9C55-A8AB4CDB332A}" presName="parentText" presStyleLbl="alignNode1" presStyleIdx="1" presStyleCnt="4">
        <dgm:presLayoutVars>
          <dgm:chMax val="1"/>
          <dgm:bulletEnabled val="1"/>
        </dgm:presLayoutVars>
      </dgm:prSet>
      <dgm:spPr/>
    </dgm:pt>
    <dgm:pt modelId="{66F4CA86-5DD3-471C-ADB8-1F8F560B126B}" type="pres">
      <dgm:prSet presAssocID="{3F6AA7E1-7AA3-48B8-9C55-A8AB4CDB332A}" presName="descendantText" presStyleLbl="alignAcc1" presStyleIdx="1" presStyleCnt="4">
        <dgm:presLayoutVars>
          <dgm:bulletEnabled val="1"/>
        </dgm:presLayoutVars>
      </dgm:prSet>
      <dgm:spPr/>
      <dgm:t>
        <a:bodyPr/>
        <a:lstStyle/>
        <a:p>
          <a:endParaRPr lang="es-ES"/>
        </a:p>
      </dgm:t>
    </dgm:pt>
    <dgm:pt modelId="{A47E781F-E619-41F5-8FCF-71DBD7207B3A}" type="pres">
      <dgm:prSet presAssocID="{4DD1133E-B48B-425B-AEA0-8E6BBED0F91E}" presName="sp" presStyleCnt="0"/>
      <dgm:spPr/>
    </dgm:pt>
    <dgm:pt modelId="{B9DB76FC-A70C-4681-9D35-C08B201ADECB}" type="pres">
      <dgm:prSet presAssocID="{980D9287-D17D-46A6-8B53-8B3652EF4ECA}" presName="composite" presStyleCnt="0"/>
      <dgm:spPr/>
    </dgm:pt>
    <dgm:pt modelId="{55DFF986-97A7-407C-BF24-FFC0E12AC136}" type="pres">
      <dgm:prSet presAssocID="{980D9287-D17D-46A6-8B53-8B3652EF4ECA}" presName="parentText" presStyleLbl="alignNode1" presStyleIdx="2" presStyleCnt="4">
        <dgm:presLayoutVars>
          <dgm:chMax val="1"/>
          <dgm:bulletEnabled val="1"/>
        </dgm:presLayoutVars>
      </dgm:prSet>
      <dgm:spPr/>
    </dgm:pt>
    <dgm:pt modelId="{15D176CE-244E-43D2-BB33-16D5CBB82CFF}" type="pres">
      <dgm:prSet presAssocID="{980D9287-D17D-46A6-8B53-8B3652EF4ECA}" presName="descendantText" presStyleLbl="alignAcc1" presStyleIdx="2" presStyleCnt="4" custLinFactNeighborX="-422">
        <dgm:presLayoutVars>
          <dgm:bulletEnabled val="1"/>
        </dgm:presLayoutVars>
      </dgm:prSet>
      <dgm:spPr/>
      <dgm:t>
        <a:bodyPr/>
        <a:lstStyle/>
        <a:p>
          <a:endParaRPr lang="es-ES"/>
        </a:p>
      </dgm:t>
    </dgm:pt>
    <dgm:pt modelId="{7CD9D378-BC33-4774-BD2F-AB8BA1359161}" type="pres">
      <dgm:prSet presAssocID="{3ECC3E66-055A-4F0D-91C1-15A68655DF69}" presName="sp" presStyleCnt="0"/>
      <dgm:spPr/>
    </dgm:pt>
    <dgm:pt modelId="{97A51CB7-86B9-46B7-BA03-6ACEC567D10B}" type="pres">
      <dgm:prSet presAssocID="{DEC97161-D3C9-47CE-B50D-2F255CFB0B2F}" presName="composite" presStyleCnt="0"/>
      <dgm:spPr/>
    </dgm:pt>
    <dgm:pt modelId="{A561E767-65AB-43CF-B592-0DDEBD34DF37}" type="pres">
      <dgm:prSet presAssocID="{DEC97161-D3C9-47CE-B50D-2F255CFB0B2F}" presName="parentText" presStyleLbl="alignNode1" presStyleIdx="3" presStyleCnt="4">
        <dgm:presLayoutVars>
          <dgm:chMax val="1"/>
          <dgm:bulletEnabled val="1"/>
        </dgm:presLayoutVars>
      </dgm:prSet>
      <dgm:spPr/>
    </dgm:pt>
    <dgm:pt modelId="{4E73CAFF-C39B-499B-B6D4-21FAFCB8042D}" type="pres">
      <dgm:prSet presAssocID="{DEC97161-D3C9-47CE-B50D-2F255CFB0B2F}" presName="descendantText" presStyleLbl="alignAcc1" presStyleIdx="3" presStyleCnt="4">
        <dgm:presLayoutVars>
          <dgm:bulletEnabled val="1"/>
        </dgm:presLayoutVars>
      </dgm:prSet>
      <dgm:spPr/>
      <dgm:t>
        <a:bodyPr/>
        <a:lstStyle/>
        <a:p>
          <a:endParaRPr lang="es-ES"/>
        </a:p>
      </dgm:t>
    </dgm:pt>
  </dgm:ptLst>
  <dgm:cxnLst>
    <dgm:cxn modelId="{E4D038C2-D441-452F-831E-0CCABFA87F7F}" srcId="{980D9287-D17D-46A6-8B53-8B3652EF4ECA}" destId="{9C56E8B8-E114-4456-9F7F-AE87140AAFF3}" srcOrd="1" destOrd="0" parTransId="{F8F0807A-0E7E-4A08-ADCD-9FBCAAB3C116}" sibTransId="{D76DDB6B-49CD-4538-9565-FC9BDE757612}"/>
    <dgm:cxn modelId="{D9A66FB2-698F-4289-B71B-4397BA7DCB7B}" type="presOf" srcId="{E74E2B21-AC0D-411C-941F-5A25E1975469}" destId="{0F4004FB-BD81-4D39-AE77-02E349855AD5}" srcOrd="0" destOrd="0" presId="urn:microsoft.com/office/officeart/2005/8/layout/chevron2"/>
    <dgm:cxn modelId="{C3839C28-28CA-4BA2-8ED0-6F7844DCD6B3}" srcId="{DAAC26B9-DF43-4A1C-AE8F-0E2941FFDB72}" destId="{97F7B2AB-F2EA-41CD-AB4F-C4752744F2DE}" srcOrd="0" destOrd="0" parTransId="{C15A2902-7CF4-4CB2-A28F-E92F3161FE61}" sibTransId="{F8A7CC66-816C-4F43-92AC-A4A697CE14FE}"/>
    <dgm:cxn modelId="{A4B24A9B-3341-4DB4-9F7E-06B336A9EEBE}" type="presOf" srcId="{DEC97161-D3C9-47CE-B50D-2F255CFB0B2F}" destId="{A561E767-65AB-43CF-B592-0DDEBD34DF37}" srcOrd="0" destOrd="0" presId="urn:microsoft.com/office/officeart/2005/8/layout/chevron2"/>
    <dgm:cxn modelId="{B6149EEB-9719-4881-9080-39BDD90F65A3}" srcId="{E74E2B21-AC0D-411C-941F-5A25E1975469}" destId="{980D9287-D17D-46A6-8B53-8B3652EF4ECA}" srcOrd="2" destOrd="0" parTransId="{455573BD-C6E2-47D8-900E-DE74B71F6738}" sibTransId="{3ECC3E66-055A-4F0D-91C1-15A68655DF69}"/>
    <dgm:cxn modelId="{0D9D4087-3B39-4615-BB1E-CFCDC5DFB18A}" srcId="{DAAC26B9-DF43-4A1C-AE8F-0E2941FFDB72}" destId="{55128ABA-B048-44DC-83DF-5F5F8747FCC5}" srcOrd="1" destOrd="0" parTransId="{F11AB7C7-028E-48D4-BB43-3890D6B04B76}" sibTransId="{B476DD0C-B6BE-45EE-B7D6-AA089D367CA9}"/>
    <dgm:cxn modelId="{F59FF7D8-E860-4103-9DBC-930FADC24E60}" srcId="{3F6AA7E1-7AA3-48B8-9C55-A8AB4CDB332A}" destId="{A0BC2650-1CBD-4D0F-9665-F10F03819A54}" srcOrd="0" destOrd="0" parTransId="{74FC8A83-AEC2-4465-B8BD-3183BA23C46F}" sibTransId="{1F5F967C-F80A-48A1-AB6C-FE86449B0A20}"/>
    <dgm:cxn modelId="{ECCB78D2-8C9C-40D7-BF74-6088AB548CC3}" type="presOf" srcId="{97F7B2AB-F2EA-41CD-AB4F-C4752744F2DE}" destId="{DBC6C2E3-55A6-4E8B-817D-BB420CDDEAE0}" srcOrd="0" destOrd="0" presId="urn:microsoft.com/office/officeart/2005/8/layout/chevron2"/>
    <dgm:cxn modelId="{1C0F2632-8A34-4A5C-8412-F663FBAB42A4}" srcId="{E74E2B21-AC0D-411C-941F-5A25E1975469}" destId="{3F6AA7E1-7AA3-48B8-9C55-A8AB4CDB332A}" srcOrd="1" destOrd="0" parTransId="{4A748C08-0166-4F8B-9F95-5A8188C582B5}" sibTransId="{4DD1133E-B48B-425B-AEA0-8E6BBED0F91E}"/>
    <dgm:cxn modelId="{17DFF12E-3A79-4713-8E0C-F6B758E857AC}" type="presOf" srcId="{8C8F8FEA-8F23-4E34-A835-5F09FBF3C4D4}" destId="{15D176CE-244E-43D2-BB33-16D5CBB82CFF}" srcOrd="0" destOrd="0" presId="urn:microsoft.com/office/officeart/2005/8/layout/chevron2"/>
    <dgm:cxn modelId="{D9841225-6EE6-47EE-AB03-62600F614A5A}" type="presOf" srcId="{9C56E8B8-E114-4456-9F7F-AE87140AAFF3}" destId="{15D176CE-244E-43D2-BB33-16D5CBB82CFF}" srcOrd="0" destOrd="1" presId="urn:microsoft.com/office/officeart/2005/8/layout/chevron2"/>
    <dgm:cxn modelId="{38546C35-413E-49A2-8790-DF72C4B8C7D3}" srcId="{3F6AA7E1-7AA3-48B8-9C55-A8AB4CDB332A}" destId="{9A791237-0559-4B99-BEC5-998C8C4DE279}" srcOrd="1" destOrd="0" parTransId="{64B0C49F-2D3E-4DD2-8CFC-3C3E60B33493}" sibTransId="{35F28BFC-3A96-429E-9D88-BA48957B156A}"/>
    <dgm:cxn modelId="{D0EBD391-7E95-453C-86EF-92E2EEDDFC1E}" srcId="{DEC97161-D3C9-47CE-B50D-2F255CFB0B2F}" destId="{15AC45F4-8693-4AFA-874A-E881CD1F02A3}" srcOrd="1" destOrd="0" parTransId="{C6C63D9F-08EC-4A2D-8AA4-0BF1A0D05BB9}" sibTransId="{42362F63-0083-49BA-9F83-0B6082379258}"/>
    <dgm:cxn modelId="{3F4768B5-CD39-41FB-BBC1-2B7E27FF7CC9}" srcId="{E74E2B21-AC0D-411C-941F-5A25E1975469}" destId="{DAAC26B9-DF43-4A1C-AE8F-0E2941FFDB72}" srcOrd="0" destOrd="0" parTransId="{495CFFBD-40B0-408C-A5B7-AA8AED184711}" sibTransId="{0591F715-83C1-48B2-98C8-A48A99DB52BB}"/>
    <dgm:cxn modelId="{16F58C14-82DD-4524-95CE-FB509BF0E5B9}" type="presOf" srcId="{A0BC2650-1CBD-4D0F-9665-F10F03819A54}" destId="{66F4CA86-5DD3-471C-ADB8-1F8F560B126B}" srcOrd="0" destOrd="0" presId="urn:microsoft.com/office/officeart/2005/8/layout/chevron2"/>
    <dgm:cxn modelId="{31EDE8C5-97AC-4F94-B402-E12291D16468}" type="presOf" srcId="{3F6AA7E1-7AA3-48B8-9C55-A8AB4CDB332A}" destId="{61512236-B2F0-44EF-8208-3D5983AC7756}" srcOrd="0" destOrd="0" presId="urn:microsoft.com/office/officeart/2005/8/layout/chevron2"/>
    <dgm:cxn modelId="{0EF485AD-5136-439C-8D52-43386E7F615B}" srcId="{980D9287-D17D-46A6-8B53-8B3652EF4ECA}" destId="{8C8F8FEA-8F23-4E34-A835-5F09FBF3C4D4}" srcOrd="0" destOrd="0" parTransId="{49107FBE-014C-4290-9867-C91D95AD47A8}" sibTransId="{ED35AF5C-AE05-49F1-81FE-D500FF7C7B95}"/>
    <dgm:cxn modelId="{8CA8BEF6-3A2C-4B40-9B00-7C48DC556BD8}" type="presOf" srcId="{980D9287-D17D-46A6-8B53-8B3652EF4ECA}" destId="{55DFF986-97A7-407C-BF24-FFC0E12AC136}" srcOrd="0" destOrd="0" presId="urn:microsoft.com/office/officeart/2005/8/layout/chevron2"/>
    <dgm:cxn modelId="{32A8648F-D6B5-42AF-A950-08B9A895C7CD}" type="presOf" srcId="{324BD7B3-B24D-46F5-9E59-9F01C15EB2F7}" destId="{4E73CAFF-C39B-499B-B6D4-21FAFCB8042D}" srcOrd="0" destOrd="0" presId="urn:microsoft.com/office/officeart/2005/8/layout/chevron2"/>
    <dgm:cxn modelId="{2C3FA7C1-E22B-4D78-B54E-4E52FB453055}" srcId="{DEC97161-D3C9-47CE-B50D-2F255CFB0B2F}" destId="{324BD7B3-B24D-46F5-9E59-9F01C15EB2F7}" srcOrd="0" destOrd="0" parTransId="{0D5E03F6-AC9C-466D-BD94-9EE791F8F338}" sibTransId="{9648B551-F1EF-4591-BBBD-2C3DE285036C}"/>
    <dgm:cxn modelId="{0F72BE3B-3B98-4FA1-BDF8-E6E7CA7E0370}" type="presOf" srcId="{55128ABA-B048-44DC-83DF-5F5F8747FCC5}" destId="{DBC6C2E3-55A6-4E8B-817D-BB420CDDEAE0}" srcOrd="0" destOrd="1" presId="urn:microsoft.com/office/officeart/2005/8/layout/chevron2"/>
    <dgm:cxn modelId="{A7304F52-01F5-481B-9D1B-C4C258E7E58B}" type="presOf" srcId="{9A791237-0559-4B99-BEC5-998C8C4DE279}" destId="{66F4CA86-5DD3-471C-ADB8-1F8F560B126B}" srcOrd="0" destOrd="1" presId="urn:microsoft.com/office/officeart/2005/8/layout/chevron2"/>
    <dgm:cxn modelId="{062C4A03-C018-4D99-8810-445E72E1C1C5}" srcId="{E74E2B21-AC0D-411C-941F-5A25E1975469}" destId="{DEC97161-D3C9-47CE-B50D-2F255CFB0B2F}" srcOrd="3" destOrd="0" parTransId="{94C28187-F7D9-4139-B1A0-8A52D740DC76}" sibTransId="{E203AD5C-656E-4D70-9C2B-FB4312AC32EC}"/>
    <dgm:cxn modelId="{0E892209-00A7-4790-8103-277098AF3C52}" type="presOf" srcId="{DAAC26B9-DF43-4A1C-AE8F-0E2941FFDB72}" destId="{72D3A32A-1369-4CCD-9A1E-911E5EBAB79B}" srcOrd="0" destOrd="0" presId="urn:microsoft.com/office/officeart/2005/8/layout/chevron2"/>
    <dgm:cxn modelId="{B689649F-688E-4CE9-8153-4CE239049EEE}" type="presOf" srcId="{15AC45F4-8693-4AFA-874A-E881CD1F02A3}" destId="{4E73CAFF-C39B-499B-B6D4-21FAFCB8042D}" srcOrd="0" destOrd="1" presId="urn:microsoft.com/office/officeart/2005/8/layout/chevron2"/>
    <dgm:cxn modelId="{2C9F0393-97AE-47B5-A0DB-05EFE048EBB3}" type="presParOf" srcId="{0F4004FB-BD81-4D39-AE77-02E349855AD5}" destId="{5706A6B5-586B-4111-A415-6F55CB79B931}" srcOrd="0" destOrd="0" presId="urn:microsoft.com/office/officeart/2005/8/layout/chevron2"/>
    <dgm:cxn modelId="{0F5DEB29-BCEB-439A-8D89-B68DAA120CAB}" type="presParOf" srcId="{5706A6B5-586B-4111-A415-6F55CB79B931}" destId="{72D3A32A-1369-4CCD-9A1E-911E5EBAB79B}" srcOrd="0" destOrd="0" presId="urn:microsoft.com/office/officeart/2005/8/layout/chevron2"/>
    <dgm:cxn modelId="{26880E37-EC7B-4E70-84B9-9C697FA0BF56}" type="presParOf" srcId="{5706A6B5-586B-4111-A415-6F55CB79B931}" destId="{DBC6C2E3-55A6-4E8B-817D-BB420CDDEAE0}" srcOrd="1" destOrd="0" presId="urn:microsoft.com/office/officeart/2005/8/layout/chevron2"/>
    <dgm:cxn modelId="{FE94889F-0126-4527-AA3F-225FA16D649E}" type="presParOf" srcId="{0F4004FB-BD81-4D39-AE77-02E349855AD5}" destId="{0885DAA7-6022-4018-9AFA-153E19A05C45}" srcOrd="1" destOrd="0" presId="urn:microsoft.com/office/officeart/2005/8/layout/chevron2"/>
    <dgm:cxn modelId="{E947CB62-53E6-4965-AFE6-4A001D66F86F}" type="presParOf" srcId="{0F4004FB-BD81-4D39-AE77-02E349855AD5}" destId="{EF0D6179-0CB9-4622-80C5-D8F85976780E}" srcOrd="2" destOrd="0" presId="urn:microsoft.com/office/officeart/2005/8/layout/chevron2"/>
    <dgm:cxn modelId="{7052BA13-988C-440E-95F4-2C6E7C3EED87}" type="presParOf" srcId="{EF0D6179-0CB9-4622-80C5-D8F85976780E}" destId="{61512236-B2F0-44EF-8208-3D5983AC7756}" srcOrd="0" destOrd="0" presId="urn:microsoft.com/office/officeart/2005/8/layout/chevron2"/>
    <dgm:cxn modelId="{1EE9A709-24D8-4AB6-A336-429CCC21FE04}" type="presParOf" srcId="{EF0D6179-0CB9-4622-80C5-D8F85976780E}" destId="{66F4CA86-5DD3-471C-ADB8-1F8F560B126B}" srcOrd="1" destOrd="0" presId="urn:microsoft.com/office/officeart/2005/8/layout/chevron2"/>
    <dgm:cxn modelId="{FE6FDDE9-1426-44AA-9D45-AB095F5A5EFA}" type="presParOf" srcId="{0F4004FB-BD81-4D39-AE77-02E349855AD5}" destId="{A47E781F-E619-41F5-8FCF-71DBD7207B3A}" srcOrd="3" destOrd="0" presId="urn:microsoft.com/office/officeart/2005/8/layout/chevron2"/>
    <dgm:cxn modelId="{9FA44CE5-CCC5-4E94-BA32-31070048F7F2}" type="presParOf" srcId="{0F4004FB-BD81-4D39-AE77-02E349855AD5}" destId="{B9DB76FC-A70C-4681-9D35-C08B201ADECB}" srcOrd="4" destOrd="0" presId="urn:microsoft.com/office/officeart/2005/8/layout/chevron2"/>
    <dgm:cxn modelId="{0F19A04A-F1C3-435E-BEE5-E3EDDBC42FA3}" type="presParOf" srcId="{B9DB76FC-A70C-4681-9D35-C08B201ADECB}" destId="{55DFF986-97A7-407C-BF24-FFC0E12AC136}" srcOrd="0" destOrd="0" presId="urn:microsoft.com/office/officeart/2005/8/layout/chevron2"/>
    <dgm:cxn modelId="{D03366CC-40F4-4510-9434-BE2B6AA3E178}" type="presParOf" srcId="{B9DB76FC-A70C-4681-9D35-C08B201ADECB}" destId="{15D176CE-244E-43D2-BB33-16D5CBB82CFF}" srcOrd="1" destOrd="0" presId="urn:microsoft.com/office/officeart/2005/8/layout/chevron2"/>
    <dgm:cxn modelId="{F9B7D20A-DD93-4037-9F89-81A255CE7410}" type="presParOf" srcId="{0F4004FB-BD81-4D39-AE77-02E349855AD5}" destId="{7CD9D378-BC33-4774-BD2F-AB8BA1359161}" srcOrd="5" destOrd="0" presId="urn:microsoft.com/office/officeart/2005/8/layout/chevron2"/>
    <dgm:cxn modelId="{BD51263B-96B6-49E8-BA57-3A29F0BF7BA7}" type="presParOf" srcId="{0F4004FB-BD81-4D39-AE77-02E349855AD5}" destId="{97A51CB7-86B9-46B7-BA03-6ACEC567D10B}" srcOrd="6" destOrd="0" presId="urn:microsoft.com/office/officeart/2005/8/layout/chevron2"/>
    <dgm:cxn modelId="{5B330342-00AC-4180-9F89-6B729F857EDD}" type="presParOf" srcId="{97A51CB7-86B9-46B7-BA03-6ACEC567D10B}" destId="{A561E767-65AB-43CF-B592-0DDEBD34DF37}" srcOrd="0" destOrd="0" presId="urn:microsoft.com/office/officeart/2005/8/layout/chevron2"/>
    <dgm:cxn modelId="{A7305800-F7A5-4488-8950-B33379ED76C1}" type="presParOf" srcId="{97A51CB7-86B9-46B7-BA03-6ACEC567D10B}" destId="{4E73CAFF-C39B-499B-B6D4-21FAFCB8042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D3A32A-1369-4CCD-9A1E-911E5EBAB79B}">
      <dsp:nvSpPr>
        <dsp:cNvPr id="0" name=""/>
        <dsp:cNvSpPr/>
      </dsp:nvSpPr>
      <dsp:spPr>
        <a:xfrm rot="5400000">
          <a:off x="-219041" y="273345"/>
          <a:ext cx="1460273" cy="1022191"/>
        </a:xfrm>
        <a:prstGeom prst="chevron">
          <a:avLst/>
        </a:prstGeom>
        <a:solidFill>
          <a:schemeClr val="accent2">
            <a:hueOff val="0"/>
            <a:satOff val="0"/>
            <a:lumOff val="0"/>
            <a:alphaOff val="0"/>
          </a:schemeClr>
        </a:solidFill>
        <a:ln w="1397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500" kern="1200" dirty="0" smtClean="0"/>
            <a:t>1830-1838/39</a:t>
          </a:r>
          <a:endParaRPr lang="es-ES" sz="1500" kern="1200" dirty="0"/>
        </a:p>
      </dsp:txBody>
      <dsp:txXfrm rot="-5400000">
        <a:off x="1" y="565400"/>
        <a:ext cx="1022191" cy="438082"/>
      </dsp:txXfrm>
    </dsp:sp>
    <dsp:sp modelId="{DBC6C2E3-55A6-4E8B-817D-BB420CDDEAE0}">
      <dsp:nvSpPr>
        <dsp:cNvPr id="0" name=""/>
        <dsp:cNvSpPr/>
      </dsp:nvSpPr>
      <dsp:spPr>
        <a:xfrm rot="5400000">
          <a:off x="4772070" y="-3748703"/>
          <a:ext cx="1055438" cy="8555195"/>
        </a:xfrm>
        <a:prstGeom prst="round2SameRect">
          <a:avLst/>
        </a:prstGeom>
        <a:solidFill>
          <a:schemeClr val="lt1">
            <a:alpha val="90000"/>
            <a:hueOff val="0"/>
            <a:satOff val="0"/>
            <a:lumOff val="0"/>
            <a:alphaOff val="0"/>
          </a:schemeClr>
        </a:solidFill>
        <a:ln w="1397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t>El Romanticismo irrumpe con Esteban Echeverría, pero el movimiento emerge plenamente en el bienio 1837-38.</a:t>
          </a:r>
          <a:endParaRPr lang="es-ES" sz="1200" kern="1200" dirty="0"/>
        </a:p>
        <a:p>
          <a:pPr marL="114300" lvl="1" indent="-114300" algn="l" defTabSz="533400">
            <a:lnSpc>
              <a:spcPct val="90000"/>
            </a:lnSpc>
            <a:spcBef>
              <a:spcPct val="0"/>
            </a:spcBef>
            <a:spcAft>
              <a:spcPct val="15000"/>
            </a:spcAft>
            <a:buChar char="••"/>
          </a:pPr>
          <a:r>
            <a:rPr lang="es-ES" sz="1200" kern="1200" dirty="0" smtClean="0"/>
            <a:t>En estos años, el Salón Literario y la Asociación de la Joven Argentina se erigen como principales instituciones del movimiento y la regeneración social</a:t>
          </a:r>
          <a:endParaRPr lang="es-ES" sz="1200" kern="1200" dirty="0"/>
        </a:p>
      </dsp:txBody>
      <dsp:txXfrm rot="-5400000">
        <a:off x="1022192" y="52697"/>
        <a:ext cx="8503673" cy="952394"/>
      </dsp:txXfrm>
    </dsp:sp>
    <dsp:sp modelId="{61512236-B2F0-44EF-8208-3D5983AC7756}">
      <dsp:nvSpPr>
        <dsp:cNvPr id="0" name=""/>
        <dsp:cNvSpPr/>
      </dsp:nvSpPr>
      <dsp:spPr>
        <a:xfrm rot="5400000">
          <a:off x="-219041" y="1590544"/>
          <a:ext cx="1460273" cy="1022191"/>
        </a:xfrm>
        <a:prstGeom prst="chevron">
          <a:avLst/>
        </a:prstGeom>
        <a:solidFill>
          <a:schemeClr val="accent3">
            <a:hueOff val="0"/>
            <a:satOff val="0"/>
            <a:lumOff val="0"/>
            <a:alphaOff val="0"/>
          </a:schemeClr>
        </a:solidFill>
        <a:ln w="1397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500" kern="1200" dirty="0" smtClean="0"/>
            <a:t>1839-1842/44</a:t>
          </a:r>
          <a:endParaRPr lang="es-ES" sz="1500" kern="1200" dirty="0"/>
        </a:p>
      </dsp:txBody>
      <dsp:txXfrm rot="-5400000">
        <a:off x="1" y="1882599"/>
        <a:ext cx="1022191" cy="438082"/>
      </dsp:txXfrm>
    </dsp:sp>
    <dsp:sp modelId="{66F4CA86-5DD3-471C-ADB8-1F8F560B126B}">
      <dsp:nvSpPr>
        <dsp:cNvPr id="0" name=""/>
        <dsp:cNvSpPr/>
      </dsp:nvSpPr>
      <dsp:spPr>
        <a:xfrm rot="5400000">
          <a:off x="4825200" y="-2431504"/>
          <a:ext cx="949177" cy="8555195"/>
        </a:xfrm>
        <a:prstGeom prst="round2SameRect">
          <a:avLst/>
        </a:prstGeom>
        <a:solidFill>
          <a:schemeClr val="lt1">
            <a:alpha val="90000"/>
            <a:hueOff val="0"/>
            <a:satOff val="0"/>
            <a:lumOff val="0"/>
            <a:alphaOff val="0"/>
          </a:schemeClr>
        </a:solidFill>
        <a:ln w="1397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t>El movimiento adopta un fuerte antirrosismo acompañado de un apoyo a la intervención francesa. En este momento el grupo está conformado tanto por unitarios como por federales disidentes.</a:t>
          </a:r>
          <a:endParaRPr lang="es-ES" sz="1200" kern="1200" dirty="0"/>
        </a:p>
        <a:p>
          <a:pPr marL="114300" lvl="1" indent="-114300" algn="l" defTabSz="533400">
            <a:lnSpc>
              <a:spcPct val="90000"/>
            </a:lnSpc>
            <a:spcBef>
              <a:spcPct val="0"/>
            </a:spcBef>
            <a:spcAft>
              <a:spcPct val="15000"/>
            </a:spcAft>
            <a:buChar char="••"/>
          </a:pPr>
          <a:r>
            <a:rPr lang="es-ES" sz="1200" kern="1200" dirty="0" smtClean="0"/>
            <a:t>Los duros golpes al antirrosismo debilitaron la acción política de la elite romántica y muchos migraron hacia Chile o Uruguay.</a:t>
          </a:r>
          <a:endParaRPr lang="es-ES" sz="1200" kern="1200" dirty="0"/>
        </a:p>
      </dsp:txBody>
      <dsp:txXfrm rot="-5400000">
        <a:off x="1022192" y="1417839"/>
        <a:ext cx="8508860" cy="856507"/>
      </dsp:txXfrm>
    </dsp:sp>
    <dsp:sp modelId="{55DFF986-97A7-407C-BF24-FFC0E12AC136}">
      <dsp:nvSpPr>
        <dsp:cNvPr id="0" name=""/>
        <dsp:cNvSpPr/>
      </dsp:nvSpPr>
      <dsp:spPr>
        <a:xfrm rot="5400000">
          <a:off x="-219041" y="2907743"/>
          <a:ext cx="1460273" cy="1022191"/>
        </a:xfrm>
        <a:prstGeom prst="chevron">
          <a:avLst/>
        </a:prstGeom>
        <a:solidFill>
          <a:schemeClr val="accent4">
            <a:hueOff val="0"/>
            <a:satOff val="0"/>
            <a:lumOff val="0"/>
            <a:alphaOff val="0"/>
          </a:schemeClr>
        </a:solidFill>
        <a:ln w="1397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500" kern="1200" dirty="0" smtClean="0"/>
            <a:t>1842/44-1852/54</a:t>
          </a:r>
          <a:endParaRPr lang="es-ES" sz="1500" kern="1200" dirty="0"/>
        </a:p>
      </dsp:txBody>
      <dsp:txXfrm rot="-5400000">
        <a:off x="1" y="3199798"/>
        <a:ext cx="1022191" cy="438082"/>
      </dsp:txXfrm>
    </dsp:sp>
    <dsp:sp modelId="{15D176CE-244E-43D2-BB33-16D5CBB82CFF}">
      <dsp:nvSpPr>
        <dsp:cNvPr id="0" name=""/>
        <dsp:cNvSpPr/>
      </dsp:nvSpPr>
      <dsp:spPr>
        <a:xfrm rot="5400000">
          <a:off x="4789097" y="-1114306"/>
          <a:ext cx="949177" cy="8555195"/>
        </a:xfrm>
        <a:prstGeom prst="round2SameRect">
          <a:avLst/>
        </a:prstGeom>
        <a:solidFill>
          <a:schemeClr val="lt1">
            <a:alpha val="90000"/>
            <a:hueOff val="0"/>
            <a:satOff val="0"/>
            <a:lumOff val="0"/>
            <a:alphaOff val="0"/>
          </a:schemeClr>
        </a:solidFill>
        <a:ln w="1397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t>En este periodo se adopta un fuerte rechazo a los textos clásicos y neoclásicos, pero también a los españoles y a los materialistas.</a:t>
          </a:r>
          <a:endParaRPr lang="es-ES" sz="1200" kern="1200" dirty="0"/>
        </a:p>
        <a:p>
          <a:pPr marL="114300" lvl="1" indent="-114300" algn="l" defTabSz="533400">
            <a:lnSpc>
              <a:spcPct val="90000"/>
            </a:lnSpc>
            <a:spcBef>
              <a:spcPct val="0"/>
            </a:spcBef>
            <a:spcAft>
              <a:spcPct val="15000"/>
            </a:spcAft>
            <a:buChar char="••"/>
          </a:pPr>
          <a:r>
            <a:rPr lang="es-ES" sz="1200" kern="1200" dirty="0" smtClean="0"/>
            <a:t>Por otro lado, en un primer momento se asume un ideario socialista como principio rector del arte, pero posteriormente gracias al </a:t>
          </a:r>
          <a:r>
            <a:rPr lang="es-ES" sz="1200" i="1" kern="1200" dirty="0" smtClean="0"/>
            <a:t>Facundo</a:t>
          </a:r>
          <a:r>
            <a:rPr lang="es-ES" sz="1200" i="0" kern="1200" dirty="0" smtClean="0"/>
            <a:t> de Sarmiento, la mayoría de la “Nueva Generación” se posiciona en el liberalismo.</a:t>
          </a:r>
          <a:endParaRPr lang="es-ES" sz="1200" kern="1200" dirty="0"/>
        </a:p>
      </dsp:txBody>
      <dsp:txXfrm rot="-5400000">
        <a:off x="986089" y="2735037"/>
        <a:ext cx="8508860" cy="856507"/>
      </dsp:txXfrm>
    </dsp:sp>
    <dsp:sp modelId="{A561E767-65AB-43CF-B592-0DDEBD34DF37}">
      <dsp:nvSpPr>
        <dsp:cNvPr id="0" name=""/>
        <dsp:cNvSpPr/>
      </dsp:nvSpPr>
      <dsp:spPr>
        <a:xfrm rot="5400000">
          <a:off x="-219041" y="4224942"/>
          <a:ext cx="1460273" cy="1022191"/>
        </a:xfrm>
        <a:prstGeom prst="chevron">
          <a:avLst/>
        </a:prstGeom>
        <a:solidFill>
          <a:schemeClr val="accent5">
            <a:hueOff val="0"/>
            <a:satOff val="0"/>
            <a:lumOff val="0"/>
            <a:alphaOff val="0"/>
          </a:schemeClr>
        </a:solidFill>
        <a:ln w="1397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S" sz="1500" kern="1200" dirty="0" smtClean="0"/>
            <a:t>1852/54-1880</a:t>
          </a:r>
          <a:endParaRPr lang="es-ES" sz="1500" kern="1200" dirty="0"/>
        </a:p>
      </dsp:txBody>
      <dsp:txXfrm rot="-5400000">
        <a:off x="1" y="4516997"/>
        <a:ext cx="1022191" cy="438082"/>
      </dsp:txXfrm>
    </dsp:sp>
    <dsp:sp modelId="{4E73CAFF-C39B-499B-B6D4-21FAFCB8042D}">
      <dsp:nvSpPr>
        <dsp:cNvPr id="0" name=""/>
        <dsp:cNvSpPr/>
      </dsp:nvSpPr>
      <dsp:spPr>
        <a:xfrm rot="5400000">
          <a:off x="4825200" y="202892"/>
          <a:ext cx="949177" cy="8555195"/>
        </a:xfrm>
        <a:prstGeom prst="round2SameRect">
          <a:avLst/>
        </a:prstGeom>
        <a:solidFill>
          <a:schemeClr val="lt1">
            <a:alpha val="90000"/>
            <a:hueOff val="0"/>
            <a:satOff val="0"/>
            <a:lumOff val="0"/>
            <a:alphaOff val="0"/>
          </a:schemeClr>
        </a:solidFill>
        <a:ln w="1397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endParaRPr lang="es-ES" sz="1200" kern="1200" dirty="0"/>
        </a:p>
        <a:p>
          <a:pPr marL="114300" lvl="1" indent="-114300" algn="l" defTabSz="533400">
            <a:lnSpc>
              <a:spcPct val="90000"/>
            </a:lnSpc>
            <a:spcBef>
              <a:spcPct val="0"/>
            </a:spcBef>
            <a:spcAft>
              <a:spcPct val="15000"/>
            </a:spcAft>
            <a:buChar char="••"/>
          </a:pPr>
          <a:r>
            <a:rPr lang="es-ES" sz="1200" kern="1200" dirty="0" smtClean="0"/>
            <a:t>En esta cuarta etapa, los intelectuales y sus caminos adquirieron caminos cada vez más difusos y se fueron separando</a:t>
          </a:r>
          <a:endParaRPr lang="es-ES" sz="1200" kern="1200" dirty="0"/>
        </a:p>
      </dsp:txBody>
      <dsp:txXfrm rot="-5400000">
        <a:off x="1022192" y="4052236"/>
        <a:ext cx="8508860" cy="85650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9F124A-DEFF-4A3D-88C1-884A762376A6}" type="datetimeFigureOut">
              <a:rPr lang="es-CL" smtClean="0"/>
              <a:t>03-06-2022</a:t>
            </a:fld>
            <a:endParaRPr lang="es-CL"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2E5B48-007A-49DD-87B9-0C732DB14C70}" type="slidenum">
              <a:rPr lang="es-CL" smtClean="0"/>
              <a:t>‹Nº›</a:t>
            </a:fld>
            <a:endParaRPr lang="es-CL" dirty="0"/>
          </a:p>
        </p:txBody>
      </p:sp>
    </p:spTree>
    <p:extLst>
      <p:ext uri="{BB962C8B-B14F-4D97-AF65-F5344CB8AC3E}">
        <p14:creationId xmlns:p14="http://schemas.microsoft.com/office/powerpoint/2010/main" val="435686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072E5B48-007A-49DD-87B9-0C732DB14C70}" type="slidenum">
              <a:rPr lang="es-CL" smtClean="0"/>
              <a:t>3</a:t>
            </a:fld>
            <a:endParaRPr lang="es-CL" dirty="0"/>
          </a:p>
        </p:txBody>
      </p:sp>
    </p:spTree>
    <p:extLst>
      <p:ext uri="{BB962C8B-B14F-4D97-AF65-F5344CB8AC3E}">
        <p14:creationId xmlns:p14="http://schemas.microsoft.com/office/powerpoint/2010/main" val="1748330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6856F6A6-D90F-4D69-BAB5-2F1ECBDBDB88}" type="datetimeFigureOut">
              <a:rPr lang="es-CL" smtClean="0"/>
              <a:t>03-06-2022</a:t>
            </a:fld>
            <a:endParaRPr lang="es-CL"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s-CL"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828A9320-7CFB-4A66-A6F3-B27F4291748E}" type="slidenum">
              <a:rPr lang="es-CL" smtClean="0"/>
              <a:t>‹Nº›</a:t>
            </a:fld>
            <a:endParaRPr lang="es-CL"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7927205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856F6A6-D90F-4D69-BAB5-2F1ECBDBDB88}" type="datetimeFigureOut">
              <a:rPr lang="es-CL" smtClean="0"/>
              <a:t>03-06-2022</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828A9320-7CFB-4A66-A6F3-B27F4291748E}" type="slidenum">
              <a:rPr lang="es-CL" smtClean="0"/>
              <a:t>‹Nº›</a:t>
            </a:fld>
            <a:endParaRPr lang="es-CL" dirty="0"/>
          </a:p>
        </p:txBody>
      </p:sp>
    </p:spTree>
    <p:extLst>
      <p:ext uri="{BB962C8B-B14F-4D97-AF65-F5344CB8AC3E}">
        <p14:creationId xmlns:p14="http://schemas.microsoft.com/office/powerpoint/2010/main" val="383172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856F6A6-D90F-4D69-BAB5-2F1ECBDBDB88}" type="datetimeFigureOut">
              <a:rPr lang="es-CL" smtClean="0"/>
              <a:t>03-06-2022</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828A9320-7CFB-4A66-A6F3-B27F4291748E}" type="slidenum">
              <a:rPr lang="es-CL" smtClean="0"/>
              <a:t>‹Nº›</a:t>
            </a:fld>
            <a:endParaRPr lang="es-CL" dirty="0"/>
          </a:p>
        </p:txBody>
      </p:sp>
    </p:spTree>
    <p:extLst>
      <p:ext uri="{BB962C8B-B14F-4D97-AF65-F5344CB8AC3E}">
        <p14:creationId xmlns:p14="http://schemas.microsoft.com/office/powerpoint/2010/main" val="2100413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856F6A6-D90F-4D69-BAB5-2F1ECBDBDB88}" type="datetimeFigureOut">
              <a:rPr lang="es-CL" smtClean="0"/>
              <a:t>03-06-2022</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828A9320-7CFB-4A66-A6F3-B27F4291748E}" type="slidenum">
              <a:rPr lang="es-CL" smtClean="0"/>
              <a:t>‹Nº›</a:t>
            </a:fld>
            <a:endParaRPr lang="es-CL" dirty="0"/>
          </a:p>
        </p:txBody>
      </p:sp>
    </p:spTree>
    <p:extLst>
      <p:ext uri="{BB962C8B-B14F-4D97-AF65-F5344CB8AC3E}">
        <p14:creationId xmlns:p14="http://schemas.microsoft.com/office/powerpoint/2010/main" val="869256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856F6A6-D90F-4D69-BAB5-2F1ECBDBDB88}" type="datetimeFigureOut">
              <a:rPr lang="es-CL" smtClean="0"/>
              <a:t>03-06-2022</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828A9320-7CFB-4A66-A6F3-B27F4291748E}" type="slidenum">
              <a:rPr lang="es-CL" smtClean="0"/>
              <a:t>‹Nº›</a:t>
            </a:fld>
            <a:endParaRPr lang="es-CL"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96214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856F6A6-D90F-4D69-BAB5-2F1ECBDBDB88}" type="datetimeFigureOut">
              <a:rPr lang="es-CL" smtClean="0"/>
              <a:t>03-06-2022</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828A9320-7CFB-4A66-A6F3-B27F4291748E}" type="slidenum">
              <a:rPr lang="es-CL" smtClean="0"/>
              <a:t>‹Nº›</a:t>
            </a:fld>
            <a:endParaRPr lang="es-CL" dirty="0"/>
          </a:p>
        </p:txBody>
      </p:sp>
    </p:spTree>
    <p:extLst>
      <p:ext uri="{BB962C8B-B14F-4D97-AF65-F5344CB8AC3E}">
        <p14:creationId xmlns:p14="http://schemas.microsoft.com/office/powerpoint/2010/main" val="4023469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s-ES" smtClean="0"/>
              <a:t>Editar el estilo de texto del patrón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856F6A6-D90F-4D69-BAB5-2F1ECBDBDB88}" type="datetimeFigureOut">
              <a:rPr lang="es-CL" smtClean="0"/>
              <a:t>03-06-2022</a:t>
            </a:fld>
            <a:endParaRPr lang="es-CL" dirty="0"/>
          </a:p>
        </p:txBody>
      </p:sp>
      <p:sp>
        <p:nvSpPr>
          <p:cNvPr id="8" name="Footer Placeholder 7"/>
          <p:cNvSpPr>
            <a:spLocks noGrp="1"/>
          </p:cNvSpPr>
          <p:nvPr>
            <p:ph type="ftr" sz="quarter" idx="11"/>
          </p:nvPr>
        </p:nvSpPr>
        <p:spPr/>
        <p:txBody>
          <a:bodyPr/>
          <a:lstStyle/>
          <a:p>
            <a:endParaRPr lang="es-CL" dirty="0"/>
          </a:p>
        </p:txBody>
      </p:sp>
      <p:sp>
        <p:nvSpPr>
          <p:cNvPr id="9" name="Slide Number Placeholder 8"/>
          <p:cNvSpPr>
            <a:spLocks noGrp="1"/>
          </p:cNvSpPr>
          <p:nvPr>
            <p:ph type="sldNum" sz="quarter" idx="12"/>
          </p:nvPr>
        </p:nvSpPr>
        <p:spPr/>
        <p:txBody>
          <a:bodyPr/>
          <a:lstStyle/>
          <a:p>
            <a:fld id="{828A9320-7CFB-4A66-A6F3-B27F4291748E}" type="slidenum">
              <a:rPr lang="es-CL" smtClean="0"/>
              <a:t>‹Nº›</a:t>
            </a:fld>
            <a:endParaRPr lang="es-CL" dirty="0"/>
          </a:p>
        </p:txBody>
      </p:sp>
    </p:spTree>
    <p:extLst>
      <p:ext uri="{BB962C8B-B14F-4D97-AF65-F5344CB8AC3E}">
        <p14:creationId xmlns:p14="http://schemas.microsoft.com/office/powerpoint/2010/main" val="168857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856F6A6-D90F-4D69-BAB5-2F1ECBDBDB88}" type="datetimeFigureOut">
              <a:rPr lang="es-CL" smtClean="0"/>
              <a:t>03-06-2022</a:t>
            </a:fld>
            <a:endParaRPr lang="es-CL" dirty="0"/>
          </a:p>
        </p:txBody>
      </p:sp>
      <p:sp>
        <p:nvSpPr>
          <p:cNvPr id="4" name="Footer Placeholder 3"/>
          <p:cNvSpPr>
            <a:spLocks noGrp="1"/>
          </p:cNvSpPr>
          <p:nvPr>
            <p:ph type="ftr" sz="quarter" idx="11"/>
          </p:nvPr>
        </p:nvSpPr>
        <p:spPr/>
        <p:txBody>
          <a:bodyPr/>
          <a:lstStyle/>
          <a:p>
            <a:endParaRPr lang="es-CL" dirty="0"/>
          </a:p>
        </p:txBody>
      </p:sp>
      <p:sp>
        <p:nvSpPr>
          <p:cNvPr id="5" name="Slide Number Placeholder 4"/>
          <p:cNvSpPr>
            <a:spLocks noGrp="1"/>
          </p:cNvSpPr>
          <p:nvPr>
            <p:ph type="sldNum" sz="quarter" idx="12"/>
          </p:nvPr>
        </p:nvSpPr>
        <p:spPr/>
        <p:txBody>
          <a:bodyPr/>
          <a:lstStyle/>
          <a:p>
            <a:fld id="{828A9320-7CFB-4A66-A6F3-B27F4291748E}" type="slidenum">
              <a:rPr lang="es-CL" smtClean="0"/>
              <a:t>‹Nº›</a:t>
            </a:fld>
            <a:endParaRPr lang="es-CL" dirty="0"/>
          </a:p>
        </p:txBody>
      </p:sp>
    </p:spTree>
    <p:extLst>
      <p:ext uri="{BB962C8B-B14F-4D97-AF65-F5344CB8AC3E}">
        <p14:creationId xmlns:p14="http://schemas.microsoft.com/office/powerpoint/2010/main" val="3284236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56F6A6-D90F-4D69-BAB5-2F1ECBDBDB88}" type="datetimeFigureOut">
              <a:rPr lang="es-CL" smtClean="0"/>
              <a:t>03-06-2022</a:t>
            </a:fld>
            <a:endParaRPr lang="es-CL" dirty="0"/>
          </a:p>
        </p:txBody>
      </p:sp>
      <p:sp>
        <p:nvSpPr>
          <p:cNvPr id="3" name="Footer Placeholder 2"/>
          <p:cNvSpPr>
            <a:spLocks noGrp="1"/>
          </p:cNvSpPr>
          <p:nvPr>
            <p:ph type="ftr" sz="quarter" idx="11"/>
          </p:nvPr>
        </p:nvSpPr>
        <p:spPr/>
        <p:txBody>
          <a:bodyPr/>
          <a:lstStyle/>
          <a:p>
            <a:endParaRPr lang="es-CL" dirty="0"/>
          </a:p>
        </p:txBody>
      </p:sp>
      <p:sp>
        <p:nvSpPr>
          <p:cNvPr id="4" name="Slide Number Placeholder 3"/>
          <p:cNvSpPr>
            <a:spLocks noGrp="1"/>
          </p:cNvSpPr>
          <p:nvPr>
            <p:ph type="sldNum" sz="quarter" idx="12"/>
          </p:nvPr>
        </p:nvSpPr>
        <p:spPr/>
        <p:txBody>
          <a:bodyPr/>
          <a:lstStyle/>
          <a:p>
            <a:fld id="{828A9320-7CFB-4A66-A6F3-B27F4291748E}" type="slidenum">
              <a:rPr lang="es-CL" smtClean="0"/>
              <a:t>‹Nº›</a:t>
            </a:fld>
            <a:endParaRPr lang="es-CL" dirty="0"/>
          </a:p>
        </p:txBody>
      </p:sp>
    </p:spTree>
    <p:extLst>
      <p:ext uri="{BB962C8B-B14F-4D97-AF65-F5344CB8AC3E}">
        <p14:creationId xmlns:p14="http://schemas.microsoft.com/office/powerpoint/2010/main" val="456717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6856F6A6-D90F-4D69-BAB5-2F1ECBDBDB88}" type="datetimeFigureOut">
              <a:rPr lang="es-CL" smtClean="0"/>
              <a:t>03-06-2022</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828A9320-7CFB-4A66-A6F3-B27F4291748E}" type="slidenum">
              <a:rPr lang="es-CL" smtClean="0"/>
              <a:t>‹Nº›</a:t>
            </a:fld>
            <a:endParaRPr lang="es-CL" dirty="0"/>
          </a:p>
        </p:txBody>
      </p:sp>
    </p:spTree>
    <p:extLst>
      <p:ext uri="{BB962C8B-B14F-4D97-AF65-F5344CB8AC3E}">
        <p14:creationId xmlns:p14="http://schemas.microsoft.com/office/powerpoint/2010/main" val="14343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6856F6A6-D90F-4D69-BAB5-2F1ECBDBDB88}" type="datetimeFigureOut">
              <a:rPr lang="es-CL" smtClean="0"/>
              <a:t>03-06-2022</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828A9320-7CFB-4A66-A6F3-B27F4291748E}" type="slidenum">
              <a:rPr lang="es-CL" smtClean="0"/>
              <a:t>‹Nº›</a:t>
            </a:fld>
            <a:endParaRPr lang="es-CL" dirty="0"/>
          </a:p>
        </p:txBody>
      </p:sp>
    </p:spTree>
    <p:extLst>
      <p:ext uri="{BB962C8B-B14F-4D97-AF65-F5344CB8AC3E}">
        <p14:creationId xmlns:p14="http://schemas.microsoft.com/office/powerpoint/2010/main" val="570303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6856F6A6-D90F-4D69-BAB5-2F1ECBDBDB88}" type="datetimeFigureOut">
              <a:rPr lang="es-CL" smtClean="0"/>
              <a:t>03-06-2022</a:t>
            </a:fld>
            <a:endParaRPr lang="es-CL"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s-CL"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828A9320-7CFB-4A66-A6F3-B27F4291748E}" type="slidenum">
              <a:rPr lang="es-CL" smtClean="0"/>
              <a:t>‹Nº›</a:t>
            </a:fld>
            <a:endParaRPr lang="es-CL" dirty="0"/>
          </a:p>
        </p:txBody>
      </p:sp>
    </p:spTree>
    <p:extLst>
      <p:ext uri="{BB962C8B-B14F-4D97-AF65-F5344CB8AC3E}">
        <p14:creationId xmlns:p14="http://schemas.microsoft.com/office/powerpoint/2010/main" val="1896021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CL" sz="4000" dirty="0" smtClean="0"/>
              <a:t>Myers, J. – La revolución en las ideas: la generación romántica de 1837 en la cultura y en la política argentinas</a:t>
            </a:r>
            <a:endParaRPr lang="es-CL" sz="4000" dirty="0"/>
          </a:p>
        </p:txBody>
      </p:sp>
      <p:sp>
        <p:nvSpPr>
          <p:cNvPr id="3" name="Subtítulo 2"/>
          <p:cNvSpPr>
            <a:spLocks noGrp="1"/>
          </p:cNvSpPr>
          <p:nvPr>
            <p:ph type="subTitle" idx="1"/>
          </p:nvPr>
        </p:nvSpPr>
        <p:spPr/>
        <p:txBody>
          <a:bodyPr/>
          <a:lstStyle/>
          <a:p>
            <a:endParaRPr lang="es-CL" dirty="0"/>
          </a:p>
        </p:txBody>
      </p:sp>
    </p:spTree>
    <p:extLst>
      <p:ext uri="{BB962C8B-B14F-4D97-AF65-F5344CB8AC3E}">
        <p14:creationId xmlns:p14="http://schemas.microsoft.com/office/powerpoint/2010/main" val="285886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La “Nueva Generación”</a:t>
            </a:r>
            <a:endParaRPr lang="es-CL" dirty="0"/>
          </a:p>
        </p:txBody>
      </p:sp>
      <p:sp>
        <p:nvSpPr>
          <p:cNvPr id="3" name="Marcador de contenido 2"/>
          <p:cNvSpPr>
            <a:spLocks noGrp="1"/>
          </p:cNvSpPr>
          <p:nvPr>
            <p:ph idx="1"/>
          </p:nvPr>
        </p:nvSpPr>
        <p:spPr/>
        <p:txBody>
          <a:bodyPr/>
          <a:lstStyle/>
          <a:p>
            <a:r>
              <a:rPr lang="es-CL" dirty="0" smtClean="0"/>
              <a:t>El autor, a pesar de establecer etapas, da cuenta de una serie de características generales de la Generación del 37:</a:t>
            </a:r>
          </a:p>
          <a:p>
            <a:pPr lvl="1"/>
            <a:r>
              <a:rPr lang="es-CL" dirty="0" smtClean="0"/>
              <a:t>Tuvieron una formación intelectual gracias a las reformas educativas </a:t>
            </a:r>
            <a:r>
              <a:rPr lang="es-CL" dirty="0" smtClean="0"/>
              <a:t>rivadavianas</a:t>
            </a:r>
            <a:r>
              <a:rPr lang="es-CL" dirty="0" smtClean="0"/>
              <a:t>, pero su auge fue, en parte, producto del desmantelamiento/desactivación educacional y académica con Rosas.</a:t>
            </a:r>
            <a:endParaRPr lang="es-CL" dirty="0"/>
          </a:p>
          <a:p>
            <a:pPr lvl="1"/>
            <a:r>
              <a:rPr lang="es-CL" dirty="0" smtClean="0"/>
              <a:t>Recibir una educación sin una relación orgánica con la religión oficial hizo que la generación pudiese pensarse en términos modernos. No eran letrados con un papel determinado por la exigencia de servir al orden político y la defensa de la fe.</a:t>
            </a:r>
          </a:p>
          <a:p>
            <a:pPr lvl="1"/>
            <a:r>
              <a:rPr lang="es-CL" dirty="0" smtClean="0"/>
              <a:t>Fueron educados en la presencia de un pensamiento ilustrado que tenía como objetivos el progreso económico, social, cultural y político.</a:t>
            </a:r>
          </a:p>
          <a:p>
            <a:pPr lvl="1"/>
            <a:r>
              <a:rPr lang="es-CL" dirty="0" smtClean="0"/>
              <a:t>Como corriente intelectual se afianzaron muy rápidamente en el ambiente porteño, pero personalmente también. Alcanzaron un prestigio individual de manera rápida.</a:t>
            </a:r>
          </a:p>
          <a:p>
            <a:pPr lvl="1"/>
            <a:r>
              <a:rPr lang="es-CL" dirty="0" smtClean="0"/>
              <a:t>Respecto a esto último, el autor señala que habría ocurrido de esa manera por la ausencia de mecanismos institucionales eficaces en la cultura, como sí los había en México, Perú y, en menor medida, en Chile</a:t>
            </a:r>
            <a:endParaRPr lang="es-CL" dirty="0"/>
          </a:p>
        </p:txBody>
      </p:sp>
    </p:spTree>
    <p:extLst>
      <p:ext uri="{BB962C8B-B14F-4D97-AF65-F5344CB8AC3E}">
        <p14:creationId xmlns:p14="http://schemas.microsoft.com/office/powerpoint/2010/main" val="2620716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028313895"/>
              </p:ext>
            </p:extLst>
          </p:nvPr>
        </p:nvGraphicFramePr>
        <p:xfrm>
          <a:off x="1185863" y="457200"/>
          <a:ext cx="9577387" cy="5467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6149830"/>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Vista</Template>
  <TotalTime>22</TotalTime>
  <Words>395</Words>
  <Application>Microsoft Office PowerPoint</Application>
  <PresentationFormat>Panorámica</PresentationFormat>
  <Paragraphs>20</Paragraphs>
  <Slides>3</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Century Schoolbook</vt:lpstr>
      <vt:lpstr>Wingdings 2</vt:lpstr>
      <vt:lpstr>View</vt:lpstr>
      <vt:lpstr>Myers, J. – La revolución en las ideas: la generación romántica de 1837 en la cultura y en la política argentinas</vt:lpstr>
      <vt:lpstr>La “Nueva Generación”</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Myers, J. – La revolución en las ideas: la generación romántica de 1837 en la cultura y en la política argentinas</dc:title>
  <dc:creator>Cristian V</dc:creator>
  <cp:lastModifiedBy>Cristian V</cp:lastModifiedBy>
  <cp:revision>3</cp:revision>
  <dcterms:created xsi:type="dcterms:W3CDTF">2022-06-03T06:49:43Z</dcterms:created>
  <dcterms:modified xsi:type="dcterms:W3CDTF">2022-06-03T07:12:37Z</dcterms:modified>
</cp:coreProperties>
</file>