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DEFE674-FB26-40E7-A79A-C478966AB0A9}" type="datetimeFigureOut">
              <a:rPr lang="es-CL" smtClean="0"/>
              <a:t>30-04-2022</a:t>
            </a:fld>
            <a:endParaRPr lang="es-CL"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s-CL"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4001D06-E589-44D6-9C4E-34C78499C6AD}" type="slidenum">
              <a:rPr lang="es-CL" smtClean="0"/>
              <a:t>‹Nº›</a:t>
            </a:fld>
            <a:endParaRPr lang="es-CL"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40346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382885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77506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333295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4001D06-E589-44D6-9C4E-34C78499C6AD}" type="slidenum">
              <a:rPr lang="es-CL" smtClean="0"/>
              <a:t>‹Nº›</a:t>
            </a:fld>
            <a:endParaRPr lang="es-CL"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139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3594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smtClean="0"/>
              <a:t>Editar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163530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241233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272442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38397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DEFE674-FB26-40E7-A79A-C478966AB0A9}" type="datetimeFigureOut">
              <a:rPr lang="es-CL" smtClean="0"/>
              <a:t>30-04-2022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4001D06-E589-44D6-9C4E-34C78499C6AD}" type="slidenum">
              <a:rPr lang="es-CL" smtClean="0"/>
              <a:t>‹Nº›</a:t>
            </a:fld>
            <a:endParaRPr lang="es-CL" dirty="0"/>
          </a:p>
        </p:txBody>
      </p:sp>
    </p:spTree>
    <p:extLst>
      <p:ext uri="{BB962C8B-B14F-4D97-AF65-F5344CB8AC3E}">
        <p14:creationId xmlns:p14="http://schemas.microsoft.com/office/powerpoint/2010/main" val="400453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DEFE674-FB26-40E7-A79A-C478966AB0A9}" type="datetimeFigureOut">
              <a:rPr lang="es-CL" smtClean="0"/>
              <a:t>30-04-2022</a:t>
            </a:fld>
            <a:endParaRPr lang="es-CL"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s-CL"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4001D06-E589-44D6-9C4E-34C78499C6AD}" type="slidenum">
              <a:rPr lang="es-CL" smtClean="0"/>
              <a:t>‹Nº›</a:t>
            </a:fld>
            <a:endParaRPr lang="es-CL" dirty="0"/>
          </a:p>
        </p:txBody>
      </p:sp>
    </p:spTree>
    <p:extLst>
      <p:ext uri="{BB962C8B-B14F-4D97-AF65-F5344CB8AC3E}">
        <p14:creationId xmlns:p14="http://schemas.microsoft.com/office/powerpoint/2010/main" val="29812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61872" y="758952"/>
            <a:ext cx="9418320" cy="4921412"/>
          </a:xfrm>
        </p:spPr>
        <p:txBody>
          <a:bodyPr>
            <a:noAutofit/>
          </a:bodyPr>
          <a:lstStyle/>
          <a:p>
            <a:r>
              <a:rPr lang="es-CL" sz="3600" dirty="0" smtClean="0"/>
              <a:t>John Tutino – Soberanía quebrada, insurgencias populares y la independencia de México. La guerra de independencias, 1808-1821</a:t>
            </a:r>
            <a:endParaRPr lang="es-CL" sz="3600" dirty="0"/>
          </a:p>
        </p:txBody>
      </p:sp>
    </p:spTree>
    <p:extLst>
      <p:ext uri="{BB962C8B-B14F-4D97-AF65-F5344CB8AC3E}">
        <p14:creationId xmlns:p14="http://schemas.microsoft.com/office/powerpoint/2010/main" val="54814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Insurgencias</a:t>
            </a:r>
            <a:endParaRPr lang="es-CL" dirty="0"/>
          </a:p>
        </p:txBody>
      </p:sp>
      <p:sp>
        <p:nvSpPr>
          <p:cNvPr id="3" name="Marcador de contenido 2"/>
          <p:cNvSpPr>
            <a:spLocks noGrp="1"/>
          </p:cNvSpPr>
          <p:nvPr>
            <p:ph idx="1"/>
          </p:nvPr>
        </p:nvSpPr>
        <p:spPr/>
        <p:txBody>
          <a:bodyPr/>
          <a:lstStyle/>
          <a:p>
            <a:pPr algn="just"/>
            <a:r>
              <a:rPr lang="es-CL" dirty="0" smtClean="0"/>
              <a:t>Insurgencia política: “Se concentraron en el derecho a gobernar, local y regionalmente, en el contexto de un imperio que luchaba por sobrevivir mientras que las fuerzas francesas gobernaban gran parte de España. (…). Se concentraban en el derecho a participar en la reconstrucción de la soberanía interrumpida en 1808 –o simplemente en el autogobierno local” (p. 50)</a:t>
            </a:r>
          </a:p>
          <a:p>
            <a:pPr algn="just"/>
            <a:r>
              <a:rPr lang="es-CL" dirty="0" smtClean="0"/>
              <a:t>Insurgencia popular: “Las insurgencias populares se enfocaban en demandas locales: autonomía en lo relativo a tierra y familia, comunidad y religión” (p. 12); “lucharon por las autonomías de los pueblos basadas en la tierra y las culturas religiosas, y configuradas por el patriarcado. (…) atacaban, expulsaban y en ocasiones mataban a los administradores de las haciendas” (p. 50)</a:t>
            </a:r>
          </a:p>
        </p:txBody>
      </p:sp>
    </p:spTree>
    <p:extLst>
      <p:ext uri="{BB962C8B-B14F-4D97-AF65-F5344CB8AC3E}">
        <p14:creationId xmlns:p14="http://schemas.microsoft.com/office/powerpoint/2010/main" val="44523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61872" y="332510"/>
            <a:ext cx="8595360" cy="6151417"/>
          </a:xfrm>
        </p:spPr>
        <p:txBody>
          <a:bodyPr>
            <a:normAutofit fontScale="85000" lnSpcReduction="10000"/>
          </a:bodyPr>
          <a:lstStyle/>
          <a:p>
            <a:r>
              <a:rPr lang="es-CL" dirty="0" smtClean="0"/>
              <a:t>Agosto 1808: El Virrey don José de Iturrigaray se reúne con el ayuntamiento y convoca a una junta.</a:t>
            </a:r>
          </a:p>
          <a:p>
            <a:r>
              <a:rPr lang="es-CL" dirty="0" smtClean="0"/>
              <a:t>Septiembre 1808: Golpe por parte de oidores de la Audiencia de la ciudad de México y los líderes del Consulado de la ciudad para expulsar al Virrey y esperar instrucciones de la península.</a:t>
            </a:r>
          </a:p>
          <a:p>
            <a:r>
              <a:rPr lang="es-CL" dirty="0" smtClean="0"/>
              <a:t>16 de septiembre 1810: estalla la revuelta de Hidalgo mientras los representantes de las ciudades van rumbo a Cádiz.</a:t>
            </a:r>
          </a:p>
          <a:p>
            <a:r>
              <a:rPr lang="es-CL" dirty="0" smtClean="0"/>
              <a:t>Enero 1811: La movilización de Hidalgo fue aplastada. Muchos de sus miembros regresaron a “casa” para unirse insurgencias de ambos tipos</a:t>
            </a:r>
          </a:p>
          <a:p>
            <a:r>
              <a:rPr lang="es-CL" dirty="0" smtClean="0"/>
              <a:t>Agosto 1811: Ignacio Rayón proclama una Junta Rebelde en Zitácuaro, mientras José María Morelos encabeza la resistencia dando continuidad a la insurgencia política.</a:t>
            </a:r>
          </a:p>
          <a:p>
            <a:r>
              <a:rPr lang="es-CL" dirty="0" smtClean="0"/>
              <a:t>Mayo 1814: Fernando VII anula la Constitución de Cádiz</a:t>
            </a:r>
          </a:p>
          <a:p>
            <a:r>
              <a:rPr lang="es-CL" dirty="0" smtClean="0"/>
              <a:t>Diciembre 1815: Morelos es capturado y ejecutado.</a:t>
            </a:r>
          </a:p>
          <a:p>
            <a:r>
              <a:rPr lang="es-CL" dirty="0" smtClean="0"/>
              <a:t>Inicios 1820: Rafael Riego y otros oficiales se niegan a zarpar hacia Buenos Aires a menos que Fernando VII restableciera la Constitución de Cádiz</a:t>
            </a:r>
          </a:p>
          <a:p>
            <a:r>
              <a:rPr lang="es-CL" dirty="0" smtClean="0"/>
              <a:t>Mayo 1820: Constitución de Cádiz es proclamada nuevamente en la ciudad de México</a:t>
            </a:r>
          </a:p>
          <a:p>
            <a:r>
              <a:rPr lang="es-CL" dirty="0" smtClean="0"/>
              <a:t>24 de febrero de 1821: Es proclamado el Plan de Iguala por Iturbide.</a:t>
            </a:r>
          </a:p>
          <a:p>
            <a:r>
              <a:rPr lang="es-CL" dirty="0" smtClean="0"/>
              <a:t>28 de septiembre de 1821: La Junta Provisional de Iguala declara la independencia </a:t>
            </a:r>
          </a:p>
          <a:p>
            <a:r>
              <a:rPr lang="es-CL" dirty="0" smtClean="0"/>
              <a:t>2 de noviembre de 1821: Es proclamado el Imperio mexicano.</a:t>
            </a:r>
          </a:p>
          <a:p>
            <a:endParaRPr lang="es-CL" dirty="0"/>
          </a:p>
        </p:txBody>
      </p:sp>
      <p:cxnSp>
        <p:nvCxnSpPr>
          <p:cNvPr id="4" name="Conector recto 3"/>
          <p:cNvCxnSpPr/>
          <p:nvPr/>
        </p:nvCxnSpPr>
        <p:spPr>
          <a:xfrm>
            <a:off x="872836" y="332509"/>
            <a:ext cx="0" cy="61514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a:off x="716081" y="144918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716081" y="1864824"/>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716081" y="106125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a:off x="716081" y="437807"/>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716081" y="2419009"/>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716081" y="618743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716081" y="579951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716081" y="538386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716081" y="5009803"/>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716081" y="4400194"/>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16081" y="4012281"/>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716081" y="3624352"/>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716081" y="3028604"/>
            <a:ext cx="31350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9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1261872" y="365760"/>
            <a:ext cx="9692640" cy="973942"/>
          </a:xfrm>
        </p:spPr>
        <p:txBody>
          <a:bodyPr>
            <a:noAutofit/>
          </a:bodyPr>
          <a:lstStyle/>
          <a:p>
            <a:r>
              <a:rPr lang="es-CL" sz="3200" dirty="0" smtClean="0"/>
              <a:t>¿Cómo se explican las reacciones y apoyos distintos a las insurgencias?</a:t>
            </a:r>
            <a:endParaRPr lang="es-CL" sz="3200" dirty="0"/>
          </a:p>
        </p:txBody>
      </p:sp>
      <p:sp>
        <p:nvSpPr>
          <p:cNvPr id="8" name="Marcador de texto 7"/>
          <p:cNvSpPr>
            <a:spLocks noGrp="1"/>
          </p:cNvSpPr>
          <p:nvPr>
            <p:ph type="body" idx="1"/>
          </p:nvPr>
        </p:nvSpPr>
        <p:spPr>
          <a:xfrm>
            <a:off x="1261872" y="1485251"/>
            <a:ext cx="4480560" cy="731520"/>
          </a:xfrm>
        </p:spPr>
        <p:txBody>
          <a:bodyPr/>
          <a:lstStyle/>
          <a:p>
            <a:r>
              <a:rPr lang="es-CL" dirty="0" smtClean="0"/>
              <a:t>Altiplano mesoamericano</a:t>
            </a:r>
            <a:endParaRPr lang="es-CL" dirty="0"/>
          </a:p>
        </p:txBody>
      </p:sp>
      <p:sp>
        <p:nvSpPr>
          <p:cNvPr id="9" name="Marcador de contenido 8"/>
          <p:cNvSpPr>
            <a:spLocks noGrp="1"/>
          </p:cNvSpPr>
          <p:nvPr>
            <p:ph sz="half" idx="2"/>
          </p:nvPr>
        </p:nvSpPr>
        <p:spPr/>
        <p:txBody>
          <a:bodyPr>
            <a:normAutofit fontScale="92500" lnSpcReduction="10000"/>
          </a:bodyPr>
          <a:lstStyle/>
          <a:p>
            <a:pPr algn="just"/>
            <a:r>
              <a:rPr lang="es-CL" dirty="0" smtClean="0"/>
              <a:t>A pesar de que las condiciones económicas igualmente se endurecieron, los derechos de tierra históricos en la repúblicas de indios habrían jugado un papel preponderante. El crecimiento demográfico está dado por el crecimiento de las familias al interior de pueblos con tierras limitadas.</a:t>
            </a:r>
          </a:p>
          <a:p>
            <a:pPr algn="just"/>
            <a:r>
              <a:rPr lang="es-CL" dirty="0" smtClean="0"/>
              <a:t>Las sequías y hambrunas de 1785-86 y 1809-10 fueron atribuidas al clima y manejadas con la religión. </a:t>
            </a:r>
          </a:p>
          <a:p>
            <a:pPr algn="just"/>
            <a:r>
              <a:rPr lang="es-CL" dirty="0" smtClean="0"/>
              <a:t>Además, en tiempos de crisis y malas cosechas, las haciendas ofrecían trabajo y salarios. Eran una solución inmediata.</a:t>
            </a:r>
            <a:endParaRPr lang="es-CL" dirty="0"/>
          </a:p>
        </p:txBody>
      </p:sp>
      <p:sp>
        <p:nvSpPr>
          <p:cNvPr id="10" name="Marcador de texto 9"/>
          <p:cNvSpPr>
            <a:spLocks noGrp="1"/>
          </p:cNvSpPr>
          <p:nvPr>
            <p:ph type="body" sz="quarter" idx="3"/>
          </p:nvPr>
        </p:nvSpPr>
        <p:spPr>
          <a:xfrm>
            <a:off x="6126480" y="1485251"/>
            <a:ext cx="4480560" cy="731520"/>
          </a:xfrm>
        </p:spPr>
        <p:txBody>
          <a:bodyPr/>
          <a:lstStyle/>
          <a:p>
            <a:r>
              <a:rPr lang="es-CL" dirty="0" smtClean="0"/>
              <a:t>Bajío</a:t>
            </a:r>
            <a:endParaRPr lang="es-CL" dirty="0"/>
          </a:p>
        </p:txBody>
      </p:sp>
      <p:sp>
        <p:nvSpPr>
          <p:cNvPr id="11" name="Marcador de contenido 10"/>
          <p:cNvSpPr>
            <a:spLocks noGrp="1"/>
          </p:cNvSpPr>
          <p:nvPr>
            <p:ph sz="quarter" idx="4"/>
          </p:nvPr>
        </p:nvSpPr>
        <p:spPr/>
        <p:txBody>
          <a:bodyPr>
            <a:normAutofit fontScale="92500" lnSpcReduction="20000"/>
          </a:bodyPr>
          <a:lstStyle/>
          <a:p>
            <a:pPr algn="just"/>
            <a:r>
              <a:rPr lang="es-CL" dirty="0" smtClean="0"/>
              <a:t>En esta zona, las amenazas al patriarcado popular, según propone Tutino, habrían originado una insurgencia generalizada.</a:t>
            </a:r>
          </a:p>
          <a:p>
            <a:pPr algn="just"/>
            <a:r>
              <a:rPr lang="es-CL" dirty="0" smtClean="0"/>
              <a:t>Las presiones económicas, la sequía, el alza de precios y la disminución en las raciones de comida impedían sostener los reclamos de los hombres en la comunidad patriarcal.</a:t>
            </a:r>
          </a:p>
          <a:p>
            <a:pPr algn="just"/>
            <a:r>
              <a:rPr lang="es-CL" dirty="0" smtClean="0"/>
              <a:t>“Los hombres luchaban por defender el patriarcado. No podían mantener a sus familias. (…). En ese contexto, miles de habitantes del Bajío respondieron al llamado de Hidalgo en septiembre de 1810” (p. 41)</a:t>
            </a:r>
            <a:endParaRPr lang="es-CL" dirty="0"/>
          </a:p>
        </p:txBody>
      </p:sp>
    </p:spTree>
    <p:extLst>
      <p:ext uri="{BB962C8B-B14F-4D97-AF65-F5344CB8AC3E}">
        <p14:creationId xmlns:p14="http://schemas.microsoft.com/office/powerpoint/2010/main" val="120158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7"/>
          <p:cNvSpPr>
            <a:spLocks noGrp="1"/>
          </p:cNvSpPr>
          <p:nvPr>
            <p:ph idx="1"/>
          </p:nvPr>
        </p:nvSpPr>
        <p:spPr/>
        <p:txBody>
          <a:bodyPr>
            <a:normAutofit/>
          </a:bodyPr>
          <a:lstStyle/>
          <a:p>
            <a:pPr algn="just"/>
            <a:r>
              <a:rPr lang="es-CL" sz="2000" dirty="0" smtClean="0"/>
              <a:t>“En general, donde la seguridad del patriarcado dependiente cedió su lugar a inseguridades dependientes que atacaban al patriarcado, muchos hombres abrazaron la insurrección, y más tarde ayudaron a mantener las insurgencias duraderas. Donde la autonomía patriarcal siguió basada en repúblicas de indios ligadas a haciendas mediante explotaciones simbióticas (que atenuaban las crecientes presiones y fortalecían el patriarcado), pocos se unieron a Hidalgo en 1810 y apoyaron las insurgencias durante la siguiente década” (Tutino, 2009, p. 42)</a:t>
            </a:r>
            <a:endParaRPr lang="es-CL" sz="2000" dirty="0"/>
          </a:p>
        </p:txBody>
      </p:sp>
    </p:spTree>
    <p:extLst>
      <p:ext uri="{BB962C8B-B14F-4D97-AF65-F5344CB8AC3E}">
        <p14:creationId xmlns:p14="http://schemas.microsoft.com/office/powerpoint/2010/main" val="426644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CL" dirty="0" smtClean="0"/>
              <a:t>Ante la amenaza que significaba el regreso de la Constitución de Cádiz en 1820 luego de un proceso de pacificación, Agustín de Iturbide reúne una coalición para proponer la autonomía constitucional bajo el mando de Fernando VII.</a:t>
            </a:r>
          </a:p>
          <a:p>
            <a:pPr algn="just"/>
            <a:r>
              <a:rPr lang="es-CL" dirty="0" smtClean="0"/>
              <a:t>El Plan de Iguala implicaba la unión de españoles americanos e inmigrantes, las élites poderosas, los líderes provinciales, ex realistas e insurgentes políticos, sin embargo, no fue una solución a las problemáticas. Las tres garantías que proclamaba: religión, independencia y unión; sumado a una soberanía que residiría en el pueblo con ciudadanos de iguales derechos conformaban una propuesta prometedora, más aun, si estaba respaldado por Vicente Guerrero (un popular insurgente político).</a:t>
            </a:r>
          </a:p>
          <a:p>
            <a:pPr algn="just"/>
            <a:r>
              <a:rPr lang="es-CL" dirty="0" smtClean="0"/>
              <a:t>Para John Tutino, el Plan de Iguala sólo habría solucionado una problemática: la separación entre México en España. Dejando el resto de problemas en suspenso, habría inaugurado más de un siglo de conflicto social y político.</a:t>
            </a:r>
            <a:endParaRPr lang="es-CL" dirty="0"/>
          </a:p>
        </p:txBody>
      </p:sp>
    </p:spTree>
    <p:extLst>
      <p:ext uri="{BB962C8B-B14F-4D97-AF65-F5344CB8AC3E}">
        <p14:creationId xmlns:p14="http://schemas.microsoft.com/office/powerpoint/2010/main" val="340063423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Vista</Template>
  <TotalTime>62</TotalTime>
  <Words>835</Words>
  <Application>Microsoft Office PowerPoint</Application>
  <PresentationFormat>Panorámica</PresentationFormat>
  <Paragraphs>29</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Schoolbook</vt:lpstr>
      <vt:lpstr>Wingdings 2</vt:lpstr>
      <vt:lpstr>View</vt:lpstr>
      <vt:lpstr>John Tutino – Soberanía quebrada, insurgencias populares y la independencia de México. La guerra de independencias, 1808-1821</vt:lpstr>
      <vt:lpstr>Insurgencias</vt:lpstr>
      <vt:lpstr>Presentación de PowerPoint</vt:lpstr>
      <vt:lpstr>¿Cómo se explican las reacciones y apoyos distintos a las insurgencias?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Tutino – Soberanía quebrada, insurgencias populares y la independencia de México. La guerra de independencias, 1808-1821</dc:title>
  <dc:creator>Cristian V</dc:creator>
  <cp:lastModifiedBy>Cristian V</cp:lastModifiedBy>
  <cp:revision>7</cp:revision>
  <dcterms:created xsi:type="dcterms:W3CDTF">2022-04-30T23:22:13Z</dcterms:created>
  <dcterms:modified xsi:type="dcterms:W3CDTF">2022-05-01T00:24:50Z</dcterms:modified>
</cp:coreProperties>
</file>