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0"/>
  </p:normalViewPr>
  <p:slideViewPr>
    <p:cSldViewPr snapToGrid="0">
      <p:cViewPr varScale="1">
        <p:scale>
          <a:sx n="107" d="100"/>
          <a:sy n="107" d="100"/>
        </p:scale>
        <p:origin x="64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4E5A5B-4191-4269-A7F5-1452ABA0747E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2D6F4C48-3B75-4993-B026-6B5B33412938}">
      <dgm:prSet phldrT="[Texto]"/>
      <dgm:spPr/>
      <dgm:t>
        <a:bodyPr/>
        <a:lstStyle/>
        <a:p>
          <a:r>
            <a:rPr lang="es-ES" dirty="0"/>
            <a:t>Comprensión y cooperación entre la producción historiográfica referente al siglo XIX y aquella del siglo XX</a:t>
          </a:r>
        </a:p>
      </dgm:t>
    </dgm:pt>
    <dgm:pt modelId="{8C82060A-E7C3-448B-9B41-7447F6BB7358}" type="parTrans" cxnId="{FF42880F-B3CB-489D-BCFD-5D2BFE9832B1}">
      <dgm:prSet/>
      <dgm:spPr/>
      <dgm:t>
        <a:bodyPr/>
        <a:lstStyle/>
        <a:p>
          <a:endParaRPr lang="es-ES"/>
        </a:p>
      </dgm:t>
    </dgm:pt>
    <dgm:pt modelId="{1D4DD11A-6787-4750-BAAC-74D9EB426566}" type="sibTrans" cxnId="{FF42880F-B3CB-489D-BCFD-5D2BFE9832B1}">
      <dgm:prSet/>
      <dgm:spPr/>
      <dgm:t>
        <a:bodyPr/>
        <a:lstStyle/>
        <a:p>
          <a:endParaRPr lang="es-ES"/>
        </a:p>
      </dgm:t>
    </dgm:pt>
    <dgm:pt modelId="{AC4F366F-8B08-4C2A-B465-FC2DD2F82E8B}">
      <dgm:prSet phldrT="[Texto]"/>
      <dgm:spPr/>
      <dgm:t>
        <a:bodyPr/>
        <a:lstStyle/>
        <a:p>
          <a:r>
            <a:rPr lang="es-ES" dirty="0"/>
            <a:t>Es menester avanzar en una historia social y cultural de los militares en el siglo XX</a:t>
          </a:r>
        </a:p>
      </dgm:t>
    </dgm:pt>
    <dgm:pt modelId="{8B87646B-A00B-4844-9C2D-D54DB2BB7C90}" type="parTrans" cxnId="{86743E98-46D3-46CE-BB73-AE7640E482A1}">
      <dgm:prSet/>
      <dgm:spPr/>
      <dgm:t>
        <a:bodyPr/>
        <a:lstStyle/>
        <a:p>
          <a:endParaRPr lang="es-ES"/>
        </a:p>
      </dgm:t>
    </dgm:pt>
    <dgm:pt modelId="{6CBAD2F2-BF0E-4F07-99EB-6F413A0D155C}" type="sibTrans" cxnId="{86743E98-46D3-46CE-BB73-AE7640E482A1}">
      <dgm:prSet/>
      <dgm:spPr/>
      <dgm:t>
        <a:bodyPr/>
        <a:lstStyle/>
        <a:p>
          <a:endParaRPr lang="es-ES"/>
        </a:p>
      </dgm:t>
    </dgm:pt>
    <dgm:pt modelId="{E99D27F3-2EAF-407A-8719-DE28A68366F3}">
      <dgm:prSet phldrT="[Texto]"/>
      <dgm:spPr/>
      <dgm:t>
        <a:bodyPr/>
        <a:lstStyle/>
        <a:p>
          <a:r>
            <a:rPr lang="es-ES" dirty="0"/>
            <a:t>Se requiere una historia comparada, conectada y a largo plazo</a:t>
          </a:r>
        </a:p>
      </dgm:t>
    </dgm:pt>
    <dgm:pt modelId="{AA961219-FC9E-4369-A75C-823F5D151A3C}" type="sibTrans" cxnId="{FD0C89D9-863F-4184-AD0A-4093E9360A63}">
      <dgm:prSet/>
      <dgm:spPr/>
      <dgm:t>
        <a:bodyPr/>
        <a:lstStyle/>
        <a:p>
          <a:endParaRPr lang="es-ES"/>
        </a:p>
      </dgm:t>
    </dgm:pt>
    <dgm:pt modelId="{A11FCD7C-8735-444E-8B3C-6318B3C5A89C}" type="parTrans" cxnId="{FD0C89D9-863F-4184-AD0A-4093E9360A63}">
      <dgm:prSet/>
      <dgm:spPr/>
      <dgm:t>
        <a:bodyPr/>
        <a:lstStyle/>
        <a:p>
          <a:endParaRPr lang="es-ES"/>
        </a:p>
      </dgm:t>
    </dgm:pt>
    <dgm:pt modelId="{087B2C65-B3AB-4F94-BB68-A7277C387538}" type="pres">
      <dgm:prSet presAssocID="{C34E5A5B-4191-4269-A7F5-1452ABA0747E}" presName="matrix" presStyleCnt="0">
        <dgm:presLayoutVars>
          <dgm:chMax val="1"/>
          <dgm:dir/>
          <dgm:resizeHandles val="exact"/>
        </dgm:presLayoutVars>
      </dgm:prSet>
      <dgm:spPr/>
    </dgm:pt>
    <dgm:pt modelId="{730B1F1C-A513-4AC1-A281-C991BFBE39F2}" type="pres">
      <dgm:prSet presAssocID="{C34E5A5B-4191-4269-A7F5-1452ABA0747E}" presName="diamond" presStyleLbl="bgShp" presStyleIdx="0" presStyleCnt="1" custScaleX="86642" custScaleY="98874"/>
      <dgm:spPr/>
    </dgm:pt>
    <dgm:pt modelId="{178CC943-C72E-4418-9E03-972078D1DDE9}" type="pres">
      <dgm:prSet presAssocID="{C34E5A5B-4191-4269-A7F5-1452ABA0747E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83A2050-242E-4D02-A57B-137335FF1E65}" type="pres">
      <dgm:prSet presAssocID="{C34E5A5B-4191-4269-A7F5-1452ABA0747E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DCDBBBC-784F-4160-A699-AB4830CCE03C}" type="pres">
      <dgm:prSet presAssocID="{C34E5A5B-4191-4269-A7F5-1452ABA0747E}" presName="quad3" presStyleLbl="node1" presStyleIdx="2" presStyleCnt="4" custLinFactNeighborX="52492" custLinFactNeighborY="1213">
        <dgm:presLayoutVars>
          <dgm:chMax val="0"/>
          <dgm:chPref val="0"/>
          <dgm:bulletEnabled val="1"/>
        </dgm:presLayoutVars>
      </dgm:prSet>
      <dgm:spPr/>
    </dgm:pt>
    <dgm:pt modelId="{E1BF69B9-61BA-4817-BD25-35F732F125B2}" type="pres">
      <dgm:prSet presAssocID="{C34E5A5B-4191-4269-A7F5-1452ABA0747E}" presName="quad4" presStyleLbl="node1" presStyleIdx="3" presStyleCnt="4" custLinFactNeighborX="85104" custLinFactNeighborY="26522">
        <dgm:presLayoutVars>
          <dgm:chMax val="0"/>
          <dgm:chPref val="0"/>
          <dgm:bulletEnabled val="1"/>
        </dgm:presLayoutVars>
      </dgm:prSet>
      <dgm:spPr>
        <a:noFill/>
      </dgm:spPr>
    </dgm:pt>
  </dgm:ptLst>
  <dgm:cxnLst>
    <dgm:cxn modelId="{FF42880F-B3CB-489D-BCFD-5D2BFE9832B1}" srcId="{C34E5A5B-4191-4269-A7F5-1452ABA0747E}" destId="{2D6F4C48-3B75-4993-B026-6B5B33412938}" srcOrd="0" destOrd="0" parTransId="{8C82060A-E7C3-448B-9B41-7447F6BB7358}" sibTransId="{1D4DD11A-6787-4750-BAAC-74D9EB426566}"/>
    <dgm:cxn modelId="{6911C319-E69C-47D7-A2CC-FF5E9D9DAF53}" type="presOf" srcId="{C34E5A5B-4191-4269-A7F5-1452ABA0747E}" destId="{087B2C65-B3AB-4F94-BB68-A7277C387538}" srcOrd="0" destOrd="0" presId="urn:microsoft.com/office/officeart/2005/8/layout/matrix3"/>
    <dgm:cxn modelId="{C4E20A38-21EF-421D-8482-AC57D283FD90}" type="presOf" srcId="{AC4F366F-8B08-4C2A-B465-FC2DD2F82E8B}" destId="{083A2050-242E-4D02-A57B-137335FF1E65}" srcOrd="0" destOrd="0" presId="urn:microsoft.com/office/officeart/2005/8/layout/matrix3"/>
    <dgm:cxn modelId="{35F41655-2CEF-48DE-990F-BAE0CCF11B64}" type="presOf" srcId="{2D6F4C48-3B75-4993-B026-6B5B33412938}" destId="{178CC943-C72E-4418-9E03-972078D1DDE9}" srcOrd="0" destOrd="0" presId="urn:microsoft.com/office/officeart/2005/8/layout/matrix3"/>
    <dgm:cxn modelId="{86743E98-46D3-46CE-BB73-AE7640E482A1}" srcId="{C34E5A5B-4191-4269-A7F5-1452ABA0747E}" destId="{AC4F366F-8B08-4C2A-B465-FC2DD2F82E8B}" srcOrd="1" destOrd="0" parTransId="{8B87646B-A00B-4844-9C2D-D54DB2BB7C90}" sibTransId="{6CBAD2F2-BF0E-4F07-99EB-6F413A0D155C}"/>
    <dgm:cxn modelId="{FD0C89D9-863F-4184-AD0A-4093E9360A63}" srcId="{C34E5A5B-4191-4269-A7F5-1452ABA0747E}" destId="{E99D27F3-2EAF-407A-8719-DE28A68366F3}" srcOrd="2" destOrd="0" parTransId="{A11FCD7C-8735-444E-8B3C-6318B3C5A89C}" sibTransId="{AA961219-FC9E-4369-A75C-823F5D151A3C}"/>
    <dgm:cxn modelId="{57A58BDF-9632-45F1-BF12-A7DD6766A01C}" type="presOf" srcId="{E99D27F3-2EAF-407A-8719-DE28A68366F3}" destId="{5DCDBBBC-784F-4160-A699-AB4830CCE03C}" srcOrd="0" destOrd="0" presId="urn:microsoft.com/office/officeart/2005/8/layout/matrix3"/>
    <dgm:cxn modelId="{9CFAB4B5-E89F-4533-9051-66BD9BDEE9FA}" type="presParOf" srcId="{087B2C65-B3AB-4F94-BB68-A7277C387538}" destId="{730B1F1C-A513-4AC1-A281-C991BFBE39F2}" srcOrd="0" destOrd="0" presId="urn:microsoft.com/office/officeart/2005/8/layout/matrix3"/>
    <dgm:cxn modelId="{1CFC21E6-DB6A-4C31-B088-EA27770E03A3}" type="presParOf" srcId="{087B2C65-B3AB-4F94-BB68-A7277C387538}" destId="{178CC943-C72E-4418-9E03-972078D1DDE9}" srcOrd="1" destOrd="0" presId="urn:microsoft.com/office/officeart/2005/8/layout/matrix3"/>
    <dgm:cxn modelId="{8442DF3E-7386-436E-9BFC-152BD4EA2045}" type="presParOf" srcId="{087B2C65-B3AB-4F94-BB68-A7277C387538}" destId="{083A2050-242E-4D02-A57B-137335FF1E65}" srcOrd="2" destOrd="0" presId="urn:microsoft.com/office/officeart/2005/8/layout/matrix3"/>
    <dgm:cxn modelId="{DD4173D9-530A-460A-9255-4BF0CE003C43}" type="presParOf" srcId="{087B2C65-B3AB-4F94-BB68-A7277C387538}" destId="{5DCDBBBC-784F-4160-A699-AB4830CCE03C}" srcOrd="3" destOrd="0" presId="urn:microsoft.com/office/officeart/2005/8/layout/matrix3"/>
    <dgm:cxn modelId="{3A5381E8-3CF5-460C-ABA2-784BB01B9141}" type="presParOf" srcId="{087B2C65-B3AB-4F94-BB68-A7277C387538}" destId="{E1BF69B9-61BA-4817-BD25-35F732F125B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B1F1C-A513-4AC1-A281-C991BFBE39F2}">
      <dsp:nvSpPr>
        <dsp:cNvPr id="0" name=""/>
        <dsp:cNvSpPr/>
      </dsp:nvSpPr>
      <dsp:spPr>
        <a:xfrm>
          <a:off x="2173945" y="33546"/>
          <a:ext cx="5162533" cy="5891372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8CC943-C72E-4418-9E03-972078D1DDE9}">
      <dsp:nvSpPr>
        <dsp:cNvPr id="0" name=""/>
        <dsp:cNvSpPr/>
      </dsp:nvSpPr>
      <dsp:spPr>
        <a:xfrm>
          <a:off x="2342033" y="566054"/>
          <a:ext cx="2323801" cy="232380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Comprensión y cooperación entre la producción historiográfica referente al siglo XIX y aquella del siglo XX</a:t>
          </a:r>
        </a:p>
      </dsp:txBody>
      <dsp:txXfrm>
        <a:off x="2455472" y="679493"/>
        <a:ext cx="2096923" cy="2096923"/>
      </dsp:txXfrm>
    </dsp:sp>
    <dsp:sp modelId="{083A2050-242E-4D02-A57B-137335FF1E65}">
      <dsp:nvSpPr>
        <dsp:cNvPr id="0" name=""/>
        <dsp:cNvSpPr/>
      </dsp:nvSpPr>
      <dsp:spPr>
        <a:xfrm>
          <a:off x="4844588" y="566054"/>
          <a:ext cx="2323801" cy="2323801"/>
        </a:xfrm>
        <a:prstGeom prst="roundRect">
          <a:avLst/>
        </a:prstGeom>
        <a:solidFill>
          <a:schemeClr val="accent5">
            <a:hueOff val="-6356385"/>
            <a:satOff val="1676"/>
            <a:lumOff val="85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Es menester avanzar en una historia social y cultural de los militares en el siglo XX</a:t>
          </a:r>
        </a:p>
      </dsp:txBody>
      <dsp:txXfrm>
        <a:off x="4958027" y="679493"/>
        <a:ext cx="2096923" cy="2096923"/>
      </dsp:txXfrm>
    </dsp:sp>
    <dsp:sp modelId="{5DCDBBBC-784F-4160-A699-AB4830CCE03C}">
      <dsp:nvSpPr>
        <dsp:cNvPr id="0" name=""/>
        <dsp:cNvSpPr/>
      </dsp:nvSpPr>
      <dsp:spPr>
        <a:xfrm>
          <a:off x="3561843" y="3096797"/>
          <a:ext cx="2323801" cy="2323801"/>
        </a:xfrm>
        <a:prstGeom prst="roundRect">
          <a:avLst/>
        </a:prstGeom>
        <a:solidFill>
          <a:schemeClr val="accent5">
            <a:hueOff val="-12712771"/>
            <a:satOff val="3353"/>
            <a:lumOff val="1699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Se requiere una historia comparada, conectada y a largo plazo</a:t>
          </a:r>
        </a:p>
      </dsp:txBody>
      <dsp:txXfrm>
        <a:off x="3675282" y="3210236"/>
        <a:ext cx="2096923" cy="2096923"/>
      </dsp:txXfrm>
    </dsp:sp>
    <dsp:sp modelId="{E1BF69B9-61BA-4817-BD25-35F732F125B2}">
      <dsp:nvSpPr>
        <dsp:cNvPr id="0" name=""/>
        <dsp:cNvSpPr/>
      </dsp:nvSpPr>
      <dsp:spPr>
        <a:xfrm>
          <a:off x="6822236" y="3634663"/>
          <a:ext cx="2323801" cy="2323801"/>
        </a:xfrm>
        <a:prstGeom prst="roundRect">
          <a:avLst/>
        </a:prstGeom>
        <a:noFill/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A90AE1F-5949-4CAB-A78A-A97ED739BAC0}" type="datetimeFigureOut">
              <a:rPr lang="es-CL" smtClean="0"/>
              <a:t>14-06-22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03B8899E-6D72-4D1F-BAB9-96BB582343E7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03727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0AE1F-5949-4CAB-A78A-A97ED739BAC0}" type="datetimeFigureOut">
              <a:rPr lang="es-CL" smtClean="0"/>
              <a:t>14-06-22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899E-6D72-4D1F-BAB9-96BB582343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2821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0AE1F-5949-4CAB-A78A-A97ED739BAC0}" type="datetimeFigureOut">
              <a:rPr lang="es-CL" smtClean="0"/>
              <a:t>14-06-22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899E-6D72-4D1F-BAB9-96BB582343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5417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0AE1F-5949-4CAB-A78A-A97ED739BAC0}" type="datetimeFigureOut">
              <a:rPr lang="es-CL" smtClean="0"/>
              <a:t>14-06-22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899E-6D72-4D1F-BAB9-96BB582343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0066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0AE1F-5949-4CAB-A78A-A97ED739BAC0}" type="datetimeFigureOut">
              <a:rPr lang="es-CL" smtClean="0"/>
              <a:t>14-06-22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899E-6D72-4D1F-BAB9-96BB582343E7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84608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0AE1F-5949-4CAB-A78A-A97ED739BAC0}" type="datetimeFigureOut">
              <a:rPr lang="es-CL" smtClean="0"/>
              <a:t>14-06-22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899E-6D72-4D1F-BAB9-96BB582343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76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0AE1F-5949-4CAB-A78A-A97ED739BAC0}" type="datetimeFigureOut">
              <a:rPr lang="es-CL" smtClean="0"/>
              <a:t>14-06-22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899E-6D72-4D1F-BAB9-96BB582343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559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0AE1F-5949-4CAB-A78A-A97ED739BAC0}" type="datetimeFigureOut">
              <a:rPr lang="es-CL" smtClean="0"/>
              <a:t>14-06-22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899E-6D72-4D1F-BAB9-96BB582343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284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0AE1F-5949-4CAB-A78A-A97ED739BAC0}" type="datetimeFigureOut">
              <a:rPr lang="es-CL" smtClean="0"/>
              <a:t>14-06-22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899E-6D72-4D1F-BAB9-96BB582343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813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0AE1F-5949-4CAB-A78A-A97ED739BAC0}" type="datetimeFigureOut">
              <a:rPr lang="es-CL" smtClean="0"/>
              <a:t>14-06-22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899E-6D72-4D1F-BAB9-96BB582343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4131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0AE1F-5949-4CAB-A78A-A97ED739BAC0}" type="datetimeFigureOut">
              <a:rPr lang="es-CL" smtClean="0"/>
              <a:t>14-06-22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899E-6D72-4D1F-BAB9-96BB582343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12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4A90AE1F-5949-4CAB-A78A-A97ED739BAC0}" type="datetimeFigureOut">
              <a:rPr lang="es-CL" smtClean="0"/>
              <a:t>14-06-22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3B8899E-6D72-4D1F-BAB9-96BB582343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61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CL" sz="4400" dirty="0"/>
              <a:t>Soprano, G. y </a:t>
            </a:r>
            <a:r>
              <a:rPr lang="es-CL" sz="4400" dirty="0" err="1"/>
              <a:t>Rabinovich</a:t>
            </a:r>
            <a:r>
              <a:rPr lang="es-CL" sz="4400" dirty="0"/>
              <a:t>, A. – Para una historia social de la guerra y los militares en Sudamérica. Perspectivas de historia comparada, conectada y de largo plazo. Siglos XIX-XX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Soprano, Germán y </a:t>
            </a:r>
            <a:r>
              <a:rPr lang="es-CL" dirty="0" err="1"/>
              <a:t>Rabinovich</a:t>
            </a:r>
            <a:r>
              <a:rPr lang="es-CL" dirty="0"/>
              <a:t>, Alejandro, “Para una historia social de la guerra y los militares en Sudamérica. Perspectivas de historia comparada, conectada y de largo plazo. Siglos XIX-XX”, </a:t>
            </a:r>
            <a:r>
              <a:rPr lang="es-CL" dirty="0" err="1"/>
              <a:t>Polhis</a:t>
            </a:r>
            <a:r>
              <a:rPr lang="es-CL" dirty="0"/>
              <a:t>, nº20, Julio-Diciembre 2017, p. 5-15</a:t>
            </a:r>
          </a:p>
        </p:txBody>
      </p:sp>
    </p:spTree>
    <p:extLst>
      <p:ext uri="{BB962C8B-B14F-4D97-AF65-F5344CB8AC3E}">
        <p14:creationId xmlns:p14="http://schemas.microsoft.com/office/powerpoint/2010/main" val="2586934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61872" y="850606"/>
            <a:ext cx="5521700" cy="5329532"/>
          </a:xfrm>
        </p:spPr>
        <p:txBody>
          <a:bodyPr>
            <a:normAutofit fontScale="85000" lnSpcReduction="20000"/>
          </a:bodyPr>
          <a:lstStyle/>
          <a:p>
            <a:r>
              <a:rPr lang="es-CL" sz="2400" dirty="0"/>
              <a:t>La importancia de la guerra en la historia sudamericana es indudable. Los autores señalan que justamente los Estados nacionales se forjaron a través de luchas independentistas, guerras, campañas y conflictos civiles, lo que ha dejado en la mayoría de casos, cuatro consecuencias de largo plazo:</a:t>
            </a:r>
          </a:p>
          <a:p>
            <a:pPr lvl="1"/>
            <a:r>
              <a:rPr lang="es-CL" sz="2100" dirty="0"/>
              <a:t>Ascenso social del estamento militar. Monopolizaron las posiciones de liderazgo político durante décadas nacional y provincialmente</a:t>
            </a:r>
          </a:p>
          <a:p>
            <a:pPr lvl="1"/>
            <a:r>
              <a:rPr lang="es-CL" sz="2100" dirty="0"/>
              <a:t>Intensa movilización armada de la población, ya sea en forma de ejército de línea o como milicianos</a:t>
            </a:r>
          </a:p>
          <a:p>
            <a:pPr lvl="1"/>
            <a:r>
              <a:rPr lang="es-CL" sz="2100" dirty="0"/>
              <a:t>Gran peso de la guerra y de lo militar en el presupuesto estatal y en los funcionarios públicos.</a:t>
            </a:r>
          </a:p>
          <a:p>
            <a:pPr lvl="1"/>
            <a:r>
              <a:rPr lang="es-CL" sz="2100" dirty="0"/>
              <a:t>Militarización de la cultura política. La lucha armada se concebía como una forma legítima de alcanzar el poder.</a:t>
            </a:r>
            <a:endParaRPr lang="es-CL" dirty="0"/>
          </a:p>
          <a:p>
            <a:pPr lvl="2"/>
            <a:endParaRPr lang="es-CL" dirty="0"/>
          </a:p>
          <a:p>
            <a:pPr lvl="2"/>
            <a:endParaRPr lang="es-CL" dirty="0"/>
          </a:p>
        </p:txBody>
      </p:sp>
      <p:sp>
        <p:nvSpPr>
          <p:cNvPr id="6" name="Flecha derecha 5"/>
          <p:cNvSpPr/>
          <p:nvPr/>
        </p:nvSpPr>
        <p:spPr>
          <a:xfrm>
            <a:off x="9961417" y="2563090"/>
            <a:ext cx="1302327" cy="900545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Elipse 4"/>
          <p:cNvSpPr/>
          <p:nvPr/>
        </p:nvSpPr>
        <p:spPr>
          <a:xfrm>
            <a:off x="6509058" y="1180375"/>
            <a:ext cx="3865419" cy="366597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Sin embargo, los autores no sólo hacen este balance, sino que realizan aportes y propuestas para avanzar en una historia social y cultural de la guerra y los militares</a:t>
            </a:r>
          </a:p>
        </p:txBody>
      </p:sp>
    </p:spTree>
    <p:extLst>
      <p:ext uri="{BB962C8B-B14F-4D97-AF65-F5344CB8AC3E}">
        <p14:creationId xmlns:p14="http://schemas.microsoft.com/office/powerpoint/2010/main" val="670532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180196"/>
              </p:ext>
            </p:extLst>
          </p:nvPr>
        </p:nvGraphicFramePr>
        <p:xfrm>
          <a:off x="680484" y="284501"/>
          <a:ext cx="9510424" cy="5958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0" y="-35028"/>
            <a:ext cx="27293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dirty="0"/>
              <a:t>Actualmente, la escisión entre ambas temporalidades es tal que el ejército aparece nacido “de la nada” en el siglo XX; los golpes son vistos como fruto de la politización de los militares y no como parte de la tradición de participación política armada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8298873" y="-35028"/>
            <a:ext cx="29787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dirty="0"/>
              <a:t>Aquello permitiría identificar los atributos sociales que singularizan la autonomía corporativa de la cultura institucional y profesional de las Fuerzas Armadas, pero también comprender los perfiles sociales de los militares en conjunto con las identidades y relaciones de los grupos de cada sociedad nacional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80483" y="5001491"/>
            <a:ext cx="35174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dirty="0"/>
              <a:t>Así sería posible evitar la comprensión extemporánea o anacrónica que genera el excesivo énfasis en los Estados nacionales como punto de referencia</a:t>
            </a:r>
          </a:p>
        </p:txBody>
      </p:sp>
    </p:spTree>
    <p:extLst>
      <p:ext uri="{BB962C8B-B14F-4D97-AF65-F5344CB8AC3E}">
        <p14:creationId xmlns:p14="http://schemas.microsoft.com/office/powerpoint/2010/main" val="76297072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Vista</Template>
  <TotalTime>38</TotalTime>
  <Words>395</Words>
  <Application>Microsoft Macintosh PowerPoint</Application>
  <PresentationFormat>Panorámica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Century Schoolbook</vt:lpstr>
      <vt:lpstr>Wingdings 2</vt:lpstr>
      <vt:lpstr>View</vt:lpstr>
      <vt:lpstr>Soprano, G. y Rabinovich, A. – Para una historia social de la guerra y los militares en Sudamérica. Perspectivas de historia comparada, conectada y de largo plazo. Siglos XIX-XX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Soprano, G. y Rabinovich, A. – Para una historia social de la guerra y los militares en Sudamérica. Perspectivas de historia comparada, conectada y de largo plazo. Siglos XIX-XX</dc:title>
  <dc:creator>Cristian V</dc:creator>
  <cp:lastModifiedBy>Gabriel Entin</cp:lastModifiedBy>
  <cp:revision>5</cp:revision>
  <dcterms:created xsi:type="dcterms:W3CDTF">2022-06-13T18:35:43Z</dcterms:created>
  <dcterms:modified xsi:type="dcterms:W3CDTF">2022-06-14T23:22:56Z</dcterms:modified>
</cp:coreProperties>
</file>