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1215-223A-4347-9D77-A03DA621B74A}" type="datetimeFigureOut">
              <a:rPr lang="es-CL" smtClean="0"/>
              <a:t>20-06-2021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42FD894-B01B-444E-8544-7472F1986EB4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27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1215-223A-4347-9D77-A03DA621B74A}" type="datetimeFigureOut">
              <a:rPr lang="es-CL" smtClean="0"/>
              <a:t>20-06-2021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894-B01B-444E-8544-7472F1986EB4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04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1215-223A-4347-9D77-A03DA621B74A}" type="datetimeFigureOut">
              <a:rPr lang="es-CL" smtClean="0"/>
              <a:t>20-06-2021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894-B01B-444E-8544-7472F1986EB4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4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1215-223A-4347-9D77-A03DA621B74A}" type="datetimeFigureOut">
              <a:rPr lang="es-CL" smtClean="0"/>
              <a:t>20-06-2021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894-B01B-444E-8544-7472F1986EB4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15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1215-223A-4347-9D77-A03DA621B74A}" type="datetimeFigureOut">
              <a:rPr lang="es-CL" smtClean="0"/>
              <a:t>20-06-2021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894-B01B-444E-8544-7472F1986EB4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30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1215-223A-4347-9D77-A03DA621B74A}" type="datetimeFigureOut">
              <a:rPr lang="es-CL" smtClean="0"/>
              <a:t>20-06-2021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894-B01B-444E-8544-7472F1986EB4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0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1215-223A-4347-9D77-A03DA621B74A}" type="datetimeFigureOut">
              <a:rPr lang="es-CL" smtClean="0"/>
              <a:t>20-06-2021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894-B01B-444E-8544-7472F1986EB4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1215-223A-4347-9D77-A03DA621B74A}" type="datetimeFigureOut">
              <a:rPr lang="es-CL" smtClean="0"/>
              <a:t>20-06-2021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894-B01B-444E-8544-7472F1986EB4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6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1215-223A-4347-9D77-A03DA621B74A}" type="datetimeFigureOut">
              <a:rPr lang="es-CL" smtClean="0"/>
              <a:t>20-06-2021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894-B01B-444E-8544-7472F1986EB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041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1215-223A-4347-9D77-A03DA621B74A}" type="datetimeFigureOut">
              <a:rPr lang="es-CL" smtClean="0"/>
              <a:t>20-06-2021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894-B01B-444E-8544-7472F1986EB4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0431215-223A-4347-9D77-A03DA621B74A}" type="datetimeFigureOut">
              <a:rPr lang="es-CL" smtClean="0"/>
              <a:t>20-06-2021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894-B01B-444E-8544-7472F1986EB4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57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31215-223A-4347-9D77-A03DA621B74A}" type="datetimeFigureOut">
              <a:rPr lang="es-CL" smtClean="0"/>
              <a:t>20-06-2021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42FD894-B01B-444E-8544-7472F1986EB4}" type="slidenum">
              <a:rPr lang="es-CL" smtClean="0"/>
              <a:t>‹Nº›</a:t>
            </a:fld>
            <a:endParaRPr lang="es-C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79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oduccionalahistoriajvg.wordpress.com/2012/08/07/%E2%90%A5-lila-caimari-1962/" TargetMode="External"/><Relationship Id="rId2" Type="http://schemas.openxmlformats.org/officeDocument/2006/relationships/hyperlink" Target="http://www.katzeditores.com/fichaAutor.asp?IDA=11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94E24-8D6A-4865-9CAC-554D0C9F6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683" y="1953087"/>
            <a:ext cx="8782169" cy="1390642"/>
          </a:xfrm>
        </p:spPr>
        <p:txBody>
          <a:bodyPr/>
          <a:lstStyle/>
          <a:p>
            <a:r>
              <a:rPr lang="es-CL" dirty="0"/>
              <a:t>Historia y Archivo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005E61-5865-4C17-A1B4-E60592A00E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0691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C18F6-4D56-4609-99E4-5B3B22FA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Arlette Farge</a:t>
            </a:r>
            <a:br>
              <a:rPr lang="es-CL" dirty="0"/>
            </a:br>
            <a:r>
              <a:rPr lang="es-CL" dirty="0"/>
              <a:t>(1941)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975325-7C9C-469F-978C-0AD004D7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833811" cy="3450613"/>
          </a:xfrm>
        </p:spPr>
        <p:txBody>
          <a:bodyPr/>
          <a:lstStyle/>
          <a:p>
            <a:r>
              <a:rPr lang="es-CL" sz="1600" dirty="0"/>
              <a:t>Nació en Charleville (Francia) en 1941</a:t>
            </a:r>
          </a:p>
          <a:p>
            <a:r>
              <a:rPr lang="es-CL" sz="1600" dirty="0"/>
              <a:t>Doctora en Historia y especializada en la Historia del siglo XVIII</a:t>
            </a:r>
          </a:p>
          <a:p>
            <a:r>
              <a:rPr lang="es-CL" sz="1600" dirty="0"/>
              <a:t>Su trabajo se centra en el estudio de los sectores populares a partir de los archivos policiales</a:t>
            </a:r>
          </a:p>
          <a:p>
            <a:r>
              <a:rPr lang="es-CL" sz="1600" dirty="0"/>
              <a:t>También a trabajado la Historia de las mujeres de la época moderna en Europa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1EE8FB-1742-419B-9A1D-B9F1264A4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094" y="1923874"/>
            <a:ext cx="1329335" cy="18171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D83550-734A-493C-9B77-C018F8E08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207" y="4180686"/>
            <a:ext cx="1243528" cy="18197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17F77C-6E83-4724-9185-C1ED55419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071" y="4094349"/>
            <a:ext cx="1296479" cy="19146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4276E6-A012-48A8-9E72-6D9E3BF5E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758" y="4191809"/>
            <a:ext cx="1319902" cy="18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020BC-1746-4415-83AE-13E00B0F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“La Atracción del Archivo”</a:t>
            </a:r>
            <a:br>
              <a:rPr lang="es-CL" dirty="0"/>
            </a:br>
            <a:r>
              <a:rPr lang="es-CL" dirty="0"/>
              <a:t>(1989)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4847D9-4A68-4B3E-9CAE-EA3D0BA7F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7044351" cy="3450613"/>
          </a:xfrm>
        </p:spPr>
        <p:txBody>
          <a:bodyPr>
            <a:normAutofit/>
          </a:bodyPr>
          <a:lstStyle/>
          <a:p>
            <a:r>
              <a:rPr lang="es-CL" sz="1400" dirty="0"/>
              <a:t>El texto trabaja en torno a las experiencias con un tipo de archivo especifico: </a:t>
            </a:r>
            <a:r>
              <a:rPr lang="es-CL" sz="1400" b="1" i="1" dirty="0"/>
              <a:t>los archivos judiciales (siglo XVIII) </a:t>
            </a:r>
            <a:r>
              <a:rPr lang="es-CL" sz="1400" i="1" dirty="0"/>
              <a:t>(p. 7)</a:t>
            </a:r>
          </a:p>
          <a:p>
            <a:r>
              <a:rPr lang="es-CL" sz="1400" dirty="0"/>
              <a:t>Los archivos como </a:t>
            </a:r>
            <a:r>
              <a:rPr lang="es-CL" sz="1400" b="1" dirty="0"/>
              <a:t>huellas del pasado </a:t>
            </a:r>
            <a:r>
              <a:rPr lang="es-CL" sz="1400" dirty="0"/>
              <a:t>(p. 8). Muestran restos en bruto de vidas que quedaron </a:t>
            </a:r>
            <a:r>
              <a:rPr lang="es-CL" sz="1400" b="1" dirty="0"/>
              <a:t>involuntariamente</a:t>
            </a:r>
            <a:r>
              <a:rPr lang="es-CL" sz="1400" dirty="0"/>
              <a:t> registradas (p. 10)</a:t>
            </a:r>
          </a:p>
          <a:p>
            <a:r>
              <a:rPr lang="es-CL" sz="1400" dirty="0"/>
              <a:t>El archivo abre a quien lo lee un mundo de </a:t>
            </a:r>
            <a:r>
              <a:rPr lang="es-CL" sz="1400" b="1" dirty="0"/>
              <a:t>sujetos ordinarios</a:t>
            </a:r>
            <a:r>
              <a:rPr lang="es-CL" sz="1400" dirty="0"/>
              <a:t>, exhibe la vida de los mas desfavorecidos (p. 11)</a:t>
            </a:r>
          </a:p>
          <a:p>
            <a:r>
              <a:rPr lang="es-CL" sz="1400" dirty="0"/>
              <a:t>Produce una sensación única en el lector de </a:t>
            </a:r>
            <a:r>
              <a:rPr lang="es-CL" sz="1400" b="1" dirty="0"/>
              <a:t>creer</a:t>
            </a:r>
            <a:r>
              <a:rPr lang="es-CL" sz="1400" i="1" dirty="0"/>
              <a:t> </a:t>
            </a:r>
            <a:r>
              <a:rPr lang="es-CL" sz="1400" dirty="0"/>
              <a:t>ver la realidad, que puede conocer por sus propios medios y sin intermediario, </a:t>
            </a:r>
            <a:r>
              <a:rPr lang="es-CL" sz="1400" b="1" dirty="0"/>
              <a:t>conecta el pasado con el presente</a:t>
            </a:r>
            <a:r>
              <a:rPr lang="es-CL" sz="1400" dirty="0"/>
              <a:t>. Es esto lo que permite darle el titulo de </a:t>
            </a:r>
            <a:r>
              <a:rPr lang="es-CL" sz="1400" b="1" dirty="0"/>
              <a:t>fuente</a:t>
            </a:r>
            <a:r>
              <a:rPr lang="es-CL" sz="1400" dirty="0"/>
              <a:t> (p. 11-12)</a:t>
            </a:r>
          </a:p>
          <a:p>
            <a:r>
              <a:rPr lang="es-CL" sz="1400" dirty="0"/>
              <a:t>Sin embargo, esta sensación es una ingenuidad y los archivos no son mas que </a:t>
            </a:r>
            <a:r>
              <a:rPr lang="es-CL" sz="1400" b="1" dirty="0"/>
              <a:t>huellas en bruto </a:t>
            </a:r>
            <a:r>
              <a:rPr lang="es-CL" sz="1400" dirty="0"/>
              <a:t>(p. 14)</a:t>
            </a:r>
          </a:p>
          <a:p>
            <a:endParaRPr lang="es-CL" sz="1400" dirty="0"/>
          </a:p>
          <a:p>
            <a:pPr marL="0" indent="0">
              <a:buNone/>
            </a:pPr>
            <a:endParaRPr lang="es-CL" sz="1400" dirty="0"/>
          </a:p>
          <a:p>
            <a:endParaRPr lang="es-CL" sz="1500" dirty="0"/>
          </a:p>
          <a:p>
            <a:endParaRPr lang="es-CL" dirty="0"/>
          </a:p>
          <a:p>
            <a:endParaRPr lang="es-CL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280CC1-3981-4253-90C9-10916292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809" y="2157274"/>
            <a:ext cx="2317045" cy="381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1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4B846-FF36-45E8-B0CB-F881245B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537C25-EA86-486E-A214-E7608B58A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sz="1500" dirty="0"/>
              <a:t>Su verdadero significado se obtiene a partir de la interrogación que se le hace al archiv, se encuentra a partir de las </a:t>
            </a:r>
            <a:r>
              <a:rPr lang="es-CL" sz="1500" b="1" dirty="0"/>
              <a:t>preguntas</a:t>
            </a:r>
            <a:r>
              <a:rPr lang="es-CL" sz="1500" dirty="0"/>
              <a:t> (p. 15)</a:t>
            </a:r>
          </a:p>
          <a:p>
            <a:r>
              <a:rPr lang="es-CL" sz="1500" dirty="0"/>
              <a:t>Es esta la </a:t>
            </a:r>
            <a:r>
              <a:rPr lang="es-CL" sz="1500" b="1" dirty="0"/>
              <a:t>tensión</a:t>
            </a:r>
            <a:r>
              <a:rPr lang="es-CL" sz="1500" dirty="0"/>
              <a:t> que mueve la labor de hacer historia: </a:t>
            </a:r>
            <a:r>
              <a:rPr lang="es-CL" sz="1500" b="1" dirty="0"/>
              <a:t>pasión vs razón</a:t>
            </a:r>
            <a:r>
              <a:rPr lang="es-CL" sz="1500" dirty="0"/>
              <a:t>, dependientes una de otra (p. 16)</a:t>
            </a:r>
          </a:p>
          <a:p>
            <a:r>
              <a:rPr lang="es-CL" sz="1500" dirty="0"/>
              <a:t>Pero si el archivo muestra episodios fuera de lo cotidiano: ¿Cómo ayuda a conocer el pasado? </a:t>
            </a:r>
            <a:r>
              <a:rPr lang="es-CL" sz="1500" b="1" dirty="0"/>
              <a:t>Si el archivo no dice la verdad, al menos nos habla de la verdad</a:t>
            </a:r>
            <a:r>
              <a:rPr lang="es-CL" sz="1500" dirty="0"/>
              <a:t>. En los discursos de los sujetos implicados, se refleja un sistema de poder y un orden social (p. 26-27)</a:t>
            </a:r>
          </a:p>
          <a:p>
            <a:r>
              <a:rPr lang="es-CL" sz="1500" dirty="0"/>
              <a:t>Dentro del archivo la mujer esta presente, pero de una forma que </a:t>
            </a:r>
            <a:r>
              <a:rPr lang="es-CL" sz="1500" b="1" dirty="0"/>
              <a:t>rompe el esquema clásico de la historia</a:t>
            </a:r>
            <a:r>
              <a:rPr lang="es-CL" sz="1500" dirty="0"/>
              <a:t>: esta en el centro de los procesos y </a:t>
            </a:r>
            <a:r>
              <a:rPr lang="es-CL" sz="1500" b="1" dirty="0"/>
              <a:t>no es un aparte</a:t>
            </a:r>
            <a:r>
              <a:rPr lang="es-CL" sz="1500" dirty="0"/>
              <a:t>. El archivo no la aísla, destruyendo estereotipos como el de la sumisión femenina o su ausencia de la esfera publica (p. 31-34)</a:t>
            </a:r>
          </a:p>
          <a:p>
            <a:r>
              <a:rPr lang="es-CL" sz="1500" dirty="0"/>
              <a:t>Pero estas rupturas del archivo no significa que no existiera un discurso de dominación masculina. De esta manera el discurso oficial y las pruebas archivísticas dialogan, complejizando la historia de las relaciones de genero (p. 36-37)</a:t>
            </a:r>
          </a:p>
          <a:p>
            <a:endParaRPr lang="es-CL" sz="1500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870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D7115-1A46-4053-B08F-637A8981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Lila </a:t>
            </a:r>
            <a:r>
              <a:rPr lang="es-CL" dirty="0" err="1"/>
              <a:t>Caimari</a:t>
            </a:r>
            <a:br>
              <a:rPr lang="es-CL" dirty="0"/>
            </a:br>
            <a:r>
              <a:rPr lang="es-CL" dirty="0"/>
              <a:t>(1962)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12667E-9EF8-4FD2-A0F2-8BEBA2C2E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908009" cy="3450613"/>
          </a:xfrm>
        </p:spPr>
        <p:txBody>
          <a:bodyPr>
            <a:normAutofit/>
          </a:bodyPr>
          <a:lstStyle/>
          <a:p>
            <a:r>
              <a:rPr lang="es-CL" sz="1600" dirty="0"/>
              <a:t>Nació en la provincia de Rio Negro,  Argentina</a:t>
            </a:r>
          </a:p>
          <a:p>
            <a:pPr marL="0" indent="0">
              <a:buNone/>
            </a:pPr>
            <a:endParaRPr lang="es-CL" sz="1600" dirty="0"/>
          </a:p>
          <a:p>
            <a:r>
              <a:rPr lang="es-CL" sz="1600" dirty="0"/>
              <a:t>Graduada de la Universidad Nacional de la Plata y doctorada en la Universidad de Paris </a:t>
            </a:r>
          </a:p>
          <a:p>
            <a:pPr marL="0" indent="0">
              <a:buNone/>
            </a:pPr>
            <a:endParaRPr lang="es-CL" sz="1600" dirty="0"/>
          </a:p>
          <a:p>
            <a:r>
              <a:rPr lang="es-CL" sz="1600" dirty="0"/>
              <a:t>Su trabajo se ha centrado en gran parte sobre el estudio de la criminalidad de la ciudad de buenos aires de los siglos XIX  y XX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9EEF18-0163-4F6A-B3E3-9A0E1E121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947" y="2015732"/>
            <a:ext cx="1446564" cy="20236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6778BC-5742-4174-B02A-941696AAC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984" y="4242938"/>
            <a:ext cx="1061572" cy="18105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E66ECC-EBB6-448B-B699-2CD9D83D8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952" y="4242938"/>
            <a:ext cx="1186555" cy="18105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3F0D05-294A-4B70-8DE0-567D146B8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2211" y="4300669"/>
            <a:ext cx="1139470" cy="16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3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0552B-5F6F-4B57-8A83-2D6CFC08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vida en el archivo</a:t>
            </a:r>
            <a:br>
              <a:rPr lang="es-CL" dirty="0"/>
            </a:br>
            <a:r>
              <a:rPr lang="es-CL" dirty="0"/>
              <a:t>(2017)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B6834-A9D7-4560-8F5E-7901AA218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982207" cy="3450613"/>
          </a:xfrm>
        </p:spPr>
        <p:txBody>
          <a:bodyPr>
            <a:normAutofit/>
          </a:bodyPr>
          <a:lstStyle/>
          <a:p>
            <a:r>
              <a:rPr lang="es-CL" sz="1400" dirty="0"/>
              <a:t>El archivo como la </a:t>
            </a:r>
            <a:r>
              <a:rPr lang="es-CL" sz="1400" b="1" dirty="0"/>
              <a:t>materia prima</a:t>
            </a:r>
            <a:r>
              <a:rPr lang="es-CL" sz="1400" dirty="0"/>
              <a:t> de la historia (p. 9) y a su vez funcionan como </a:t>
            </a:r>
            <a:r>
              <a:rPr lang="es-CL" sz="1400" b="1" dirty="0"/>
              <a:t>prueba</a:t>
            </a:r>
            <a:r>
              <a:rPr lang="es-CL" sz="1400" dirty="0"/>
              <a:t> de lo que el historiador expresa (p. 10)</a:t>
            </a:r>
          </a:p>
          <a:p>
            <a:r>
              <a:rPr lang="es-CL" sz="1400" dirty="0"/>
              <a:t>La investigación histórica es un proceso en que se </a:t>
            </a:r>
            <a:r>
              <a:rPr lang="es-CL" sz="1400" b="1" dirty="0"/>
              <a:t>transforma esa materia prima</a:t>
            </a:r>
            <a:r>
              <a:rPr lang="es-CL" sz="1400" dirty="0"/>
              <a:t>, organizando y posicionando las piezas de una forma diferente a la original,  seleccionando lo importante y renunciando a lo demás (p. 10-11)</a:t>
            </a:r>
          </a:p>
          <a:p>
            <a:r>
              <a:rPr lang="es-CL" sz="1400" dirty="0"/>
              <a:t>En este proceso de revisión del archivo; </a:t>
            </a:r>
            <a:r>
              <a:rPr lang="es-CL" sz="1400" b="1" dirty="0"/>
              <a:t>son las piezas las que deben hablar </a:t>
            </a:r>
            <a:r>
              <a:rPr lang="es-CL" sz="1400" dirty="0"/>
              <a:t>y no el historiador, cuyo trabajo es ponerla en relación con su argumento </a:t>
            </a:r>
            <a:r>
              <a:rPr lang="es-CL" sz="1400" b="1" dirty="0"/>
              <a:t>sin forzarlas </a:t>
            </a:r>
            <a:r>
              <a:rPr lang="es-CL" sz="1400" dirty="0"/>
              <a:t>(p. 11)</a:t>
            </a:r>
          </a:p>
          <a:p>
            <a:r>
              <a:rPr lang="es-CL" sz="1400" dirty="0"/>
              <a:t>El momento de la escritura significa pasar </a:t>
            </a:r>
            <a:r>
              <a:rPr lang="es-CL" sz="1400" b="1" dirty="0"/>
              <a:t>del exceso de información a la sobriedad</a:t>
            </a:r>
            <a:r>
              <a:rPr lang="es-CL" sz="1400" dirty="0"/>
              <a:t>,</a:t>
            </a:r>
            <a:r>
              <a:rPr lang="es-CL" sz="1400" b="1" dirty="0"/>
              <a:t> </a:t>
            </a:r>
            <a:r>
              <a:rPr lang="es-CL" sz="1400" dirty="0"/>
              <a:t>ya que la acumulación no funciona en la construcción de un texto, quedando implícito dentro de la escritura lo desechado (p. 11-13)</a:t>
            </a:r>
          </a:p>
          <a:p>
            <a:r>
              <a:rPr lang="es-CL" sz="1400" dirty="0"/>
              <a:t>El archivo no es el tema de una investigación, sino mas bien </a:t>
            </a:r>
            <a:r>
              <a:rPr lang="es-CL" sz="1400" b="1" dirty="0"/>
              <a:t>su punto de partida </a:t>
            </a:r>
            <a:r>
              <a:rPr lang="es-CL" sz="1400" dirty="0"/>
              <a:t>(p. 15)</a:t>
            </a:r>
            <a:endParaRPr lang="es-CL" sz="1400" b="1" dirty="0"/>
          </a:p>
          <a:p>
            <a:endParaRPr lang="es-CL" sz="1400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F0CC9A-0031-4775-B299-765294456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557" y="1982245"/>
            <a:ext cx="2192297" cy="35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0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034D5-AB48-4565-B806-20B56F89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9F921A-D348-48A5-9B59-C03D0B264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Farge</a:t>
            </a:r>
            <a:r>
              <a:rPr lang="es-CL" dirty="0"/>
              <a:t>, A. (1991). </a:t>
            </a:r>
            <a:r>
              <a:rPr lang="es-CL" i="1" dirty="0"/>
              <a:t>La atracción del archivo</a:t>
            </a:r>
            <a:r>
              <a:rPr lang="es-CL" dirty="0"/>
              <a:t>. </a:t>
            </a:r>
            <a:r>
              <a:rPr lang="es-CL" dirty="0" err="1"/>
              <a:t>Edicions</a:t>
            </a:r>
            <a:r>
              <a:rPr lang="es-CL" dirty="0"/>
              <a:t> Alfons el </a:t>
            </a:r>
            <a:r>
              <a:rPr lang="es-CL" dirty="0" err="1"/>
              <a:t>Magnànim</a:t>
            </a:r>
            <a:endParaRPr lang="es-CL" dirty="0"/>
          </a:p>
          <a:p>
            <a:r>
              <a:rPr lang="es-CL" dirty="0" err="1"/>
              <a:t>Caimari</a:t>
            </a:r>
            <a:r>
              <a:rPr lang="es-CL" dirty="0"/>
              <a:t>, L. (2017). </a:t>
            </a:r>
            <a:r>
              <a:rPr lang="es-CL" i="1" dirty="0"/>
              <a:t>La vida en el archivo</a:t>
            </a:r>
            <a:r>
              <a:rPr lang="es-CL" dirty="0"/>
              <a:t>. Siglo XXI</a:t>
            </a:r>
          </a:p>
          <a:p>
            <a:r>
              <a:rPr lang="es-CL" dirty="0"/>
              <a:t>“Arlette </a:t>
            </a:r>
            <a:r>
              <a:rPr lang="es-CL" dirty="0" err="1"/>
              <a:t>Farge</a:t>
            </a:r>
            <a:r>
              <a:rPr lang="es-CL" dirty="0"/>
              <a:t>”. Katz editores, consultado el 20 de junio de 2021. </a:t>
            </a:r>
            <a:r>
              <a:rPr lang="es-CL" dirty="0">
                <a:hlinkClick r:id="rId2"/>
              </a:rPr>
              <a:t>http://www.katzeditores.com/fichaAutor.asp?IDA=113</a:t>
            </a:r>
            <a:r>
              <a:rPr lang="es-CL" dirty="0"/>
              <a:t> </a:t>
            </a:r>
          </a:p>
          <a:p>
            <a:r>
              <a:rPr lang="es-CL" dirty="0"/>
              <a:t>“Lila </a:t>
            </a:r>
            <a:r>
              <a:rPr lang="es-CL" dirty="0" err="1"/>
              <a:t>Caimari</a:t>
            </a:r>
            <a:r>
              <a:rPr lang="es-CL" dirty="0"/>
              <a:t>”. Teoría de la historia, consultado el 20 de junio de 2021, </a:t>
            </a:r>
            <a:r>
              <a:rPr lang="es-CL" dirty="0">
                <a:hlinkClick r:id="rId3"/>
              </a:rPr>
              <a:t>https://introduccionalahistoriajvg.wordpress.com/2012/08/07/%E2%90%A5-lila-caimari-1962/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09646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519</TotalTime>
  <Words>758</Words>
  <Application>Microsoft Office PowerPoint</Application>
  <PresentationFormat>Panorámica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Galería</vt:lpstr>
      <vt:lpstr>Historia y Archivo</vt:lpstr>
      <vt:lpstr>Arlette Farge (1941)</vt:lpstr>
      <vt:lpstr>“La Atracción del Archivo” (1989)</vt:lpstr>
      <vt:lpstr>Presentación de PowerPoint</vt:lpstr>
      <vt:lpstr>Lila Caimari (1962)</vt:lpstr>
      <vt:lpstr>La vida en el archivo (2017)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y Archivo</dc:title>
  <dc:creator>Nicolás Manquepillán</dc:creator>
  <cp:lastModifiedBy>Nicolás Manquepillán</cp:lastModifiedBy>
  <cp:revision>25</cp:revision>
  <dcterms:created xsi:type="dcterms:W3CDTF">2021-06-19T20:24:39Z</dcterms:created>
  <dcterms:modified xsi:type="dcterms:W3CDTF">2021-06-20T05:07:04Z</dcterms:modified>
</cp:coreProperties>
</file>