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52"/>
  </p:notesMasterIdLst>
  <p:sldIdLst>
    <p:sldId id="256" r:id="rId2"/>
    <p:sldId id="257" r:id="rId3"/>
    <p:sldId id="416" r:id="rId4"/>
    <p:sldId id="427" r:id="rId5"/>
    <p:sldId id="429" r:id="rId6"/>
    <p:sldId id="430" r:id="rId7"/>
    <p:sldId id="431" r:id="rId8"/>
    <p:sldId id="441" r:id="rId9"/>
    <p:sldId id="442" r:id="rId10"/>
    <p:sldId id="458" r:id="rId11"/>
    <p:sldId id="443" r:id="rId12"/>
    <p:sldId id="459" r:id="rId13"/>
    <p:sldId id="432" r:id="rId14"/>
    <p:sldId id="415" r:id="rId15"/>
    <p:sldId id="472" r:id="rId16"/>
    <p:sldId id="434" r:id="rId17"/>
    <p:sldId id="433" r:id="rId18"/>
    <p:sldId id="337" r:id="rId19"/>
    <p:sldId id="323" r:id="rId20"/>
    <p:sldId id="357" r:id="rId21"/>
    <p:sldId id="435" r:id="rId22"/>
    <p:sldId id="460" r:id="rId23"/>
    <p:sldId id="461" r:id="rId24"/>
    <p:sldId id="405" r:id="rId25"/>
    <p:sldId id="437" r:id="rId26"/>
    <p:sldId id="420" r:id="rId27"/>
    <p:sldId id="438" r:id="rId28"/>
    <p:sldId id="463" r:id="rId29"/>
    <p:sldId id="462" r:id="rId30"/>
    <p:sldId id="444" r:id="rId31"/>
    <p:sldId id="451" r:id="rId32"/>
    <p:sldId id="447" r:id="rId33"/>
    <p:sldId id="450" r:id="rId34"/>
    <p:sldId id="448" r:id="rId35"/>
    <p:sldId id="452" r:id="rId36"/>
    <p:sldId id="446" r:id="rId37"/>
    <p:sldId id="453" r:id="rId38"/>
    <p:sldId id="454" r:id="rId39"/>
    <p:sldId id="464" r:id="rId40"/>
    <p:sldId id="456" r:id="rId41"/>
    <p:sldId id="457" r:id="rId42"/>
    <p:sldId id="465" r:id="rId43"/>
    <p:sldId id="466" r:id="rId44"/>
    <p:sldId id="469" r:id="rId45"/>
    <p:sldId id="467" r:id="rId46"/>
    <p:sldId id="470" r:id="rId47"/>
    <p:sldId id="468" r:id="rId48"/>
    <p:sldId id="471" r:id="rId49"/>
    <p:sldId id="290" r:id="rId50"/>
    <p:sldId id="291" r:id="rId51"/>
  </p:sldIdLst>
  <p:sldSz cx="9144000" cy="5143500" type="screen16x9"/>
  <p:notesSz cx="6858000" cy="9144000"/>
  <p:embeddedFontLst>
    <p:embeddedFont>
      <p:font typeface="Stoke" panose="020B0604020202020204" charset="0"/>
      <p:regular r:id="rId53"/>
    </p:embeddedFont>
    <p:embeddedFont>
      <p:font typeface="Manrope" panose="020B0604020202020204" charset="0"/>
      <p:regular r:id="rId54"/>
      <p:bold r:id="rId54"/>
    </p:embeddedFont>
    <p:embeddedFont>
      <p:font typeface="Stoke Light" panose="020B0604020202020204" charset="0"/>
      <p:regular r:id="rId53"/>
      <p:bold r:id="rId53"/>
    </p:embeddedFont>
    <p:embeddedFont>
      <p:font typeface="Britannic Bold" panose="020B0903060703020204" pitchFamily="34" charset="0"/>
      <p:regular r:id="rId55"/>
    </p:embeddedFont>
    <p:embeddedFont>
      <p:font typeface="Segoe UI Black" panose="020B0A02040204020203" pitchFamily="34" charset="0"/>
      <p:bold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416"/>
            <p14:sldId id="427"/>
            <p14:sldId id="429"/>
            <p14:sldId id="430"/>
            <p14:sldId id="431"/>
            <p14:sldId id="441"/>
            <p14:sldId id="442"/>
            <p14:sldId id="458"/>
            <p14:sldId id="443"/>
            <p14:sldId id="459"/>
            <p14:sldId id="432"/>
            <p14:sldId id="415"/>
            <p14:sldId id="472"/>
            <p14:sldId id="434"/>
            <p14:sldId id="433"/>
            <p14:sldId id="337"/>
            <p14:sldId id="323"/>
            <p14:sldId id="357"/>
            <p14:sldId id="435"/>
            <p14:sldId id="460"/>
            <p14:sldId id="461"/>
            <p14:sldId id="405"/>
            <p14:sldId id="437"/>
            <p14:sldId id="420"/>
            <p14:sldId id="438"/>
            <p14:sldId id="463"/>
            <p14:sldId id="462"/>
            <p14:sldId id="444"/>
            <p14:sldId id="451"/>
            <p14:sldId id="447"/>
            <p14:sldId id="450"/>
            <p14:sldId id="448"/>
            <p14:sldId id="452"/>
            <p14:sldId id="446"/>
            <p14:sldId id="453"/>
            <p14:sldId id="454"/>
            <p14:sldId id="464"/>
            <p14:sldId id="456"/>
            <p14:sldId id="457"/>
            <p14:sldId id="465"/>
            <p14:sldId id="466"/>
            <p14:sldId id="469"/>
            <p14:sldId id="467"/>
            <p14:sldId id="470"/>
            <p14:sldId id="468"/>
            <p14:sldId id="471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40"/>
    <a:srgbClr val="EDBC79"/>
    <a:srgbClr val="E7A953"/>
    <a:srgbClr val="95A5B9"/>
    <a:srgbClr val="CC9900"/>
    <a:srgbClr val="F9F9F9"/>
    <a:srgbClr val="000000"/>
    <a:srgbClr val="FFFFFF"/>
    <a:srgbClr val="512056"/>
    <a:srgbClr val="69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9224" autoAdjust="0"/>
  </p:normalViewPr>
  <p:slideViewPr>
    <p:cSldViewPr snapToGrid="0">
      <p:cViewPr varScale="1">
        <p:scale>
          <a:sx n="107" d="100"/>
          <a:sy n="107" d="100"/>
        </p:scale>
        <p:origin x="91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4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41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75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89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39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27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3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60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74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167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53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981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119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37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50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08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61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6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033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22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268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93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698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729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599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123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086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56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202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458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791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90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115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365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587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02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605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7543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100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70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98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3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6"/>
          <p:cNvGrpSpPr/>
          <p:nvPr/>
        </p:nvGrpSpPr>
        <p:grpSpPr>
          <a:xfrm rot="2879669">
            <a:off x="-707123" y="-1042243"/>
            <a:ext cx="1442255" cy="3504715"/>
            <a:chOff x="-367325" y="2406125"/>
            <a:chExt cx="1191850" cy="2896225"/>
          </a:xfrm>
        </p:grpSpPr>
        <p:sp>
          <p:nvSpPr>
            <p:cNvPr id="433" name="Google Shape;433;p36"/>
            <p:cNvSpPr/>
            <p:nvPr/>
          </p:nvSpPr>
          <p:spPr>
            <a:xfrm>
              <a:off x="-81275" y="2406125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08" y="1"/>
                  </a:moveTo>
                  <a:cubicBezTo>
                    <a:pt x="1" y="5620"/>
                    <a:pt x="2870" y="11693"/>
                    <a:pt x="7037" y="15800"/>
                  </a:cubicBezTo>
                  <a:cubicBezTo>
                    <a:pt x="11204" y="19896"/>
                    <a:pt x="16538" y="22551"/>
                    <a:pt x="21444" y="25742"/>
                  </a:cubicBezTo>
                  <a:cubicBezTo>
                    <a:pt x="26337" y="28933"/>
                    <a:pt x="31076" y="32993"/>
                    <a:pt x="32933" y="38541"/>
                  </a:cubicBezTo>
                  <a:cubicBezTo>
                    <a:pt x="36231" y="48399"/>
                    <a:pt x="29492" y="58448"/>
                    <a:pt x="26290" y="68342"/>
                  </a:cubicBezTo>
                  <a:cubicBezTo>
                    <a:pt x="21432" y="83308"/>
                    <a:pt x="25218" y="100751"/>
                    <a:pt x="35838" y="112372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-176525" y="2435300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08" y="0"/>
                  </a:moveTo>
                  <a:cubicBezTo>
                    <a:pt x="1" y="5608"/>
                    <a:pt x="2870" y="11692"/>
                    <a:pt x="7037" y="15788"/>
                  </a:cubicBezTo>
                  <a:cubicBezTo>
                    <a:pt x="11204" y="19884"/>
                    <a:pt x="16538" y="22551"/>
                    <a:pt x="21432" y="25730"/>
                  </a:cubicBezTo>
                  <a:cubicBezTo>
                    <a:pt x="26337" y="28921"/>
                    <a:pt x="31076" y="32993"/>
                    <a:pt x="32921" y="38529"/>
                  </a:cubicBezTo>
                  <a:cubicBezTo>
                    <a:pt x="36231" y="48399"/>
                    <a:pt x="29492" y="58436"/>
                    <a:pt x="26278" y="68330"/>
                  </a:cubicBezTo>
                  <a:cubicBezTo>
                    <a:pt x="21420" y="83296"/>
                    <a:pt x="25206" y="100751"/>
                    <a:pt x="35838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-272075" y="2464175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20" y="0"/>
                  </a:moveTo>
                  <a:cubicBezTo>
                    <a:pt x="1" y="5620"/>
                    <a:pt x="2882" y="11692"/>
                    <a:pt x="7037" y="15800"/>
                  </a:cubicBezTo>
                  <a:cubicBezTo>
                    <a:pt x="11204" y="19896"/>
                    <a:pt x="16538" y="22551"/>
                    <a:pt x="21456" y="25742"/>
                  </a:cubicBezTo>
                  <a:cubicBezTo>
                    <a:pt x="26361" y="28921"/>
                    <a:pt x="31088" y="32992"/>
                    <a:pt x="32945" y="38541"/>
                  </a:cubicBezTo>
                  <a:cubicBezTo>
                    <a:pt x="36231" y="48399"/>
                    <a:pt x="29504" y="58448"/>
                    <a:pt x="26290" y="68330"/>
                  </a:cubicBezTo>
                  <a:cubicBezTo>
                    <a:pt x="21432" y="83308"/>
                    <a:pt x="25218" y="100751"/>
                    <a:pt x="35839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-367325" y="2493050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20" y="0"/>
                  </a:moveTo>
                  <a:cubicBezTo>
                    <a:pt x="1" y="5620"/>
                    <a:pt x="2870" y="11692"/>
                    <a:pt x="7037" y="15800"/>
                  </a:cubicBezTo>
                  <a:cubicBezTo>
                    <a:pt x="11204" y="19896"/>
                    <a:pt x="16538" y="22551"/>
                    <a:pt x="21444" y="25741"/>
                  </a:cubicBezTo>
                  <a:cubicBezTo>
                    <a:pt x="26337" y="28932"/>
                    <a:pt x="31076" y="33004"/>
                    <a:pt x="32933" y="38541"/>
                  </a:cubicBezTo>
                  <a:cubicBezTo>
                    <a:pt x="36231" y="48411"/>
                    <a:pt x="29492" y="58448"/>
                    <a:pt x="26290" y="68342"/>
                  </a:cubicBezTo>
                  <a:cubicBezTo>
                    <a:pt x="21432" y="83308"/>
                    <a:pt x="25218" y="100763"/>
                    <a:pt x="35839" y="112371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6"/>
          <p:cNvSpPr txBox="1">
            <a:spLocks noGrp="1"/>
          </p:cNvSpPr>
          <p:nvPr>
            <p:ph type="title" hasCustomPrompt="1"/>
          </p:nvPr>
        </p:nvSpPr>
        <p:spPr>
          <a:xfrm>
            <a:off x="571200" y="152407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8" name="Google Shape;438;p36"/>
          <p:cNvSpPr txBox="1">
            <a:spLocks noGrp="1"/>
          </p:cNvSpPr>
          <p:nvPr>
            <p:ph type="subTitle" idx="1"/>
          </p:nvPr>
        </p:nvSpPr>
        <p:spPr>
          <a:xfrm>
            <a:off x="571500" y="207769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6"/>
          <p:cNvSpPr txBox="1">
            <a:spLocks noGrp="1"/>
          </p:cNvSpPr>
          <p:nvPr>
            <p:ph type="title" idx="2" hasCustomPrompt="1"/>
          </p:nvPr>
        </p:nvSpPr>
        <p:spPr>
          <a:xfrm>
            <a:off x="571300" y="2636346"/>
            <a:ext cx="4015200" cy="55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36"/>
          <p:cNvSpPr txBox="1">
            <a:spLocks noGrp="1"/>
          </p:cNvSpPr>
          <p:nvPr>
            <p:ph type="subTitle" idx="3"/>
          </p:nvPr>
        </p:nvSpPr>
        <p:spPr>
          <a:xfrm>
            <a:off x="571575" y="318984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title" idx="4" hasCustomPrompt="1"/>
          </p:nvPr>
        </p:nvSpPr>
        <p:spPr>
          <a:xfrm>
            <a:off x="571275" y="374802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6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6"/>
          <p:cNvSpPr txBox="1">
            <a:spLocks noGrp="1"/>
          </p:cNvSpPr>
          <p:nvPr>
            <p:ph type="title" idx="6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1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1519" cy="1800631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 smtClean="0"/>
              <a:t>12° </a:t>
            </a:r>
            <a:r>
              <a:rPr lang="en" sz="2000" dirty="0"/>
              <a:t>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</a:t>
            </a:r>
            <a:r>
              <a:rPr lang="en" sz="3600" dirty="0" smtClean="0"/>
              <a:t>Septimum: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>PUELLA ET ROSA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53646" y="2521297"/>
            <a:ext cx="2924951" cy="309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b="1" dirty="0" err="1" smtClean="0"/>
              <a:t>Homō</a:t>
            </a:r>
            <a:r>
              <a:rPr lang="es-CL" b="1" dirty="0" smtClean="0"/>
              <a:t> </a:t>
            </a:r>
            <a:r>
              <a:rPr lang="es-CL" b="1" dirty="0" err="1"/>
              <a:t>homini</a:t>
            </a:r>
            <a:r>
              <a:rPr lang="es-CL" b="1" dirty="0"/>
              <a:t> </a:t>
            </a:r>
            <a:r>
              <a:rPr lang="es-CL" b="1" dirty="0" smtClean="0"/>
              <a:t>lupus [EST]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lang="es-MX" spc="300" dirty="0" smtClean="0">
              <a:latin typeface="Manrope" panose="020B0604020202020204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ángulo 110"/>
          <p:cNvSpPr/>
          <p:nvPr/>
        </p:nvSpPr>
        <p:spPr>
          <a:xfrm>
            <a:off x="2016662" y="1280160"/>
            <a:ext cx="4799103" cy="269605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663179" y="2369819"/>
            <a:ext cx="4961641" cy="3803585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439395" y="2664398"/>
            <a:ext cx="530649" cy="458125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399159" y="2264706"/>
            <a:ext cx="1172475" cy="2439470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2016662" y="321526"/>
            <a:ext cx="4813495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Robert De </a:t>
            </a:r>
            <a:r>
              <a:rPr lang="es-CL" sz="4000" dirty="0" err="1" smtClean="0"/>
              <a:t>Niro</a:t>
            </a:r>
            <a:r>
              <a:rPr lang="es-CL" sz="4000" dirty="0" smtClean="0"/>
              <a:t>…</a:t>
            </a:r>
            <a:endParaRPr lang="es-CL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4" y="1639867"/>
            <a:ext cx="3810000" cy="2028825"/>
          </a:xfrm>
          <a:prstGeom prst="rect">
            <a:avLst/>
          </a:prstGeom>
        </p:spPr>
      </p:pic>
      <p:sp>
        <p:nvSpPr>
          <p:cNvPr id="112" name="Subtítulo 4"/>
          <p:cNvSpPr txBox="1">
            <a:spLocks/>
          </p:cNvSpPr>
          <p:nvPr/>
        </p:nvSpPr>
        <p:spPr>
          <a:xfrm>
            <a:off x="289042" y="4294711"/>
            <a:ext cx="6573626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Robert de </a:t>
            </a:r>
            <a:r>
              <a:rPr lang="es-CL" sz="4000" dirty="0" err="1" smtClean="0"/>
              <a:t>niro</a:t>
            </a:r>
            <a:r>
              <a:rPr lang="es-CL" sz="4000" dirty="0" smtClean="0"/>
              <a:t> </a:t>
            </a:r>
            <a:r>
              <a:rPr lang="es-CL" sz="4000" i="1" dirty="0" err="1" smtClean="0"/>
              <a:t>sē</a:t>
            </a:r>
            <a:r>
              <a:rPr lang="es-CL" sz="4000" i="1" dirty="0" smtClean="0"/>
              <a:t> </a:t>
            </a:r>
            <a:r>
              <a:rPr lang="es-CL" sz="4000" i="1" dirty="0" err="1" smtClean="0"/>
              <a:t>videt</a:t>
            </a:r>
            <a:r>
              <a:rPr lang="es-CL" sz="4000" i="1" dirty="0" smtClean="0"/>
              <a:t> </a:t>
            </a:r>
            <a:r>
              <a:rPr lang="es-CL" sz="4000" dirty="0" smtClean="0"/>
              <a:t>!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413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ángulo 110"/>
          <p:cNvSpPr/>
          <p:nvPr/>
        </p:nvSpPr>
        <p:spPr>
          <a:xfrm>
            <a:off x="1798320" y="1247276"/>
            <a:ext cx="5182227" cy="2728943"/>
          </a:xfrm>
          <a:prstGeom prst="rect">
            <a:avLst/>
          </a:prstGeom>
          <a:solidFill>
            <a:srgbClr val="132440"/>
          </a:solidFill>
          <a:ln>
            <a:solidFill>
              <a:srgbClr val="132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663179" y="2369819"/>
            <a:ext cx="4961641" cy="3803585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439395" y="2664398"/>
            <a:ext cx="530649" cy="458125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399159" y="2264706"/>
            <a:ext cx="1172475" cy="2439470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2488733" y="321526"/>
            <a:ext cx="3801400" cy="53035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Emma Stone…</a:t>
            </a:r>
            <a:endParaRPr lang="es-CL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42" y="1337514"/>
            <a:ext cx="4572000" cy="2571750"/>
          </a:xfrm>
          <a:prstGeom prst="rect">
            <a:avLst/>
          </a:prstGeom>
        </p:spPr>
      </p:pic>
      <p:sp>
        <p:nvSpPr>
          <p:cNvPr id="112" name="Rectángulo 111"/>
          <p:cNvSpPr/>
          <p:nvPr/>
        </p:nvSpPr>
        <p:spPr>
          <a:xfrm>
            <a:off x="2016662" y="3508987"/>
            <a:ext cx="4799103" cy="44196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" name="Rectángulo 112"/>
          <p:cNvSpPr/>
          <p:nvPr/>
        </p:nvSpPr>
        <p:spPr>
          <a:xfrm>
            <a:off x="2016662" y="1247276"/>
            <a:ext cx="4799103" cy="4900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4" name="Subtítulo 4"/>
          <p:cNvSpPr txBox="1">
            <a:spLocks/>
          </p:cNvSpPr>
          <p:nvPr/>
        </p:nvSpPr>
        <p:spPr>
          <a:xfrm>
            <a:off x="446567" y="4239432"/>
            <a:ext cx="6416101" cy="53035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¿</a:t>
            </a:r>
            <a:r>
              <a:rPr lang="es-CL" sz="4000" dirty="0" err="1" smtClean="0"/>
              <a:t>Sē</a:t>
            </a:r>
            <a:r>
              <a:rPr lang="es-CL" sz="4000" dirty="0" smtClean="0"/>
              <a:t> </a:t>
            </a:r>
            <a:r>
              <a:rPr lang="es-CL" sz="4000" dirty="0" err="1" smtClean="0"/>
              <a:t>videt</a:t>
            </a:r>
            <a:r>
              <a:rPr lang="es-CL" sz="4000" dirty="0" smtClean="0"/>
              <a:t> </a:t>
            </a:r>
            <a:r>
              <a:rPr lang="es-CL" sz="4000" dirty="0" err="1" smtClean="0"/>
              <a:t>aut</a:t>
            </a:r>
            <a:r>
              <a:rPr lang="es-CL" sz="4000" dirty="0" smtClean="0"/>
              <a:t> </a:t>
            </a:r>
            <a:r>
              <a:rPr lang="es-CL" sz="4000" dirty="0" err="1" smtClean="0"/>
              <a:t>eum</a:t>
            </a:r>
            <a:r>
              <a:rPr lang="es-CL" sz="4000" dirty="0" smtClean="0"/>
              <a:t> </a:t>
            </a:r>
            <a:r>
              <a:rPr lang="es-CL" sz="4000" dirty="0" err="1" smtClean="0"/>
              <a:t>videt</a:t>
            </a:r>
            <a:r>
              <a:rPr lang="es-CL" sz="4000" dirty="0" smtClean="0"/>
              <a:t>?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203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ángulo 110"/>
          <p:cNvSpPr/>
          <p:nvPr/>
        </p:nvSpPr>
        <p:spPr>
          <a:xfrm>
            <a:off x="1798320" y="1247276"/>
            <a:ext cx="5182227" cy="2728943"/>
          </a:xfrm>
          <a:prstGeom prst="rect">
            <a:avLst/>
          </a:prstGeom>
          <a:solidFill>
            <a:srgbClr val="132440"/>
          </a:solidFill>
          <a:ln>
            <a:solidFill>
              <a:srgbClr val="132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663179" y="2369819"/>
            <a:ext cx="4961641" cy="3803585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439395" y="2664398"/>
            <a:ext cx="530649" cy="458125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399159" y="2264706"/>
            <a:ext cx="1172475" cy="2439470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2488733" y="321526"/>
            <a:ext cx="3801400" cy="53035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Emma Stone…</a:t>
            </a:r>
            <a:endParaRPr lang="es-CL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42" y="1337514"/>
            <a:ext cx="4572000" cy="2571750"/>
          </a:xfrm>
          <a:prstGeom prst="rect">
            <a:avLst/>
          </a:prstGeom>
        </p:spPr>
      </p:pic>
      <p:sp>
        <p:nvSpPr>
          <p:cNvPr id="112" name="Rectángulo 111"/>
          <p:cNvSpPr/>
          <p:nvPr/>
        </p:nvSpPr>
        <p:spPr>
          <a:xfrm>
            <a:off x="2016662" y="3508987"/>
            <a:ext cx="4799103" cy="44196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" name="Rectángulo 112"/>
          <p:cNvSpPr/>
          <p:nvPr/>
        </p:nvSpPr>
        <p:spPr>
          <a:xfrm>
            <a:off x="2016662" y="1247276"/>
            <a:ext cx="4799103" cy="4900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4" name="Subtítulo 4"/>
          <p:cNvSpPr txBox="1">
            <a:spLocks/>
          </p:cNvSpPr>
          <p:nvPr/>
        </p:nvSpPr>
        <p:spPr>
          <a:xfrm>
            <a:off x="446567" y="4239432"/>
            <a:ext cx="6416101" cy="53035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Emma Stone </a:t>
            </a:r>
            <a:r>
              <a:rPr lang="es-CL" sz="4000" dirty="0" err="1" smtClean="0"/>
              <a:t>eum</a:t>
            </a:r>
            <a:r>
              <a:rPr lang="es-CL" sz="4000" dirty="0" smtClean="0"/>
              <a:t> </a:t>
            </a:r>
            <a:r>
              <a:rPr lang="es-CL" sz="4000" dirty="0" err="1" smtClean="0"/>
              <a:t>videt</a:t>
            </a:r>
            <a:r>
              <a:rPr lang="es-CL" sz="4000" dirty="0"/>
              <a:t>!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339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491667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611261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66682" y="1682460"/>
            <a:ext cx="4920143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>
                <a:latin typeface="Stoke Light" panose="020B0604020202020204" charset="0"/>
              </a:rPr>
              <a:t>C. </a:t>
            </a:r>
            <a:r>
              <a:rPr lang="es-MX" sz="3600" dirty="0" smtClean="0">
                <a:latin typeface="Stoke Light" panose="020B0604020202020204" charset="0"/>
              </a:rPr>
              <a:t>Tablas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6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2471253122"/>
              </p:ext>
            </p:extLst>
          </p:nvPr>
        </p:nvGraphicFramePr>
        <p:xfrm>
          <a:off x="588376" y="787811"/>
          <a:ext cx="7658490" cy="39032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50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84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1064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Us</a:t>
                      </a:r>
                      <a:r>
                        <a:rPr lang="es-MX" dirty="0" smtClean="0">
                          <a:latin typeface="Manrope" panose="020B0604020202020204" charset="0"/>
                        </a:rPr>
                        <a:t> / - r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ī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ae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ī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baseline="0" dirty="0" err="1" smtClean="0">
                          <a:latin typeface="Manrope" panose="020B0604020202020204" charset="0"/>
                        </a:rPr>
                        <a:t>ōrum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ae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Ārum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ī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baseline="0" dirty="0" err="1" smtClean="0">
                          <a:latin typeface="Manrope" panose="020B0604020202020204" charset="0"/>
                        </a:rPr>
                        <a:t>ōrum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baseline="0" dirty="0" err="1" smtClean="0">
                          <a:latin typeface="Manrope" panose="020B0604020202020204" charset="0"/>
                        </a:rPr>
                        <a:t>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Char char="-"/>
                      </a:pP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Ōs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am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Ās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baseline="0" dirty="0" err="1" smtClean="0">
                          <a:latin typeface="Manrope" panose="020B0604020202020204" charset="0"/>
                        </a:rPr>
                        <a:t>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Char char="-"/>
                      </a:pP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smtClean="0">
                          <a:latin typeface="Manrope" panose="020B0604020202020204" charset="0"/>
                        </a:rPr>
                        <a:t>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ā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s-MX" baseline="0" dirty="0" smtClean="0">
                          <a:latin typeface="Manrope" panose="020B0604020202020204" charset="0"/>
                        </a:rPr>
                        <a:t>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b="1" dirty="0" err="1" smtClean="0">
                          <a:latin typeface="Manrope" panose="020B0604020202020204" charset="0"/>
                        </a:rPr>
                        <a:t>ae</a:t>
                      </a:r>
                      <a:r>
                        <a:rPr lang="es-MX" b="1" dirty="0" smtClean="0">
                          <a:latin typeface="Manrope" panose="020B0604020202020204" charset="0"/>
                        </a:rPr>
                        <a:t>*</a:t>
                      </a:r>
                      <a:endParaRPr lang="es-CL" b="1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Vocativo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Manrope" panose="020B0604020202020204" charset="0"/>
                        </a:rPr>
                        <a:t>- E</a:t>
                      </a:r>
                      <a:r>
                        <a:rPr lang="es-MX" baseline="0" dirty="0" smtClean="0">
                          <a:latin typeface="Manrope" panose="020B0604020202020204" charset="0"/>
                        </a:rPr>
                        <a:t> / - r</a:t>
                      </a:r>
                      <a:endParaRPr lang="es-CL" dirty="0" smtClean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ī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Manrope" panose="020B0604020202020204" charset="0"/>
                        </a:rPr>
                        <a:t>- A </a:t>
                      </a:r>
                      <a:endParaRPr lang="es-CL" b="1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Ae</a:t>
                      </a:r>
                      <a:r>
                        <a:rPr lang="es-MX" dirty="0" smtClean="0">
                          <a:latin typeface="Manrope" panose="020B0604020202020204" charset="0"/>
                        </a:rPr>
                        <a:t> 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</a:t>
                      </a:r>
                      <a:r>
                        <a:rPr lang="es-MX" dirty="0" err="1" smtClean="0">
                          <a:latin typeface="Manrope" panose="020B0604020202020204" charset="0"/>
                        </a:rPr>
                        <a:t>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- 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78365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522" y="0"/>
            <a:ext cx="6432394" cy="911528"/>
          </a:xfrm>
        </p:spPr>
        <p:txBody>
          <a:bodyPr/>
          <a:lstStyle/>
          <a:p>
            <a:pPr algn="l"/>
            <a:r>
              <a:rPr lang="es-MX" sz="2800" b="1" dirty="0" smtClean="0">
                <a:ea typeface="Segoe UI Black" panose="020B0A02040204020203" pitchFamily="34" charset="0"/>
              </a:rPr>
              <a:t>Terminaciones…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7696501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41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4145693418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Hic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Haec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Hoc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HIC, HAEC, HOC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38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9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38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9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67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08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67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08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63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04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63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04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23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64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23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64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00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41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00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41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0" y="4175313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11" y="3652682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0" y="3131426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11" y="2659595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08" y="2182600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64" y="2182600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11" y="2182600"/>
            <a:ext cx="369114" cy="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4107721066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112065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IS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Eae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ID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Eius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Eōrum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Eius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Eārum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Eius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</a:rPr>
                        <a:t>Eōrum</a:t>
                      </a:r>
                      <a:endParaRPr lang="es-CL" dirty="0">
                        <a:solidFill>
                          <a:schemeClr val="bg1"/>
                        </a:solidFill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Eum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Eōs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Eam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Eās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ID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Ea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Eā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Eō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Ei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Ei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Manrope" panose="020B0604020202020204" charset="0"/>
                        </a:rPr>
                        <a:t>Ei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latin typeface="Manrope" panose="020B0604020202020204" charset="0"/>
                        </a:rPr>
                        <a:t>Iīs</a:t>
                      </a:r>
                      <a:endParaRPr lang="es-CL" dirty="0">
                        <a:latin typeface="Manrope" panose="020B060402020202020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IS, EA, 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8168640" y="3921760"/>
            <a:ext cx="1501132" cy="1119553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20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629870076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Quōs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Quās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Quō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</a:t>
                      </a:r>
                      <a:r>
                        <a:rPr lang="es-MX" b="1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Quō</a:t>
                      </a:r>
                      <a:endParaRPr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</a:t>
                      </a: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</a:t>
                      </a: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Manrope" panose="020B0604020202020204" charset="0"/>
                          <a:ea typeface="Manrope"/>
                          <a:cs typeface="Manrope"/>
                          <a:sym typeface="Manrope"/>
                        </a:rPr>
                        <a:t>Cui</a:t>
                      </a: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QUIS, QUAE,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93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679685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799279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87017" y="1610877"/>
            <a:ext cx="4814079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>
                <a:solidFill>
                  <a:srgbClr val="132440"/>
                </a:solidFill>
                <a:latin typeface="Britannic Bold" panose="020B0903060703020204" pitchFamily="34" charset="0"/>
              </a:rPr>
              <a:t>D</a:t>
            </a:r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. </a:t>
            </a:r>
            <a:r>
              <a:rPr lang="es-MX" sz="36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endParaRPr lang="es-MX" sz="36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</a:t>
            </a: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1 - 11</a:t>
            </a:r>
            <a:endParaRPr lang="en" sz="2400" b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928676" y="61438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ea typeface="Stoke"/>
                <a:cs typeface="Times New Roman" panose="02020603050405020304" pitchFamily="18" charset="0"/>
                <a:sym typeface="Stoke"/>
              </a:rPr>
              <a:t>INDEX</a:t>
            </a:r>
            <a:endParaRPr b="1" dirty="0">
              <a:latin typeface="Times New Roman" panose="02020603050405020304" pitchFamily="18" charset="0"/>
              <a:ea typeface="Stoke"/>
              <a:cs typeface="Times New Roman" panose="02020603050405020304" pitchFamily="18" charset="0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519419" y="1234185"/>
            <a:ext cx="7253388" cy="3375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Caso dativo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S</a:t>
            </a:r>
            <a:r>
              <a:rPr lang="es-MX" sz="2400" b="1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ē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reflejo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Tablas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¡Ejercicios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</a:t>
            </a: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7168" y="1244600"/>
            <a:ext cx="6236104" cy="287440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647360" y="243067"/>
            <a:ext cx="687350" cy="297882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333" t="35712" r="44872" b="25769"/>
          <a:stretch/>
        </p:blipFill>
        <p:spPr>
          <a:xfrm>
            <a:off x="381304" y="969989"/>
            <a:ext cx="6462934" cy="29924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667" t="36168" r="37617" b="20983"/>
          <a:stretch/>
        </p:blipFill>
        <p:spPr>
          <a:xfrm>
            <a:off x="7536643" y="155527"/>
            <a:ext cx="705970" cy="2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7168" y="1244600"/>
            <a:ext cx="6236104" cy="287440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6769247" y="458205"/>
            <a:ext cx="2316423" cy="221963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333" t="35712" r="44872" b="25769"/>
          <a:stretch/>
        </p:blipFill>
        <p:spPr>
          <a:xfrm>
            <a:off x="381304" y="969989"/>
            <a:ext cx="6462934" cy="29924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4750" t="30926" r="17417" b="26259"/>
          <a:stretch/>
        </p:blipFill>
        <p:spPr>
          <a:xfrm>
            <a:off x="6642270" y="577631"/>
            <a:ext cx="2328650" cy="20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0037" y="900822"/>
            <a:ext cx="3340568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696" t="22412" r="50760" b="36778"/>
          <a:stretch/>
        </p:blipFill>
        <p:spPr>
          <a:xfrm>
            <a:off x="397302" y="1046423"/>
            <a:ext cx="2986038" cy="2401410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3752029" y="911992"/>
            <a:ext cx="4543124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934349" y="1046423"/>
            <a:ext cx="4185635" cy="237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42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0037" y="900822"/>
            <a:ext cx="3340568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696" t="22412" r="50760" b="36778"/>
          <a:stretch/>
        </p:blipFill>
        <p:spPr>
          <a:xfrm>
            <a:off x="397302" y="1046423"/>
            <a:ext cx="2986038" cy="2401410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3752029" y="911992"/>
            <a:ext cx="4543124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934349" y="1046423"/>
            <a:ext cx="4185635" cy="237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4090124" y="1010087"/>
            <a:ext cx="3504486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Exercitium</a:t>
            </a:r>
            <a:r>
              <a:rPr lang="es-C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Mārcus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Quīntus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Iūlium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exspectant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ōstium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vīllae</a:t>
            </a:r>
            <a:r>
              <a:rPr lang="es-C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apud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filiōs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sola in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perist̄ylō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laeta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cubiculō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suō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nāsum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rīdet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plōrat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lacrimat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pulchra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sē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Nāsus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Iūliae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fōrmōsus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foedus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In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Iūliae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lacrimās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Iūliae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quiā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Syram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Syra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speculum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06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7899373" y="229741"/>
            <a:ext cx="1031268" cy="1204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49871" y="1570009"/>
            <a:ext cx="6911716" cy="3127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834" t="31223" r="38167" b="37074"/>
          <a:stretch/>
        </p:blipFill>
        <p:spPr>
          <a:xfrm>
            <a:off x="1522838" y="1570009"/>
            <a:ext cx="6638749" cy="2887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333" t="34481" r="86667" b="55000"/>
          <a:stretch/>
        </p:blipFill>
        <p:spPr>
          <a:xfrm>
            <a:off x="7899372" y="351950"/>
            <a:ext cx="9144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7994659" y="125706"/>
            <a:ext cx="1031268" cy="1204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49871" y="1570009"/>
            <a:ext cx="6911716" cy="3127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834" t="31223" r="38167" b="37074"/>
          <a:stretch/>
        </p:blipFill>
        <p:spPr>
          <a:xfrm>
            <a:off x="1522838" y="1570009"/>
            <a:ext cx="6638749" cy="28875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4359" t="33433" r="30255" b="24858"/>
          <a:stretch/>
        </p:blipFill>
        <p:spPr>
          <a:xfrm>
            <a:off x="7545767" y="242075"/>
            <a:ext cx="1333616" cy="20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0184" y="1178444"/>
            <a:ext cx="6466030" cy="278272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6668561" y="515339"/>
            <a:ext cx="2034690" cy="115200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436" t="46880" r="34744" b="26453"/>
          <a:stretch/>
        </p:blipFill>
        <p:spPr>
          <a:xfrm>
            <a:off x="682679" y="1524315"/>
            <a:ext cx="5843040" cy="2046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308" t="53718" r="78590" b="33290"/>
          <a:stretch/>
        </p:blipFill>
        <p:spPr>
          <a:xfrm>
            <a:off x="6810801" y="639276"/>
            <a:ext cx="1768345" cy="9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0184" y="1178444"/>
            <a:ext cx="6466030" cy="278272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6668561" y="515339"/>
            <a:ext cx="2034690" cy="19259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436" t="46880" r="34744" b="26453"/>
          <a:stretch/>
        </p:blipFill>
        <p:spPr>
          <a:xfrm>
            <a:off x="682679" y="1524315"/>
            <a:ext cx="5843040" cy="20468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4872" t="30235" r="27778" b="38988"/>
          <a:stretch/>
        </p:blipFill>
        <p:spPr>
          <a:xfrm>
            <a:off x="6908984" y="682196"/>
            <a:ext cx="1614202" cy="16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0037" y="900822"/>
            <a:ext cx="3340568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Rectángulo 99"/>
          <p:cNvSpPr/>
          <p:nvPr/>
        </p:nvSpPr>
        <p:spPr>
          <a:xfrm>
            <a:off x="3752029" y="911992"/>
            <a:ext cx="4543124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934349" y="1046423"/>
            <a:ext cx="4185635" cy="237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3"/>
          <a:srcRect l="22667" t="28259" r="44333" b="26408"/>
          <a:stretch/>
        </p:blipFill>
        <p:spPr>
          <a:xfrm>
            <a:off x="305607" y="1004253"/>
            <a:ext cx="3154848" cy="24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0037" y="900822"/>
            <a:ext cx="3340568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Rectángulo 99"/>
          <p:cNvSpPr/>
          <p:nvPr/>
        </p:nvSpPr>
        <p:spPr>
          <a:xfrm>
            <a:off x="3752029" y="911992"/>
            <a:ext cx="4543124" cy="267027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934349" y="1046423"/>
            <a:ext cx="4185635" cy="237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3"/>
          <a:srcRect l="22667" t="28259" r="44333" b="26408"/>
          <a:stretch/>
        </p:blipFill>
        <p:spPr>
          <a:xfrm>
            <a:off x="305607" y="1004253"/>
            <a:ext cx="3154848" cy="2437837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931888" y="962359"/>
            <a:ext cx="395813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Exercitium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28600" indent="-228600">
              <a:buAutoNum type="arabicPeriod"/>
            </a:pPr>
            <a:r>
              <a:rPr lang="es-C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C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r>
              <a:rPr lang="es-C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s-C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oppidō</a:t>
            </a:r>
            <a:r>
              <a:rPr lang="es-C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Servī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lectīcam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ostium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pōnunt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Puerī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salūtant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ōstium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puerī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vīllam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intrant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Ō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stiārius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eōs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claudit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Leander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saccum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pōnit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Sacuus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Leandrī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plēnus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mālōrum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ē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saccō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mālum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sūmit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Mārcō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Quīntō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mālum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saccō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Syrī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pira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nsunt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tantum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filiīs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servīs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māla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pira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abest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suō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491667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611261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66682" y="1643502"/>
            <a:ext cx="4920143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>
                <a:latin typeface="Stoke Light" panose="020B0604020202020204" charset="0"/>
              </a:rPr>
              <a:t>A. Caso Dativo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3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9331" y="1933575"/>
            <a:ext cx="6236104" cy="268796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079016" y="411928"/>
            <a:ext cx="1621351" cy="123895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512" t="26139" r="75898" b="55400"/>
          <a:stretch/>
        </p:blipFill>
        <p:spPr>
          <a:xfrm>
            <a:off x="6986417" y="492948"/>
            <a:ext cx="1621351" cy="1238957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3"/>
          <a:srcRect l="27375" t="24088" r="16860" b="55171"/>
          <a:stretch/>
        </p:blipFill>
        <p:spPr>
          <a:xfrm>
            <a:off x="494093" y="1748764"/>
            <a:ext cx="6259092" cy="1309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560" t="68719" r="31504" b="7970"/>
          <a:stretch/>
        </p:blipFill>
        <p:spPr>
          <a:xfrm>
            <a:off x="494093" y="2909730"/>
            <a:ext cx="6258416" cy="14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9331" y="1933575"/>
            <a:ext cx="6236104" cy="268796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079016" y="411928"/>
            <a:ext cx="1621351" cy="203823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375" t="24088" r="16860" b="55171"/>
          <a:stretch/>
        </p:blipFill>
        <p:spPr>
          <a:xfrm>
            <a:off x="494093" y="1748764"/>
            <a:ext cx="6259092" cy="1309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560" t="68719" r="31504" b="7970"/>
          <a:stretch/>
        </p:blipFill>
        <p:spPr>
          <a:xfrm>
            <a:off x="494093" y="2909730"/>
            <a:ext cx="6258416" cy="1470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5167" t="29741" r="23500" b="24037"/>
          <a:stretch/>
        </p:blipFill>
        <p:spPr>
          <a:xfrm>
            <a:off x="6905139" y="559380"/>
            <a:ext cx="1609352" cy="19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7147559" y="229741"/>
            <a:ext cx="1783081" cy="2482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49871" y="1272119"/>
            <a:ext cx="4998529" cy="3425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250" t="22332" r="30750" b="5519"/>
          <a:stretch/>
        </p:blipFill>
        <p:spPr>
          <a:xfrm>
            <a:off x="1463724" y="920248"/>
            <a:ext cx="5033912" cy="35840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9667" t="26333" r="16583" b="40926"/>
          <a:stretch/>
        </p:blipFill>
        <p:spPr>
          <a:xfrm>
            <a:off x="7000856" y="352171"/>
            <a:ext cx="1819292" cy="24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6988637" y="336419"/>
            <a:ext cx="1881044" cy="261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49871" y="1272119"/>
            <a:ext cx="4998529" cy="3425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250" t="22332" r="30750" b="5519"/>
          <a:stretch/>
        </p:blipFill>
        <p:spPr>
          <a:xfrm>
            <a:off x="1463724" y="920248"/>
            <a:ext cx="5033912" cy="35840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4833" t="26629" r="16417" b="12533"/>
          <a:stretch/>
        </p:blipFill>
        <p:spPr>
          <a:xfrm>
            <a:off x="6944861" y="433655"/>
            <a:ext cx="1828252" cy="2176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082" t="33740" r="61917" b="53370"/>
          <a:stretch/>
        </p:blipFill>
        <p:spPr>
          <a:xfrm>
            <a:off x="6944862" y="2606040"/>
            <a:ext cx="1828252" cy="4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5798" y="1316199"/>
            <a:ext cx="6531894" cy="299136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273094" y="271387"/>
            <a:ext cx="1590361" cy="138199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487" t="45741" r="48718" b="19615"/>
          <a:stretch/>
        </p:blipFill>
        <p:spPr>
          <a:xfrm>
            <a:off x="704185" y="1543603"/>
            <a:ext cx="5885169" cy="2450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641" t="49844" r="9359" b="34885"/>
          <a:stretch/>
        </p:blipFill>
        <p:spPr>
          <a:xfrm>
            <a:off x="7428522" y="395763"/>
            <a:ext cx="1319301" cy="11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5798" y="1316199"/>
            <a:ext cx="6531894" cy="299136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037408" y="271387"/>
            <a:ext cx="1826047" cy="200051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487" t="45741" r="48718" b="19615"/>
          <a:stretch/>
        </p:blipFill>
        <p:spPr>
          <a:xfrm>
            <a:off x="704185" y="1543603"/>
            <a:ext cx="5885169" cy="24508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797" t="42553" r="75822" b="28080"/>
          <a:stretch/>
        </p:blipFill>
        <p:spPr>
          <a:xfrm>
            <a:off x="7172333" y="425998"/>
            <a:ext cx="1556454" cy="16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70572" y="1045986"/>
            <a:ext cx="6253759" cy="326571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30907" y="2556165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000" t="30630" r="28750" b="11149"/>
          <a:stretch/>
        </p:blipFill>
        <p:spPr>
          <a:xfrm>
            <a:off x="489509" y="1225922"/>
            <a:ext cx="5815883" cy="2832270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6765734" y="229624"/>
            <a:ext cx="1234097" cy="364129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0750" t="22482" r="8750" b="9074"/>
          <a:stretch/>
        </p:blipFill>
        <p:spPr>
          <a:xfrm>
            <a:off x="6928372" y="360137"/>
            <a:ext cx="922282" cy="33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70572" y="1045986"/>
            <a:ext cx="6253759" cy="326571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30907" y="2556165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000" t="30630" r="28750" b="11149"/>
          <a:stretch/>
        </p:blipFill>
        <p:spPr>
          <a:xfrm>
            <a:off x="489509" y="1225922"/>
            <a:ext cx="5815883" cy="2832270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6765734" y="229624"/>
            <a:ext cx="2253872" cy="3261945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083" t="28260" r="72917" b="22852"/>
          <a:stretch/>
        </p:blipFill>
        <p:spPr>
          <a:xfrm>
            <a:off x="6883299" y="335255"/>
            <a:ext cx="2003539" cy="30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58998" y="796411"/>
            <a:ext cx="3875066" cy="331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416" t="29741" r="38584" b="12037"/>
          <a:stretch/>
        </p:blipFill>
        <p:spPr>
          <a:xfrm>
            <a:off x="290785" y="891125"/>
            <a:ext cx="3605531" cy="310739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135539" y="796411"/>
            <a:ext cx="4601464" cy="3311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/>
          <p:cNvSpPr/>
          <p:nvPr/>
        </p:nvSpPr>
        <p:spPr>
          <a:xfrm>
            <a:off x="4287068" y="920248"/>
            <a:ext cx="4299631" cy="307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4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304471" y="1053348"/>
            <a:ext cx="3875066" cy="331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416" t="29741" r="38584" b="12037"/>
          <a:stretch/>
        </p:blipFill>
        <p:spPr>
          <a:xfrm>
            <a:off x="436258" y="1148062"/>
            <a:ext cx="3605531" cy="310739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281012" y="1053348"/>
            <a:ext cx="4601464" cy="3311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/>
          <p:cNvSpPr/>
          <p:nvPr/>
        </p:nvSpPr>
        <p:spPr>
          <a:xfrm>
            <a:off x="4432541" y="1177185"/>
            <a:ext cx="4299631" cy="307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05807" y="1164386"/>
            <a:ext cx="438613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Exercitium</a:t>
            </a:r>
            <a:r>
              <a:rPr lang="es-C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ōsculum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ā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perȳstilō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abest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Syrā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Puerī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currunt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Dēlia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ā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Iūliae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nōn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sōla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sed cum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Syrā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cubiculō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pater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vīllā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ātriō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Aemilia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filiīque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Iūlia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Iūliō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ōsculum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Iūlius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pirum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filiae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suae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buAutoNum type="arabicPeriod"/>
            </a:pPr>
            <a:endParaRPr lang="es-MX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66346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4450142" y="548113"/>
            <a:ext cx="4247873" cy="5093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Casos Gramaticales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835850" y="1398117"/>
            <a:ext cx="6626369" cy="318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¡Con este  capítulo completamos los 6 casos del latín!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1600" b="0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Hasta ahora hemos : 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0070C0"/>
                </a:solidFill>
                <a:latin typeface="Stoke Light" panose="020B0604020202020204" charset="0"/>
              </a:rPr>
              <a:t>1. Nominativo 	</a:t>
            </a:r>
            <a:r>
              <a:rPr lang="es-MX" sz="1600" b="0" dirty="0" smtClean="0">
                <a:solidFill>
                  <a:srgbClr val="0070C0"/>
                </a:solidFill>
                <a:latin typeface="Stoke Light" panose="020B0604020202020204" charset="0"/>
                <a:sym typeface="Wingdings" panose="05000000000000000000" pitchFamily="2" charset="2"/>
              </a:rPr>
              <a:t> Sujeto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0070C0"/>
                </a:solidFill>
                <a:latin typeface="Stoke Light" panose="020B0604020202020204" charset="0"/>
                <a:sym typeface="Wingdings" panose="05000000000000000000" pitchFamily="2" charset="2"/>
              </a:rPr>
              <a:t>	</a:t>
            </a:r>
            <a:r>
              <a:rPr lang="es-MX" sz="1600" b="0" dirty="0" smtClean="0">
                <a:solidFill>
                  <a:srgbClr val="0070C0"/>
                </a:solidFill>
                <a:latin typeface="Stoke Light" panose="020B0604020202020204" charset="0"/>
                <a:sym typeface="Wingdings" panose="05000000000000000000" pitchFamily="2" charset="2"/>
              </a:rPr>
              <a:t>		 Atributo predicativo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	</a:t>
            </a:r>
            <a:r>
              <a:rPr lang="es-MX" sz="1600" b="0" dirty="0" smtClean="0">
                <a:solidFill>
                  <a:srgbClr val="7030A0"/>
                </a:solidFill>
                <a:latin typeface="Stoke Light" panose="020B0604020202020204" charset="0"/>
                <a:sym typeface="Wingdings" panose="05000000000000000000" pitchFamily="2" charset="2"/>
              </a:rPr>
              <a:t>2. Genitivo	 Complemento del nombre (de +)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	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  <a:sym typeface="Wingdings" panose="05000000000000000000" pitchFamily="2" charset="2"/>
              </a:rPr>
              <a:t>3. Ablativo	 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</a:rPr>
              <a:t>Preposiciones </a:t>
            </a:r>
            <a:r>
              <a:rPr lang="es-MX" sz="1600" b="0" dirty="0" err="1" smtClean="0">
                <a:solidFill>
                  <a:srgbClr val="FFFF00"/>
                </a:solidFill>
                <a:latin typeface="Stoke Light" panose="020B0604020202020204" charset="0"/>
              </a:rPr>
              <a:t>Abl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</a:rPr>
              <a:t>. 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FFFF0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</a:rPr>
              <a:t>		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  <a:sym typeface="Wingdings" panose="05000000000000000000" pitchFamily="2" charset="2"/>
              </a:rPr>
              <a:t> </a:t>
            </a:r>
            <a:r>
              <a:rPr lang="es-MX" sz="1600" b="0" dirty="0" err="1" smtClean="0">
                <a:solidFill>
                  <a:srgbClr val="FFFF00"/>
                </a:solidFill>
                <a:latin typeface="Stoke Light" panose="020B0604020202020204" charset="0"/>
                <a:sym typeface="Wingdings" panose="05000000000000000000" pitchFamily="2" charset="2"/>
              </a:rPr>
              <a:t>Abl</a:t>
            </a:r>
            <a:r>
              <a:rPr lang="es-MX" sz="1600" b="0" dirty="0" smtClean="0">
                <a:solidFill>
                  <a:srgbClr val="FFFF00"/>
                </a:solidFill>
                <a:latin typeface="Stoke Light" panose="020B0604020202020204" charset="0"/>
                <a:sym typeface="Wingdings" panose="05000000000000000000" pitchFamily="2" charset="2"/>
              </a:rPr>
              <a:t>. Especiales 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	</a:t>
            </a:r>
            <a:r>
              <a:rPr lang="es-MX" sz="1600" b="0" dirty="0" smtClean="0">
                <a:solidFill>
                  <a:srgbClr val="00B050"/>
                </a:solidFill>
                <a:latin typeface="Stoke Light" panose="020B0604020202020204" charset="0"/>
                <a:sym typeface="Wingdings" panose="05000000000000000000" pitchFamily="2" charset="2"/>
              </a:rPr>
              <a:t>4. Acusativo 	 Complemento directo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00B050"/>
                </a:solidFill>
                <a:latin typeface="Stoke Light" panose="020B0604020202020204" charset="0"/>
                <a:sym typeface="Wingdings" panose="05000000000000000000" pitchFamily="2" charset="2"/>
              </a:rPr>
              <a:t>	</a:t>
            </a:r>
            <a:r>
              <a:rPr lang="es-MX" sz="1600" b="0" dirty="0" smtClean="0">
                <a:solidFill>
                  <a:srgbClr val="00B050"/>
                </a:solidFill>
                <a:latin typeface="Stoke Light" panose="020B0604020202020204" charset="0"/>
                <a:sym typeface="Wingdings" panose="05000000000000000000" pitchFamily="2" charset="2"/>
              </a:rPr>
              <a:t>		 Preposiciones acu. 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	5</a:t>
            </a:r>
            <a:r>
              <a:rPr lang="es-MX" sz="1600" b="0" dirty="0" smtClean="0">
                <a:solidFill>
                  <a:schemeClr val="accent5">
                    <a:lumMod val="75000"/>
                  </a:schemeClr>
                </a:solidFill>
                <a:latin typeface="Stoke Light" panose="020B0604020202020204" charset="0"/>
                <a:sym typeface="Wingdings" panose="05000000000000000000" pitchFamily="2" charset="2"/>
              </a:rPr>
              <a:t>. Vocativo	 Función pragmática </a:t>
            </a:r>
            <a:endParaRPr lang="es-MX" sz="1600" b="0" dirty="0" smtClean="0">
              <a:solidFill>
                <a:schemeClr val="accent5">
                  <a:lumMod val="75000"/>
                </a:schemeClr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MX" sz="1600" b="0" u="sng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 smtClean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03727" y="684088"/>
            <a:ext cx="5458716" cy="395969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130490" y="172861"/>
            <a:ext cx="1471856" cy="262522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750" t="23666" r="15417" b="635"/>
          <a:stretch/>
        </p:blipFill>
        <p:spPr>
          <a:xfrm>
            <a:off x="1233576" y="794578"/>
            <a:ext cx="5173821" cy="3681905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3"/>
          <a:srcRect l="8226" t="27255" r="76655" b="22955"/>
          <a:stretch/>
        </p:blipFill>
        <p:spPr>
          <a:xfrm>
            <a:off x="7220027" y="286901"/>
            <a:ext cx="1307306" cy="24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03727" y="684088"/>
            <a:ext cx="5458716" cy="395969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130489" y="172862"/>
            <a:ext cx="1471857" cy="241912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750" t="23666" r="15417" b="635"/>
          <a:stretch/>
        </p:blipFill>
        <p:spPr>
          <a:xfrm>
            <a:off x="1233576" y="794578"/>
            <a:ext cx="5173821" cy="36819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9750" t="33741" r="74083" b="17519"/>
          <a:stretch/>
        </p:blipFill>
        <p:spPr>
          <a:xfrm>
            <a:off x="7217823" y="325990"/>
            <a:ext cx="1256940" cy="21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Pensa…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</a:t>
            </a: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Pensa A, B y C</a:t>
            </a:r>
            <a:endParaRPr lang="en" sz="2400" b="1" dirty="0" smtClean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2679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38345" y="1002765"/>
            <a:ext cx="6236104" cy="299182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001" t="41148" r="14583" b="15148"/>
          <a:stretch/>
        </p:blipFill>
        <p:spPr>
          <a:xfrm>
            <a:off x="1804794" y="1183147"/>
            <a:ext cx="5700491" cy="2575260"/>
          </a:xfrm>
          <a:prstGeom prst="rect">
            <a:avLst/>
          </a:prstGeom>
        </p:spPr>
      </p:pic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88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98319" y="1002765"/>
            <a:ext cx="5616539" cy="299182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102" t="45057" r="52565" b="20071"/>
          <a:stretch/>
        </p:blipFill>
        <p:spPr>
          <a:xfrm>
            <a:off x="2123983" y="1241888"/>
            <a:ext cx="4912145" cy="25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Rectángulo 99"/>
          <p:cNvSpPr/>
          <p:nvPr/>
        </p:nvSpPr>
        <p:spPr>
          <a:xfrm>
            <a:off x="2245488" y="680551"/>
            <a:ext cx="4630641" cy="380853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179" t="15200" r="34103" b="7764"/>
          <a:stretch/>
        </p:blipFill>
        <p:spPr>
          <a:xfrm>
            <a:off x="2484329" y="889510"/>
            <a:ext cx="4148980" cy="33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Rectángulo 99"/>
          <p:cNvSpPr/>
          <p:nvPr/>
        </p:nvSpPr>
        <p:spPr>
          <a:xfrm>
            <a:off x="2443767" y="680551"/>
            <a:ext cx="4298532" cy="380853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583" t="27963" r="52051" b="10111"/>
          <a:stretch/>
        </p:blipFill>
        <p:spPr>
          <a:xfrm>
            <a:off x="2671954" y="884907"/>
            <a:ext cx="3842158" cy="33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809262" y="452828"/>
            <a:ext cx="3985929" cy="4275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834" t="22037" r="53167" b="7148"/>
          <a:stretch/>
        </p:blipFill>
        <p:spPr>
          <a:xfrm>
            <a:off x="3019171" y="634143"/>
            <a:ext cx="3498180" cy="38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809262" y="452828"/>
            <a:ext cx="4089249" cy="430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667" t="21000" r="52166" b="4778"/>
          <a:stretch/>
        </p:blipFill>
        <p:spPr>
          <a:xfrm>
            <a:off x="3019171" y="609637"/>
            <a:ext cx="3652224" cy="39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66346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4683760" y="548112"/>
            <a:ext cx="4014255" cy="81647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4800" b="1" dirty="0" smtClean="0"/>
              <a:t>Caso Dativo</a:t>
            </a:r>
            <a:endParaRPr lang="es-CL" sz="4800" b="1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806727" y="1911587"/>
            <a:ext cx="6626369" cy="318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2000" b="0" dirty="0" smtClean="0">
                <a:solidFill>
                  <a:srgbClr val="132440"/>
                </a:solidFill>
                <a:latin typeface="Stoke Light" panose="020B0604020202020204" charset="0"/>
              </a:rPr>
              <a:t>Se usa para el </a:t>
            </a:r>
            <a:r>
              <a:rPr lang="es-MX" sz="2000" u="sng" dirty="0">
                <a:solidFill>
                  <a:srgbClr val="132440"/>
                </a:solidFill>
                <a:latin typeface="Stoke Light" panose="020B0604020202020204" charset="0"/>
              </a:rPr>
              <a:t>c</a:t>
            </a:r>
            <a:r>
              <a:rPr lang="es-MX" sz="2000" u="sng" dirty="0" smtClean="0">
                <a:solidFill>
                  <a:srgbClr val="132440"/>
                </a:solidFill>
                <a:latin typeface="Stoke Light" panose="020B0604020202020204" charset="0"/>
              </a:rPr>
              <a:t>omplemento indirecto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20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Ej.: </a:t>
            </a:r>
          </a:p>
          <a:p>
            <a:pPr algn="just">
              <a:buSzPct val="100000"/>
            </a:pP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	Yo compré un libro para/a Claudio.</a:t>
            </a:r>
            <a:endParaRPr lang="es-CL" sz="3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66346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4683760" y="548112"/>
            <a:ext cx="4014255" cy="81647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4800" b="1" dirty="0" smtClean="0"/>
              <a:t>Caso Dativo</a:t>
            </a:r>
            <a:endParaRPr lang="es-CL" sz="4800" b="1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806727" y="1911587"/>
            <a:ext cx="6626369" cy="318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2000" b="0" dirty="0" smtClean="0">
                <a:solidFill>
                  <a:srgbClr val="132440"/>
                </a:solidFill>
                <a:latin typeface="Stoke Light" panose="020B0604020202020204" charset="0"/>
              </a:rPr>
              <a:t>Se usa para el </a:t>
            </a:r>
            <a:r>
              <a:rPr lang="es-MX" sz="2000" u="sng" dirty="0">
                <a:solidFill>
                  <a:srgbClr val="132440"/>
                </a:solidFill>
                <a:latin typeface="Stoke Light" panose="020B0604020202020204" charset="0"/>
              </a:rPr>
              <a:t>c</a:t>
            </a:r>
            <a:r>
              <a:rPr lang="es-MX" sz="2000" u="sng" dirty="0" smtClean="0">
                <a:solidFill>
                  <a:srgbClr val="132440"/>
                </a:solidFill>
                <a:latin typeface="Stoke Light" panose="020B0604020202020204" charset="0"/>
              </a:rPr>
              <a:t>omplemento indirecto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20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Ej.: </a:t>
            </a:r>
          </a:p>
          <a:p>
            <a:pPr algn="just">
              <a:buSzPct val="100000"/>
            </a:pP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	</a:t>
            </a:r>
            <a:r>
              <a:rPr lang="es-MX" sz="2000" b="0" dirty="0" smtClean="0">
                <a:solidFill>
                  <a:srgbClr val="0070C0"/>
                </a:solidFill>
                <a:latin typeface="Stoke Light" panose="020B0604020202020204" charset="0"/>
              </a:rPr>
              <a:t>Yo</a:t>
            </a: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 </a:t>
            </a:r>
            <a:r>
              <a:rPr lang="es-MX" sz="2000" b="0" dirty="0" smtClean="0">
                <a:solidFill>
                  <a:srgbClr val="FF0000"/>
                </a:solidFill>
                <a:latin typeface="Stoke Light" panose="020B0604020202020204" charset="0"/>
              </a:rPr>
              <a:t>compré</a:t>
            </a: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 </a:t>
            </a:r>
            <a:r>
              <a:rPr lang="es-MX" sz="2000" b="0" dirty="0" smtClean="0">
                <a:solidFill>
                  <a:srgbClr val="00B050"/>
                </a:solidFill>
                <a:latin typeface="Stoke Light" panose="020B0604020202020204" charset="0"/>
              </a:rPr>
              <a:t>un libro </a:t>
            </a:r>
            <a:r>
              <a:rPr lang="es-MX" sz="2000" b="0" dirty="0" smtClean="0">
                <a:solidFill>
                  <a:srgbClr val="CC9900"/>
                </a:solidFill>
                <a:latin typeface="Stoke Light" panose="020B0604020202020204" charset="0"/>
              </a:rPr>
              <a:t>para/a Claudio</a:t>
            </a:r>
            <a:r>
              <a:rPr lang="es-MX" sz="2000" b="0" dirty="0" smtClean="0">
                <a:solidFill>
                  <a:srgbClr val="002060"/>
                </a:solidFill>
                <a:latin typeface="Stoke Light" panose="020B0604020202020204" charset="0"/>
              </a:rPr>
              <a:t>.</a:t>
            </a:r>
            <a:endParaRPr lang="es-CL" sz="3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491667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611261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66682" y="1643502"/>
            <a:ext cx="4920143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latin typeface="Stoke Light" panose="020B0604020202020204" charset="0"/>
              </a:rPr>
              <a:t>B</a:t>
            </a:r>
            <a:r>
              <a:rPr lang="es-MX" sz="3600" dirty="0" smtClean="0">
                <a:latin typeface="Stoke Light" panose="020B0604020202020204" charset="0"/>
              </a:rPr>
              <a:t>. </a:t>
            </a:r>
            <a:r>
              <a:rPr lang="es-MX" sz="3600" dirty="0" err="1" smtClean="0">
                <a:latin typeface="Stoke Light" panose="020B0604020202020204" charset="0"/>
              </a:rPr>
              <a:t>S</a:t>
            </a:r>
            <a:r>
              <a:rPr lang="es-MX" sz="3600" b="1" dirty="0" err="1" smtClean="0">
                <a:latin typeface="Stoke Light" panose="020B0604020202020204" charset="0"/>
              </a:rPr>
              <a:t>ē</a:t>
            </a:r>
            <a:r>
              <a:rPr lang="es-MX" sz="3600" dirty="0" smtClean="0">
                <a:latin typeface="Stoke Light" panose="020B0604020202020204" charset="0"/>
              </a:rPr>
              <a:t> reflejo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3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4916365" y="2598980"/>
            <a:ext cx="3545676" cy="1347884"/>
          </a:xfrm>
          <a:prstGeom prst="rect">
            <a:avLst/>
          </a:prstGeom>
          <a:solidFill>
            <a:srgbClr val="E7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61" name="Google Shape;1761;p59"/>
          <p:cNvGrpSpPr/>
          <p:nvPr/>
        </p:nvGrpSpPr>
        <p:grpSpPr>
          <a:xfrm flipH="1">
            <a:off x="8109097" y="2628728"/>
            <a:ext cx="2582099" cy="3726430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1259496" y="2598980"/>
            <a:ext cx="3545676" cy="1347884"/>
          </a:xfrm>
          <a:prstGeom prst="rect">
            <a:avLst/>
          </a:prstGeom>
          <a:solidFill>
            <a:srgbClr val="E7A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761842" y="4829740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52;p47"/>
          <p:cNvSpPr txBox="1">
            <a:spLocks/>
          </p:cNvSpPr>
          <p:nvPr/>
        </p:nvSpPr>
        <p:spPr>
          <a:xfrm>
            <a:off x="1196445" y="2598981"/>
            <a:ext cx="4041397" cy="120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>
                <a:solidFill>
                  <a:schemeClr val="bg1"/>
                </a:solidFill>
                <a:latin typeface="Stoke Light" panose="020B0604020202020204" charset="0"/>
              </a:rPr>
              <a:t>Pronombre demostrativo </a:t>
            </a:r>
            <a:endParaRPr lang="es-MX" sz="1600" b="0" dirty="0" smtClean="0">
              <a:solidFill>
                <a:schemeClr val="bg1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chemeClr val="bg1"/>
                </a:solidFill>
                <a:latin typeface="Stoke Light" panose="020B0604020202020204" charset="0"/>
              </a:rPr>
              <a:t>Acusativo</a:t>
            </a:r>
            <a:endParaRPr lang="es-MX" sz="1600" b="0" dirty="0">
              <a:solidFill>
                <a:schemeClr val="bg1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chemeClr val="bg1"/>
                </a:solidFill>
                <a:latin typeface="Stoke Light" panose="020B0604020202020204" charset="0"/>
              </a:rPr>
              <a:t>Reemplaza </a:t>
            </a:r>
            <a:r>
              <a:rPr lang="es-MX" sz="1600" u="sng" dirty="0" smtClean="0">
                <a:solidFill>
                  <a:schemeClr val="bg1"/>
                </a:solidFill>
                <a:latin typeface="Stoke Light" panose="020B0604020202020204" charset="0"/>
              </a:rPr>
              <a:t>a otra persona</a:t>
            </a:r>
          </a:p>
        </p:txBody>
      </p:sp>
      <p:sp>
        <p:nvSpPr>
          <p:cNvPr id="54" name="Google Shape;752;p47"/>
          <p:cNvSpPr txBox="1">
            <a:spLocks/>
          </p:cNvSpPr>
          <p:nvPr/>
        </p:nvSpPr>
        <p:spPr>
          <a:xfrm>
            <a:off x="4878179" y="2598982"/>
            <a:ext cx="4041397" cy="120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chemeClr val="bg1"/>
                </a:solidFill>
                <a:latin typeface="Stoke Light" panose="020B0604020202020204" charset="0"/>
              </a:rPr>
              <a:t>Pronombre personal</a:t>
            </a:r>
          </a:p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chemeClr val="bg1"/>
                </a:solidFill>
                <a:latin typeface="Stoke Light" panose="020B0604020202020204" charset="0"/>
              </a:rPr>
              <a:t>Acusativo</a:t>
            </a:r>
            <a:endParaRPr lang="es-MX" sz="1600" b="0" dirty="0">
              <a:solidFill>
                <a:schemeClr val="bg1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chemeClr val="bg1"/>
                </a:solidFill>
                <a:latin typeface="Stoke Light" panose="020B0604020202020204" charset="0"/>
              </a:rPr>
              <a:t>Reemplaza </a:t>
            </a:r>
            <a:r>
              <a:rPr lang="es-MX" sz="1600" u="sng" dirty="0" smtClean="0">
                <a:solidFill>
                  <a:schemeClr val="bg1"/>
                </a:solidFill>
                <a:latin typeface="Stoke Light" panose="020B0604020202020204" charset="0"/>
              </a:rPr>
              <a:t>al mismo sujeto</a:t>
            </a:r>
          </a:p>
        </p:txBody>
      </p:sp>
      <p:sp>
        <p:nvSpPr>
          <p:cNvPr id="55" name="Subtítulo 4"/>
          <p:cNvSpPr>
            <a:spLocks noGrp="1"/>
          </p:cNvSpPr>
          <p:nvPr>
            <p:ph type="subTitle" idx="1"/>
          </p:nvPr>
        </p:nvSpPr>
        <p:spPr>
          <a:xfrm>
            <a:off x="2643472" y="953437"/>
            <a:ext cx="4591357" cy="5714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s-MX" sz="2800" dirty="0" err="1"/>
              <a:t>Eum</a:t>
            </a:r>
            <a:r>
              <a:rPr lang="es-MX" sz="2800" dirty="0"/>
              <a:t>/</a:t>
            </a:r>
            <a:r>
              <a:rPr lang="es-MX" sz="2800" dirty="0" err="1"/>
              <a:t>Eam</a:t>
            </a:r>
            <a:r>
              <a:rPr lang="es-MX" sz="2800" dirty="0"/>
              <a:t> </a:t>
            </a:r>
            <a:r>
              <a:rPr lang="es-MX" sz="2800" dirty="0" smtClean="0"/>
              <a:t>     vs          SĒ</a:t>
            </a:r>
            <a:endParaRPr lang="es-CL" sz="2800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345712" y="1628723"/>
            <a:ext cx="0" cy="920638"/>
          </a:xfrm>
          <a:prstGeom prst="straightConnector1">
            <a:avLst/>
          </a:prstGeom>
          <a:ln w="38100">
            <a:solidFill>
              <a:srgbClr val="E7A9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6599275" y="1628723"/>
            <a:ext cx="0" cy="920638"/>
          </a:xfrm>
          <a:prstGeom prst="straightConnector1">
            <a:avLst/>
          </a:prstGeom>
          <a:ln w="38100">
            <a:solidFill>
              <a:srgbClr val="E7A9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ángulo 110"/>
          <p:cNvSpPr/>
          <p:nvPr/>
        </p:nvSpPr>
        <p:spPr>
          <a:xfrm>
            <a:off x="2016662" y="1280160"/>
            <a:ext cx="4799103" cy="269605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6663179" y="2369819"/>
            <a:ext cx="4961641" cy="3803585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439395" y="2664398"/>
            <a:ext cx="530649" cy="458125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399159" y="2264706"/>
            <a:ext cx="1172475" cy="2439470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2016662" y="321526"/>
            <a:ext cx="4813495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Robert De </a:t>
            </a:r>
            <a:r>
              <a:rPr lang="es-CL" sz="4000" dirty="0" err="1" smtClean="0"/>
              <a:t>Niro</a:t>
            </a:r>
            <a:r>
              <a:rPr lang="es-CL" sz="4000" dirty="0" smtClean="0"/>
              <a:t>…</a:t>
            </a:r>
            <a:endParaRPr lang="es-CL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4" y="1639867"/>
            <a:ext cx="3810000" cy="2028825"/>
          </a:xfrm>
          <a:prstGeom prst="rect">
            <a:avLst/>
          </a:prstGeom>
        </p:spPr>
      </p:pic>
      <p:sp>
        <p:nvSpPr>
          <p:cNvPr id="112" name="Subtítulo 4"/>
          <p:cNvSpPr txBox="1">
            <a:spLocks/>
          </p:cNvSpPr>
          <p:nvPr/>
        </p:nvSpPr>
        <p:spPr>
          <a:xfrm>
            <a:off x="289042" y="4294711"/>
            <a:ext cx="6309775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¿</a:t>
            </a:r>
            <a:r>
              <a:rPr lang="es-CL" sz="4000" i="1" dirty="0" err="1" smtClean="0"/>
              <a:t>sē</a:t>
            </a:r>
            <a:r>
              <a:rPr lang="es-CL" sz="4000" i="1" dirty="0" smtClean="0"/>
              <a:t> </a:t>
            </a:r>
            <a:r>
              <a:rPr lang="es-CL" sz="4000" i="1" dirty="0" err="1" smtClean="0"/>
              <a:t>videt</a:t>
            </a:r>
            <a:r>
              <a:rPr lang="es-CL" sz="4000" i="1" dirty="0" smtClean="0"/>
              <a:t> </a:t>
            </a:r>
            <a:r>
              <a:rPr lang="es-CL" sz="4000" dirty="0" err="1" smtClean="0"/>
              <a:t>aut</a:t>
            </a:r>
            <a:r>
              <a:rPr lang="es-CL" sz="4000" dirty="0" smtClean="0"/>
              <a:t> </a:t>
            </a:r>
            <a:r>
              <a:rPr lang="es-CL" sz="4000" i="1" dirty="0" err="1" smtClean="0"/>
              <a:t>eum</a:t>
            </a:r>
            <a:r>
              <a:rPr lang="es-CL" sz="4000" i="1" dirty="0" smtClean="0"/>
              <a:t> </a:t>
            </a:r>
            <a:r>
              <a:rPr lang="es-CL" sz="4000" i="1" dirty="0" err="1" smtClean="0"/>
              <a:t>videt</a:t>
            </a:r>
            <a:r>
              <a:rPr lang="es-CL" sz="4000" i="1" dirty="0" smtClean="0"/>
              <a:t> </a:t>
            </a:r>
            <a:r>
              <a:rPr lang="es-CL" sz="4000" dirty="0" smtClean="0"/>
              <a:t>?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294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716</Words>
  <Application>Microsoft Office PowerPoint</Application>
  <PresentationFormat>Presentación en pantalla (16:9)</PresentationFormat>
  <Paragraphs>248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Stoke</vt:lpstr>
      <vt:lpstr>Manrope</vt:lpstr>
      <vt:lpstr>Arial</vt:lpstr>
      <vt:lpstr>Times New Roman</vt:lpstr>
      <vt:lpstr>Stoke Light</vt:lpstr>
      <vt:lpstr>Britannic Bold</vt:lpstr>
      <vt:lpstr>Wingdings</vt:lpstr>
      <vt:lpstr>Segoe UI Black</vt:lpstr>
      <vt:lpstr>Social Studies Subject for High School - 10th Grade: Ancient Greece and Ancient Rome by Slidesgo</vt:lpstr>
      <vt:lpstr>12° Ayudantía  Capitulum Septimum:  PUELLA ET ROSA</vt:lpstr>
      <vt:lpstr>INDEX</vt:lpstr>
      <vt:lpstr>A. Caso Dativo</vt:lpstr>
      <vt:lpstr>Presentación de PowerPoint</vt:lpstr>
      <vt:lpstr>Presentación de PowerPoint</vt:lpstr>
      <vt:lpstr>Presentación de PowerPoint</vt:lpstr>
      <vt:lpstr>B. Sē reflejo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C. Tablas</vt:lpstr>
      <vt:lpstr>Terminaciones…</vt:lpstr>
      <vt:lpstr>Tabla de HIC, HAEC, HOC</vt:lpstr>
      <vt:lpstr>Tabla de IS, EA, ID</vt:lpstr>
      <vt:lpstr>Tabla de QUIS, QUAE, QUID</vt:lpstr>
      <vt:lpstr>D. Exercitia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149</cp:revision>
  <dcterms:modified xsi:type="dcterms:W3CDTF">2023-07-16T06:12:58Z</dcterms:modified>
</cp:coreProperties>
</file>