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9"/>
  </p:notesMasterIdLst>
  <p:sldIdLst>
    <p:sldId id="256" r:id="rId2"/>
    <p:sldId id="257" r:id="rId3"/>
    <p:sldId id="258" r:id="rId4"/>
    <p:sldId id="365" r:id="rId5"/>
    <p:sldId id="356" r:id="rId6"/>
    <p:sldId id="353" r:id="rId7"/>
    <p:sldId id="370" r:id="rId8"/>
    <p:sldId id="337" r:id="rId9"/>
    <p:sldId id="323" r:id="rId10"/>
    <p:sldId id="357" r:id="rId11"/>
    <p:sldId id="378" r:id="rId12"/>
    <p:sldId id="358" r:id="rId13"/>
    <p:sldId id="379" r:id="rId14"/>
    <p:sldId id="360" r:id="rId15"/>
    <p:sldId id="380" r:id="rId16"/>
    <p:sldId id="374" r:id="rId17"/>
    <p:sldId id="381" r:id="rId18"/>
    <p:sldId id="382" r:id="rId19"/>
    <p:sldId id="376" r:id="rId20"/>
    <p:sldId id="383" r:id="rId21"/>
    <p:sldId id="348" r:id="rId22"/>
    <p:sldId id="384" r:id="rId23"/>
    <p:sldId id="385" r:id="rId24"/>
    <p:sldId id="386" r:id="rId25"/>
    <p:sldId id="387" r:id="rId26"/>
    <p:sldId id="290" r:id="rId27"/>
    <p:sldId id="291" r:id="rId28"/>
  </p:sldIdLst>
  <p:sldSz cx="9144000" cy="5143500" type="screen16x9"/>
  <p:notesSz cx="6858000" cy="9144000"/>
  <p:embeddedFontLst>
    <p:embeddedFont>
      <p:font typeface="Broadway" panose="04040905080B02020502" pitchFamily="82" charset="0"/>
      <p:regular r:id="rId30"/>
    </p:embeddedFont>
    <p:embeddedFont>
      <p:font typeface="Manrope" panose="020B0604020202020204" charset="0"/>
      <p:regular r:id="rId31"/>
      <p:bold r:id="rId31"/>
    </p:embeddedFont>
    <p:embeddedFont>
      <p:font typeface="Stoke" panose="020B0604020202020204" charset="0"/>
      <p:regular r:id="rId32"/>
    </p:embeddedFont>
    <p:embeddedFont>
      <p:font typeface="Segoe UI Black" panose="020B0A02040204020203" pitchFamily="34" charset="0"/>
      <p:bold r:id="rId33"/>
      <p:boldItalic r:id="rId34"/>
    </p:embeddedFont>
    <p:embeddedFont>
      <p:font typeface="Britannic Bold" panose="020B0903060703020204" pitchFamily="34" charset="0"/>
      <p:regular r:id="rId35"/>
    </p:embeddedFont>
    <p:embeddedFont>
      <p:font typeface="Tempus Sans ITC" panose="04020404030D07020202" pitchFamily="82" charset="0"/>
      <p:regular r:id="rId36"/>
    </p:embeddedFont>
    <p:embeddedFont>
      <p:font typeface="Stoke Light" panose="020B0604020202020204" charset="0"/>
      <p:regular r:id="rId32"/>
      <p:bold r:id="rId32"/>
    </p:embeddedFont>
    <p:embeddedFont>
      <p:font typeface="High Tower Text" panose="02040502050506030303" pitchFamily="18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258"/>
            <p14:sldId id="365"/>
            <p14:sldId id="356"/>
            <p14:sldId id="353"/>
            <p14:sldId id="370"/>
            <p14:sldId id="337"/>
            <p14:sldId id="323"/>
            <p14:sldId id="357"/>
            <p14:sldId id="378"/>
            <p14:sldId id="358"/>
            <p14:sldId id="379"/>
            <p14:sldId id="360"/>
            <p14:sldId id="380"/>
            <p14:sldId id="374"/>
            <p14:sldId id="381"/>
            <p14:sldId id="382"/>
            <p14:sldId id="376"/>
            <p14:sldId id="383"/>
            <p14:sldId id="348"/>
            <p14:sldId id="384"/>
            <p14:sldId id="385"/>
            <p14:sldId id="386"/>
            <p14:sldId id="387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2440"/>
    <a:srgbClr val="EDBC79"/>
    <a:srgbClr val="95A5B9"/>
    <a:srgbClr val="CC9900"/>
    <a:srgbClr val="FFFFFF"/>
    <a:srgbClr val="512056"/>
    <a:srgbClr val="692D77"/>
    <a:srgbClr val="F9F9F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89687" autoAdjust="0"/>
  </p:normalViewPr>
  <p:slideViewPr>
    <p:cSldViewPr snapToGrid="0">
      <p:cViewPr varScale="1">
        <p:scale>
          <a:sx n="107" d="100"/>
          <a:sy n="107" d="100"/>
        </p:scale>
        <p:origin x="60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390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54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754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33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49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5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021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987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693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44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67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95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696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492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30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07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3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52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60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216100" y="20686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648200" y="245502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6702163" y="32125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34263" y="358457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>
            <a:off x="95" y="2390533"/>
            <a:ext cx="3460954" cy="2752967"/>
          </a:xfrm>
          <a:custGeom>
            <a:avLst/>
            <a:gdLst/>
            <a:ahLst/>
            <a:cxnLst/>
            <a:rect l="l" t="t" r="r" b="b"/>
            <a:pathLst>
              <a:path w="89965" h="63623" extrusionOk="0">
                <a:moveTo>
                  <a:pt x="1" y="0"/>
                </a:moveTo>
                <a:cubicBezTo>
                  <a:pt x="298" y="2655"/>
                  <a:pt x="858" y="5263"/>
                  <a:pt x="1691" y="7787"/>
                </a:cubicBezTo>
                <a:cubicBezTo>
                  <a:pt x="4489" y="16383"/>
                  <a:pt x="10585" y="23896"/>
                  <a:pt x="18300" y="28504"/>
                </a:cubicBezTo>
                <a:cubicBezTo>
                  <a:pt x="22372" y="30933"/>
                  <a:pt x="26909" y="32564"/>
                  <a:pt x="31659" y="33088"/>
                </a:cubicBezTo>
                <a:cubicBezTo>
                  <a:pt x="37839" y="33778"/>
                  <a:pt x="44804" y="32945"/>
                  <a:pt x="49566" y="36945"/>
                </a:cubicBezTo>
                <a:cubicBezTo>
                  <a:pt x="52424" y="39350"/>
                  <a:pt x="53817" y="43017"/>
                  <a:pt x="55603" y="46304"/>
                </a:cubicBezTo>
                <a:cubicBezTo>
                  <a:pt x="60687" y="55662"/>
                  <a:pt x="70271" y="62829"/>
                  <a:pt x="80892" y="63568"/>
                </a:cubicBezTo>
                <a:cubicBezTo>
                  <a:pt x="81447" y="63604"/>
                  <a:pt x="82003" y="63623"/>
                  <a:pt x="82559" y="63623"/>
                </a:cubicBezTo>
                <a:cubicBezTo>
                  <a:pt x="85063" y="63623"/>
                  <a:pt x="87557" y="63251"/>
                  <a:pt x="89964" y="62520"/>
                </a:cubicBezTo>
                <a:lnTo>
                  <a:pt x="89964" y="0"/>
                </a:ln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6516948" y="-607881"/>
            <a:ext cx="3349631" cy="1990675"/>
            <a:chOff x="5593901" y="-570394"/>
            <a:chExt cx="3813766" cy="2266510"/>
          </a:xfrm>
        </p:grpSpPr>
        <p:sp>
          <p:nvSpPr>
            <p:cNvPr id="42" name="Google Shape;42;p5"/>
            <p:cNvSpPr/>
            <p:nvPr/>
          </p:nvSpPr>
          <p:spPr>
            <a:xfrm>
              <a:off x="5593901" y="-570394"/>
              <a:ext cx="3813766" cy="2266510"/>
            </a:xfrm>
            <a:custGeom>
              <a:avLst/>
              <a:gdLst/>
              <a:ahLst/>
              <a:cxnLst/>
              <a:rect l="l" t="t" r="r" b="b"/>
              <a:pathLst>
                <a:path w="120147" h="71403" fill="none" extrusionOk="0">
                  <a:moveTo>
                    <a:pt x="2918" y="1"/>
                  </a:moveTo>
                  <a:cubicBezTo>
                    <a:pt x="1227" y="6180"/>
                    <a:pt x="1" y="12907"/>
                    <a:pt x="2358" y="18848"/>
                  </a:cubicBezTo>
                  <a:cubicBezTo>
                    <a:pt x="5454" y="26647"/>
                    <a:pt x="14050" y="31005"/>
                    <a:pt x="22385" y="32005"/>
                  </a:cubicBezTo>
                  <a:cubicBezTo>
                    <a:pt x="30707" y="33005"/>
                    <a:pt x="39089" y="31350"/>
                    <a:pt x="47447" y="30719"/>
                  </a:cubicBezTo>
                  <a:cubicBezTo>
                    <a:pt x="55806" y="30088"/>
                    <a:pt x="64771" y="30636"/>
                    <a:pt x="71653" y="35422"/>
                  </a:cubicBezTo>
                  <a:cubicBezTo>
                    <a:pt x="81213" y="42042"/>
                    <a:pt x="84357" y="54948"/>
                    <a:pt x="92977" y="62759"/>
                  </a:cubicBezTo>
                  <a:cubicBezTo>
                    <a:pt x="100168" y="69259"/>
                    <a:pt x="111027" y="71402"/>
                    <a:pt x="120147" y="6812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799878" y="-570394"/>
              <a:ext cx="3607789" cy="2144047"/>
            </a:xfrm>
            <a:custGeom>
              <a:avLst/>
              <a:gdLst/>
              <a:ahLst/>
              <a:cxnLst/>
              <a:rect l="l" t="t" r="r" b="b"/>
              <a:pathLst>
                <a:path w="113658" h="67545" fill="none" extrusionOk="0">
                  <a:moveTo>
                    <a:pt x="2763" y="1"/>
                  </a:moveTo>
                  <a:cubicBezTo>
                    <a:pt x="1168" y="5847"/>
                    <a:pt x="1" y="12205"/>
                    <a:pt x="2239" y="17836"/>
                  </a:cubicBezTo>
                  <a:cubicBezTo>
                    <a:pt x="5168" y="25206"/>
                    <a:pt x="13300" y="29326"/>
                    <a:pt x="21170" y="30278"/>
                  </a:cubicBezTo>
                  <a:cubicBezTo>
                    <a:pt x="29052" y="31219"/>
                    <a:pt x="36982" y="29659"/>
                    <a:pt x="44887" y="29064"/>
                  </a:cubicBezTo>
                  <a:cubicBezTo>
                    <a:pt x="52793" y="28457"/>
                    <a:pt x="61270" y="28981"/>
                    <a:pt x="67783" y="33493"/>
                  </a:cubicBezTo>
                  <a:cubicBezTo>
                    <a:pt x="76832" y="39768"/>
                    <a:pt x="79797" y="51983"/>
                    <a:pt x="87952" y="59353"/>
                  </a:cubicBezTo>
                  <a:cubicBezTo>
                    <a:pt x="94763" y="65509"/>
                    <a:pt x="105026" y="67545"/>
                    <a:pt x="113658" y="6443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005855" y="-570394"/>
              <a:ext cx="3401812" cy="2021616"/>
            </a:xfrm>
            <a:custGeom>
              <a:avLst/>
              <a:gdLst/>
              <a:ahLst/>
              <a:cxnLst/>
              <a:rect l="l" t="t" r="r" b="b"/>
              <a:pathLst>
                <a:path w="107169" h="63688" fill="none" extrusionOk="0">
                  <a:moveTo>
                    <a:pt x="2608" y="1"/>
                  </a:moveTo>
                  <a:cubicBezTo>
                    <a:pt x="1096" y="5513"/>
                    <a:pt x="1" y="11514"/>
                    <a:pt x="2108" y="16812"/>
                  </a:cubicBezTo>
                  <a:cubicBezTo>
                    <a:pt x="4870" y="23766"/>
                    <a:pt x="12538" y="27659"/>
                    <a:pt x="19968" y="28552"/>
                  </a:cubicBezTo>
                  <a:cubicBezTo>
                    <a:pt x="27397" y="29445"/>
                    <a:pt x="34874" y="27969"/>
                    <a:pt x="42327" y="27397"/>
                  </a:cubicBezTo>
                  <a:cubicBezTo>
                    <a:pt x="49781" y="26826"/>
                    <a:pt x="57770" y="27326"/>
                    <a:pt x="63925" y="31588"/>
                  </a:cubicBezTo>
                  <a:cubicBezTo>
                    <a:pt x="72450" y="37493"/>
                    <a:pt x="75248" y="49007"/>
                    <a:pt x="82940" y="55972"/>
                  </a:cubicBezTo>
                  <a:cubicBezTo>
                    <a:pt x="89345" y="61770"/>
                    <a:pt x="99037" y="63687"/>
                    <a:pt x="107169" y="6075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211832" y="-570394"/>
              <a:ext cx="3195835" cy="1899154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1"/>
                  </a:moveTo>
                  <a:cubicBezTo>
                    <a:pt x="1036" y="5180"/>
                    <a:pt x="1" y="10812"/>
                    <a:pt x="1989" y="15800"/>
                  </a:cubicBezTo>
                  <a:cubicBezTo>
                    <a:pt x="4585" y="22325"/>
                    <a:pt x="11776" y="25980"/>
                    <a:pt x="18753" y="26826"/>
                  </a:cubicBezTo>
                  <a:cubicBezTo>
                    <a:pt x="25730" y="27659"/>
                    <a:pt x="32755" y="26278"/>
                    <a:pt x="39768" y="25742"/>
                  </a:cubicBezTo>
                  <a:cubicBezTo>
                    <a:pt x="46768" y="25206"/>
                    <a:pt x="54269" y="25671"/>
                    <a:pt x="60044" y="29671"/>
                  </a:cubicBezTo>
                  <a:cubicBezTo>
                    <a:pt x="68057" y="35219"/>
                    <a:pt x="70688" y="46042"/>
                    <a:pt x="77903" y="52579"/>
                  </a:cubicBezTo>
                  <a:cubicBezTo>
                    <a:pt x="83928" y="58032"/>
                    <a:pt x="93024" y="59830"/>
                    <a:pt x="100680" y="570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6417809" y="-570394"/>
              <a:ext cx="2989477" cy="1776691"/>
            </a:xfrm>
            <a:custGeom>
              <a:avLst/>
              <a:gdLst/>
              <a:ahLst/>
              <a:cxnLst/>
              <a:rect l="l" t="t" r="r" b="b"/>
              <a:pathLst>
                <a:path w="94179" h="55972" fill="none" extrusionOk="0">
                  <a:moveTo>
                    <a:pt x="2298" y="1"/>
                  </a:moveTo>
                  <a:cubicBezTo>
                    <a:pt x="977" y="4847"/>
                    <a:pt x="1" y="10121"/>
                    <a:pt x="1846" y="14776"/>
                  </a:cubicBezTo>
                  <a:cubicBezTo>
                    <a:pt x="4275" y="20884"/>
                    <a:pt x="11014" y="24301"/>
                    <a:pt x="17538" y="25087"/>
                  </a:cubicBezTo>
                  <a:cubicBezTo>
                    <a:pt x="24063" y="25873"/>
                    <a:pt x="30635" y="24575"/>
                    <a:pt x="37184" y="24087"/>
                  </a:cubicBezTo>
                  <a:cubicBezTo>
                    <a:pt x="43732" y="23587"/>
                    <a:pt x="50757" y="24016"/>
                    <a:pt x="56162" y="27754"/>
                  </a:cubicBezTo>
                  <a:cubicBezTo>
                    <a:pt x="63651" y="32957"/>
                    <a:pt x="66116" y="43078"/>
                    <a:pt x="72879" y="49185"/>
                  </a:cubicBezTo>
                  <a:cubicBezTo>
                    <a:pt x="78510" y="54293"/>
                    <a:pt x="87023" y="55972"/>
                    <a:pt x="94179" y="5340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91873" y="1182952"/>
            <a:ext cx="266097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6283" y="1858895"/>
            <a:ext cx="139857" cy="119764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666144">
            <a:off x="5069384" y="4828817"/>
            <a:ext cx="139858" cy="119765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1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/>
              <a:t>9</a:t>
            </a:r>
            <a:r>
              <a:rPr lang="en" sz="2000" dirty="0" smtClean="0"/>
              <a:t>° </a:t>
            </a:r>
            <a:r>
              <a:rPr lang="en" sz="2000" dirty="0"/>
              <a:t>Ayudantía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3600" dirty="0"/>
              <a:t>Capitulum </a:t>
            </a:r>
            <a:r>
              <a:rPr lang="en" sz="3600" dirty="0" smtClean="0"/>
              <a:t>Quintum: </a:t>
            </a:r>
            <a:r>
              <a:rPr lang="en" sz="4000" dirty="0"/>
              <a:t/>
            </a:r>
            <a:br>
              <a:rPr lang="en" sz="4000" dirty="0"/>
            </a:br>
            <a:r>
              <a:rPr lang="es-CL" sz="5400" b="1" dirty="0" smtClean="0">
                <a:latin typeface="Stoke"/>
                <a:ea typeface="Stoke"/>
                <a:cs typeface="Stoke"/>
                <a:sym typeface="Stoke"/>
              </a:rPr>
              <a:t>Villa et </a:t>
            </a:r>
            <a:r>
              <a:rPr lang="es-CL" sz="5400" b="1" dirty="0" err="1" smtClean="0">
                <a:latin typeface="Stoke"/>
                <a:ea typeface="Stoke"/>
                <a:cs typeface="Stoke"/>
                <a:sym typeface="Stoke"/>
              </a:rPr>
              <a:t>Hortus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16585" y="2595131"/>
            <a:ext cx="3875848" cy="282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CL" dirty="0"/>
              <a:t>In </a:t>
            </a:r>
            <a:r>
              <a:rPr lang="es-CL" dirty="0" err="1" smtClean="0"/>
              <a:t>vin</a:t>
            </a:r>
            <a:r>
              <a:rPr lang="es-MX" dirty="0" smtClean="0"/>
              <a:t>ō</a:t>
            </a:r>
            <a:r>
              <a:rPr lang="es-CL" dirty="0" smtClean="0"/>
              <a:t> </a:t>
            </a:r>
            <a:r>
              <a:rPr lang="es-CL" dirty="0"/>
              <a:t>veritas, in </a:t>
            </a:r>
            <a:r>
              <a:rPr lang="es-CL" dirty="0" err="1" smtClean="0"/>
              <a:t>aquā</a:t>
            </a:r>
            <a:r>
              <a:rPr lang="es-CL" dirty="0" smtClean="0"/>
              <a:t> </a:t>
            </a:r>
            <a:r>
              <a:rPr lang="es-CL" dirty="0"/>
              <a:t>sanitas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spc="300" dirty="0">
              <a:latin typeface="Tempus Sans ITC" panose="04020404030D07020202" pitchFamily="82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7810" y="1513841"/>
            <a:ext cx="6130056" cy="258055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307226" y="409576"/>
            <a:ext cx="1334696" cy="186963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205" t="37095" r="28974" b="20917"/>
          <a:stretch/>
        </p:blipFill>
        <p:spPr>
          <a:xfrm>
            <a:off x="1165465" y="1828799"/>
            <a:ext cx="5234240" cy="1967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2180" t="39132" r="18611" b="35395"/>
          <a:stretch/>
        </p:blipFill>
        <p:spPr>
          <a:xfrm>
            <a:off x="7480006" y="597453"/>
            <a:ext cx="955919" cy="14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7810" y="1513841"/>
            <a:ext cx="6130056" cy="258055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Rectángulo 102"/>
          <p:cNvSpPr/>
          <p:nvPr/>
        </p:nvSpPr>
        <p:spPr>
          <a:xfrm>
            <a:off x="7307226" y="409576"/>
            <a:ext cx="1334696" cy="186963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205" t="37095" r="28974" b="20917"/>
          <a:stretch/>
        </p:blipFill>
        <p:spPr>
          <a:xfrm>
            <a:off x="1165465" y="1828799"/>
            <a:ext cx="5234240" cy="1967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2180" t="39132" r="18611" b="35395"/>
          <a:stretch/>
        </p:blipFill>
        <p:spPr>
          <a:xfrm>
            <a:off x="7480006" y="597453"/>
            <a:ext cx="955919" cy="1487329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2110197" y="1915505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in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2894136" y="194065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862020" y="2120588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3374719" y="1940656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cum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4116592" y="1940656"/>
            <a:ext cx="324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īs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4737645" y="1948867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sine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5323211" y="194065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5775712" y="1947800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2275359" y="2117077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in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3769881" y="213136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ab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4528010" y="2131365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1881892" y="230783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cum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2750798" y="2307830"/>
            <a:ext cx="2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3816368" y="231422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ab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>
            <a:off x="4134876" y="2314223"/>
            <a:ext cx="2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2507279" y="2498335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1920958" y="248074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ex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3185787" y="2476673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cum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4347721" y="2476673"/>
            <a:ext cx="324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īs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4231918" y="2665827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ab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5" name="CuadroTexto 124"/>
          <p:cNvSpPr txBox="1"/>
          <p:nvPr/>
        </p:nvSpPr>
        <p:spPr>
          <a:xfrm>
            <a:off x="4607872" y="2676887"/>
            <a:ext cx="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īs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6" name="CuadroTexto 125"/>
          <p:cNvSpPr txBox="1"/>
          <p:nvPr/>
        </p:nvSpPr>
        <p:spPr>
          <a:xfrm>
            <a:off x="2665344" y="2664349"/>
            <a:ext cx="62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cum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7" name="CuadroTexto 126"/>
          <p:cNvSpPr txBox="1"/>
          <p:nvPr/>
        </p:nvSpPr>
        <p:spPr>
          <a:xfrm>
            <a:off x="3794698" y="2668207"/>
            <a:ext cx="2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8" name="CuadroTexto 127"/>
          <p:cNvSpPr txBox="1"/>
          <p:nvPr/>
        </p:nvSpPr>
        <p:spPr>
          <a:xfrm>
            <a:off x="3259702" y="2668207"/>
            <a:ext cx="2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9" name="CuadroTexto 128"/>
          <p:cNvSpPr txBox="1"/>
          <p:nvPr/>
        </p:nvSpPr>
        <p:spPr>
          <a:xfrm>
            <a:off x="1486782" y="2844403"/>
            <a:ext cx="62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In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0" name="CuadroTexto 129"/>
          <p:cNvSpPr txBox="1"/>
          <p:nvPr/>
        </p:nvSpPr>
        <p:spPr>
          <a:xfrm>
            <a:off x="2080316" y="2853204"/>
            <a:ext cx="2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1" name="CuadroTexto 130"/>
          <p:cNvSpPr txBox="1"/>
          <p:nvPr/>
        </p:nvSpPr>
        <p:spPr>
          <a:xfrm>
            <a:off x="3640038" y="285320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cum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2" name="CuadroTexto 131"/>
          <p:cNvSpPr txBox="1"/>
          <p:nvPr/>
        </p:nvSpPr>
        <p:spPr>
          <a:xfrm>
            <a:off x="4541944" y="285320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3" name="CuadroTexto 132"/>
          <p:cNvSpPr txBox="1"/>
          <p:nvPr/>
        </p:nvSpPr>
        <p:spPr>
          <a:xfrm>
            <a:off x="1530401" y="3031282"/>
            <a:ext cx="62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In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4" name="CuadroTexto 133"/>
          <p:cNvSpPr txBox="1"/>
          <p:nvPr/>
        </p:nvSpPr>
        <p:spPr>
          <a:xfrm>
            <a:off x="2066783" y="3038789"/>
            <a:ext cx="62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5" name="CuadroTexto 134"/>
          <p:cNvSpPr txBox="1"/>
          <p:nvPr/>
        </p:nvSpPr>
        <p:spPr>
          <a:xfrm>
            <a:off x="5549110" y="3010096"/>
            <a:ext cx="62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i</a:t>
            </a:r>
            <a:r>
              <a:rPr lang="es-MX" sz="1600" dirty="0" smtClean="0">
                <a:latin typeface="High Tower Text" panose="02040502050506030303" pitchFamily="18" charset="0"/>
              </a:rPr>
              <a:t>n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6" name="CuadroTexto 135"/>
          <p:cNvSpPr txBox="1"/>
          <p:nvPr/>
        </p:nvSpPr>
        <p:spPr>
          <a:xfrm>
            <a:off x="1770242" y="3224750"/>
            <a:ext cx="22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7" name="CuadroTexto 136"/>
          <p:cNvSpPr txBox="1"/>
          <p:nvPr/>
        </p:nvSpPr>
        <p:spPr>
          <a:xfrm>
            <a:off x="3761550" y="3031282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ex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8" name="CuadroTexto 137"/>
          <p:cNvSpPr txBox="1"/>
          <p:nvPr/>
        </p:nvSpPr>
        <p:spPr>
          <a:xfrm>
            <a:off x="4624802" y="302502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9" name="CuadroTexto 138"/>
          <p:cNvSpPr txBox="1"/>
          <p:nvPr/>
        </p:nvSpPr>
        <p:spPr>
          <a:xfrm>
            <a:off x="2012601" y="3396720"/>
            <a:ext cx="626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i</a:t>
            </a:r>
            <a:r>
              <a:rPr lang="es-MX" sz="1600" dirty="0" smtClean="0">
                <a:latin typeface="High Tower Text" panose="02040502050506030303" pitchFamily="18" charset="0"/>
              </a:rPr>
              <a:t>n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0" name="CuadroTexto 139"/>
          <p:cNvSpPr txBox="1"/>
          <p:nvPr/>
        </p:nvSpPr>
        <p:spPr>
          <a:xfrm>
            <a:off x="2696123" y="339466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1" name="CuadroTexto 140"/>
          <p:cNvSpPr txBox="1"/>
          <p:nvPr/>
        </p:nvSpPr>
        <p:spPr>
          <a:xfrm>
            <a:off x="3217689" y="3384560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cum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2" name="CuadroTexto 141"/>
          <p:cNvSpPr txBox="1"/>
          <p:nvPr/>
        </p:nvSpPr>
        <p:spPr>
          <a:xfrm>
            <a:off x="4465490" y="3376310"/>
            <a:ext cx="324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īs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3" name="CuadroTexto 142"/>
          <p:cNvSpPr txBox="1"/>
          <p:nvPr/>
        </p:nvSpPr>
        <p:spPr>
          <a:xfrm>
            <a:off x="5057474" y="338456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sine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4" name="CuadroTexto 143"/>
          <p:cNvSpPr txBox="1"/>
          <p:nvPr/>
        </p:nvSpPr>
        <p:spPr>
          <a:xfrm>
            <a:off x="5828734" y="3404785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4932" y="424375"/>
            <a:ext cx="5590915" cy="438797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ángulo 101"/>
          <p:cNvSpPr/>
          <p:nvPr/>
        </p:nvSpPr>
        <p:spPr>
          <a:xfrm>
            <a:off x="6558933" y="211699"/>
            <a:ext cx="2038631" cy="269248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953" t="21444" r="31519" b="11000"/>
          <a:stretch/>
        </p:blipFill>
        <p:spPr>
          <a:xfrm>
            <a:off x="727951" y="645128"/>
            <a:ext cx="4952896" cy="31094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2083" t="26037" r="10167" b="30111"/>
          <a:stretch/>
        </p:blipFill>
        <p:spPr>
          <a:xfrm>
            <a:off x="6776182" y="434753"/>
            <a:ext cx="1616908" cy="22469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4121" t="28068" r="14286" b="50853"/>
          <a:stretch/>
        </p:blipFill>
        <p:spPr>
          <a:xfrm>
            <a:off x="727214" y="3570248"/>
            <a:ext cx="4950713" cy="9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94932" y="424375"/>
            <a:ext cx="5590915" cy="438797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ángulo 101"/>
          <p:cNvSpPr/>
          <p:nvPr/>
        </p:nvSpPr>
        <p:spPr>
          <a:xfrm>
            <a:off x="6558933" y="211699"/>
            <a:ext cx="2038631" cy="269248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953" t="21444" r="31519" b="11000"/>
          <a:stretch/>
        </p:blipFill>
        <p:spPr>
          <a:xfrm>
            <a:off x="727951" y="645128"/>
            <a:ext cx="4952896" cy="31094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2083" t="26037" r="10167" b="30111"/>
          <a:stretch/>
        </p:blipFill>
        <p:spPr>
          <a:xfrm>
            <a:off x="6776182" y="434753"/>
            <a:ext cx="1616908" cy="22469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4121" t="28068" r="14286" b="50853"/>
          <a:stretch/>
        </p:blipFill>
        <p:spPr>
          <a:xfrm>
            <a:off x="727214" y="3570248"/>
            <a:ext cx="4950713" cy="953002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2931728" y="1317180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1134347" y="1499644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3407597" y="1689534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520939" y="168953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2593517" y="186609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2741546" y="222416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3663593" y="2060702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1090187" y="240814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1689520" y="2223494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2201410" y="240430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2761024" y="2589232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2231650" y="2760763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1031422" y="2761061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nōminātīvus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3590325" y="2946723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2964426" y="3127260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accūsātīvus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8" name="CuadroTexto 117"/>
          <p:cNvSpPr txBox="1"/>
          <p:nvPr/>
        </p:nvSpPr>
        <p:spPr>
          <a:xfrm>
            <a:off x="4015458" y="3127259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>
            <a:off x="1837757" y="3126799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nōminātīvus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4016065" y="331990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um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3768720" y="3482275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ōs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4104270" y="3667581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am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4017601" y="384477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ās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3874309" y="401591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um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125" name="CuadroTexto 124"/>
          <p:cNvSpPr txBox="1"/>
          <p:nvPr/>
        </p:nvSpPr>
        <p:spPr>
          <a:xfrm>
            <a:off x="3756657" y="419311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a</a:t>
            </a:r>
            <a:endParaRPr lang="es-CL" i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27612" y="1732959"/>
            <a:ext cx="5190594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7075279" y="94552"/>
            <a:ext cx="1592203" cy="191462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359" t="21174" r="12564" b="17564"/>
          <a:stretch/>
        </p:blipFill>
        <p:spPr>
          <a:xfrm>
            <a:off x="1388873" y="1618682"/>
            <a:ext cx="5268710" cy="2878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000" t="25593" r="77000" b="40333"/>
          <a:stretch/>
        </p:blipFill>
        <p:spPr>
          <a:xfrm>
            <a:off x="6873178" y="240338"/>
            <a:ext cx="1583135" cy="1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27612" y="1732959"/>
            <a:ext cx="5190594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Rectángulo 54"/>
          <p:cNvSpPr/>
          <p:nvPr/>
        </p:nvSpPr>
        <p:spPr>
          <a:xfrm>
            <a:off x="7075279" y="94552"/>
            <a:ext cx="1592203" cy="191462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359" t="21174" r="12564" b="17564"/>
          <a:stretch/>
        </p:blipFill>
        <p:spPr>
          <a:xfrm>
            <a:off x="1388873" y="1618682"/>
            <a:ext cx="5268710" cy="2878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000" t="25593" r="77000" b="40333"/>
          <a:stretch/>
        </p:blipFill>
        <p:spPr>
          <a:xfrm>
            <a:off x="6873178" y="240338"/>
            <a:ext cx="1583135" cy="1896464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3584314" y="2332386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ablātīvus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2247905" y="252501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ablātīvus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4451469" y="2529713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ablātīvus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2814851" y="270033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519772" y="252501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4444541" y="2722118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ablātīvus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5512844" y="2717418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2455531" y="2883393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ablātīvus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1812701" y="3079046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5403620" y="2887857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ablātīvus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3429358" y="290808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4587227" y="327176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ō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364353" y="344667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īs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742186" y="362598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ā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4628346" y="3812519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īs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5036916" y="399478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ō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4785466" y="4183978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īs</a:t>
            </a:r>
            <a:endParaRPr lang="es-CL" i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73268" y="1883242"/>
            <a:ext cx="5474728" cy="247903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027868" y="167460"/>
            <a:ext cx="1701809" cy="269300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128" t="28419" r="12436" b="24402"/>
          <a:stretch/>
        </p:blipFill>
        <p:spPr>
          <a:xfrm>
            <a:off x="1304945" y="2008836"/>
            <a:ext cx="5169052" cy="21971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268" t="33208" r="76153" b="22497"/>
          <a:stretch/>
        </p:blipFill>
        <p:spPr>
          <a:xfrm>
            <a:off x="7122668" y="270470"/>
            <a:ext cx="1540619" cy="24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73268" y="1883242"/>
            <a:ext cx="5474728" cy="247903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027868" y="167460"/>
            <a:ext cx="1701809" cy="269300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128" t="28419" r="12436" b="24402"/>
          <a:stretch/>
        </p:blipFill>
        <p:spPr>
          <a:xfrm>
            <a:off x="1304945" y="2008836"/>
            <a:ext cx="5169052" cy="21971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268" t="33208" r="76153" b="22497"/>
          <a:stretch/>
        </p:blipFill>
        <p:spPr>
          <a:xfrm>
            <a:off x="7122668" y="270470"/>
            <a:ext cx="1540619" cy="2463878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2786607" y="233961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2777936" y="2690397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4024960" y="216968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imperātīvus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4533504" y="2348135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indicātīvus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2618260" y="2512125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imperātīvus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586991" y="253640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1569345" y="2692980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imperātīvus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815192" y="288374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singulāris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2795510" y="2900967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indicātīvus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5113720" y="2163915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1677051" y="3084594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indicātīvus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2777936" y="308459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plūrālis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3696478" y="3245050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ē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4252625" y="3260664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>
                <a:latin typeface="High Tower Text" panose="02040502050506030303" pitchFamily="18" charset="0"/>
              </a:rPr>
              <a:t>e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874097" y="3253570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ī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3226562" y="343015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āte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3790490" y="345076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ēte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4334376" y="3438566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>
                <a:latin typeface="High Tower Text" panose="02040502050506030303" pitchFamily="18" charset="0"/>
              </a:rPr>
              <a:t>i</a:t>
            </a:r>
            <a:r>
              <a:rPr lang="es-MX" i="1" dirty="0" err="1" smtClean="0">
                <a:latin typeface="High Tower Text" panose="02040502050506030303" pitchFamily="18" charset="0"/>
              </a:rPr>
              <a:t>te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4995154" y="3438566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īte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3668638" y="3626697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latin typeface="High Tower Text" panose="02040502050506030303" pitchFamily="18" charset="0"/>
              </a:rPr>
              <a:t>et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4221324" y="363023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>
                <a:latin typeface="High Tower Text" panose="02040502050506030303" pitchFamily="18" charset="0"/>
              </a:rPr>
              <a:t>i</a:t>
            </a:r>
            <a:r>
              <a:rPr lang="es-MX" i="1" dirty="0" err="1" smtClean="0">
                <a:latin typeface="High Tower Text" panose="02040502050506030303" pitchFamily="18" charset="0"/>
              </a:rPr>
              <a:t>t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4850469" y="363023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>
                <a:latin typeface="High Tower Text" panose="02040502050506030303" pitchFamily="18" charset="0"/>
              </a:rPr>
              <a:t>i</a:t>
            </a:r>
            <a:r>
              <a:rPr lang="es-MX" i="1" dirty="0" err="1" smtClean="0">
                <a:latin typeface="High Tower Text" panose="02040502050506030303" pitchFamily="18" charset="0"/>
              </a:rPr>
              <a:t>t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3152761" y="380640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ant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3753656" y="380640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>
                <a:latin typeface="High Tower Text" panose="02040502050506030303" pitchFamily="18" charset="0"/>
              </a:rPr>
              <a:t>e</a:t>
            </a:r>
            <a:r>
              <a:rPr lang="es-MX" i="1" dirty="0" err="1" smtClean="0">
                <a:latin typeface="High Tower Text" panose="02040502050506030303" pitchFamily="18" charset="0"/>
              </a:rPr>
              <a:t>nt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4301060" y="3806402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>
                <a:latin typeface="High Tower Text" panose="02040502050506030303" pitchFamily="18" charset="0"/>
              </a:rPr>
              <a:t>u</a:t>
            </a:r>
            <a:r>
              <a:rPr lang="es-MX" i="1" dirty="0" err="1" smtClean="0">
                <a:latin typeface="High Tower Text" panose="02040502050506030303" pitchFamily="18" charset="0"/>
              </a:rPr>
              <a:t>nt</a:t>
            </a:r>
            <a:endParaRPr lang="es-CL" i="1" dirty="0">
              <a:latin typeface="High Tower Text" panose="0204050205050603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4934204" y="380640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 smtClean="0">
                <a:latin typeface="High Tower Text" panose="02040502050506030303" pitchFamily="18" charset="0"/>
              </a:rPr>
              <a:t>iu</a:t>
            </a:r>
            <a:r>
              <a:rPr lang="es-MX" i="1" dirty="0" err="1" smtClean="0">
                <a:latin typeface="High Tower Text" panose="02040502050506030303" pitchFamily="18" charset="0"/>
              </a:rPr>
              <a:t>nt</a:t>
            </a:r>
            <a:endParaRPr lang="es-CL" i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75211" y="341724"/>
            <a:ext cx="3142831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C</a:t>
            </a:r>
            <a:r>
              <a:rPr lang="en" sz="3600" b="1" dirty="0" smtClean="0"/>
              <a:t>. Pensa…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89128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1202040" y="783751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Pensa A, B y C</a:t>
            </a: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1706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2253125" y="1265037"/>
            <a:ext cx="4516182" cy="364532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355" t="25593" r="50999" b="15297"/>
          <a:stretch/>
        </p:blipFill>
        <p:spPr>
          <a:xfrm>
            <a:off x="2488537" y="1059078"/>
            <a:ext cx="4443195" cy="36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870200" y="43601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ea typeface="Stoke"/>
                <a:cs typeface="Times New Roman" panose="02020603050405020304" pitchFamily="18" charset="0"/>
                <a:sym typeface="Stoke"/>
              </a:rPr>
              <a:t>INDEX</a:t>
            </a:r>
            <a:endParaRPr b="1" dirty="0">
              <a:latin typeface="Times New Roman" panose="02020603050405020304" pitchFamily="18" charset="0"/>
              <a:ea typeface="Stoke"/>
              <a:cs typeface="Times New Roman" panose="02020603050405020304" pitchFamily="18" charset="0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482112" y="1310305"/>
            <a:ext cx="7253388" cy="2537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Pequeño Repaso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Execritia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8 – 11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Pensa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A, B, C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Kahoot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!</a:t>
            </a:r>
            <a:endParaRPr lang="es-CL" sz="2400" dirty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2253125" y="1265037"/>
            <a:ext cx="4516182" cy="364532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8355" t="25593" r="50999" b="15297"/>
          <a:stretch/>
        </p:blipFill>
        <p:spPr>
          <a:xfrm>
            <a:off x="2488537" y="1059078"/>
            <a:ext cx="4443195" cy="3634744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 rot="19804907">
            <a:off x="4081198" y="125021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ā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 rot="19804907">
            <a:off x="4542951" y="1225163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 rot="19804907">
            <a:off x="5366555" y="121809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īs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 rot="19804907">
            <a:off x="5961432" y="1218098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īs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 rot="19804907">
            <a:off x="3879552" y="146922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 rot="19804907">
            <a:off x="4406353" y="146922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 rot="19804907">
            <a:off x="2790666" y="1469224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High Tower Text" panose="02040502050506030303" pitchFamily="18" charset="0"/>
              </a:rPr>
              <a:t>ō</a:t>
            </a:r>
            <a:r>
              <a:rPr lang="es-MX" dirty="0" err="1" smtClean="0">
                <a:latin typeface="High Tower Text" panose="02040502050506030303" pitchFamily="18" charset="0"/>
              </a:rPr>
              <a:t>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 rot="19804907">
            <a:off x="3224006" y="1469224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High Tower Text" panose="02040502050506030303" pitchFamily="18" charset="0"/>
              </a:rPr>
              <a:t>ō</a:t>
            </a:r>
            <a:r>
              <a:rPr lang="es-MX" dirty="0" err="1" smtClean="0">
                <a:latin typeface="High Tower Text" panose="02040502050506030303" pitchFamily="18" charset="0"/>
              </a:rPr>
              <a:t>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 rot="19804907">
            <a:off x="3936657" y="172776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 rot="19804907">
            <a:off x="5015280" y="172776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 rot="19804907">
            <a:off x="5720506" y="172776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 rot="19804907">
            <a:off x="6277187" y="172776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High Tower Text" panose="02040502050506030303" pitchFamily="18" charset="0"/>
              </a:rPr>
              <a:t>ā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 rot="19804907">
            <a:off x="5724452" y="196260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 rot="19804907">
            <a:off x="3774232" y="196740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 rot="19804907">
            <a:off x="4127091" y="196740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et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 rot="19804907">
            <a:off x="2791067" y="196420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High Tower Text" panose="02040502050506030303" pitchFamily="18" charset="0"/>
              </a:rPr>
              <a:t>ā</a:t>
            </a:r>
            <a:r>
              <a:rPr lang="es-MX" dirty="0" err="1" smtClean="0">
                <a:latin typeface="High Tower Text" panose="02040502050506030303" pitchFamily="18" charset="0"/>
              </a:rPr>
              <a:t>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 rot="19804907">
            <a:off x="3116117" y="194735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High Tower Text" panose="02040502050506030303" pitchFamily="18" charset="0"/>
              </a:rPr>
              <a:t>ā</a:t>
            </a:r>
            <a:r>
              <a:rPr lang="es-MX" dirty="0" err="1" smtClean="0">
                <a:latin typeface="High Tower Text" panose="02040502050506030303" pitchFamily="18" charset="0"/>
              </a:rPr>
              <a:t>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 rot="19804907">
            <a:off x="2799630" y="2190464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am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 rot="19804907">
            <a:off x="3521713" y="2197052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et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 rot="19804907">
            <a:off x="5201963" y="2170648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ent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 rot="19804907">
            <a:off x="3352481" y="240572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āte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 rot="19804907">
            <a:off x="5307465" y="241424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 rot="19804907">
            <a:off x="4906877" y="2388018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am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 rot="19804907">
            <a:off x="6335856" y="2436258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ī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 rot="19804907">
            <a:off x="3543524" y="264515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at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 rot="19804907">
            <a:off x="3166237" y="2659633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ōs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 rot="19804907">
            <a:off x="5328548" y="261818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High Tower Text" panose="02040502050506030303" pitchFamily="18" charset="0"/>
              </a:rPr>
              <a:t>ī</a:t>
            </a:r>
            <a:r>
              <a:rPr lang="es-MX" dirty="0" err="1" smtClean="0">
                <a:latin typeface="High Tower Text" panose="02040502050506030303" pitchFamily="18" charset="0"/>
              </a:rPr>
              <a:t>te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 rot="19804907">
            <a:off x="2739178" y="288024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 rot="19804907">
            <a:off x="3811339" y="2891436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am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7" name="CuadroTexto 86"/>
          <p:cNvSpPr txBox="1"/>
          <p:nvPr/>
        </p:nvSpPr>
        <p:spPr>
          <a:xfrm rot="19804907">
            <a:off x="4215273" y="285977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iunt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8" name="CuadroTexto 87"/>
          <p:cNvSpPr txBox="1"/>
          <p:nvPr/>
        </p:nvSpPr>
        <p:spPr>
          <a:xfrm rot="19804907">
            <a:off x="6135352" y="285977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iunt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 rot="19804907">
            <a:off x="2992544" y="313252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 rot="19804907">
            <a:off x="3378607" y="313753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 rot="19804907">
            <a:off x="4246441" y="312846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īs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 rot="19804907">
            <a:off x="4878896" y="312319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īs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 rot="19804907">
            <a:off x="5869938" y="3132690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ē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4" name="CuadroTexto 93"/>
          <p:cNvSpPr txBox="1"/>
          <p:nvPr/>
        </p:nvSpPr>
        <p:spPr>
          <a:xfrm rot="19804907">
            <a:off x="6206150" y="312319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5" name="CuadroTexto 94"/>
          <p:cNvSpPr txBox="1"/>
          <p:nvPr/>
        </p:nvSpPr>
        <p:spPr>
          <a:xfrm rot="19804907">
            <a:off x="3247876" y="334651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ēte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 rot="19804907">
            <a:off x="2996073" y="360423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īs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 rot="19804907">
            <a:off x="5302461" y="3611973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High Tower Text" panose="02040502050506030303" pitchFamily="18" charset="0"/>
              </a:rPr>
              <a:t>ā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 rot="19804907">
            <a:off x="5633491" y="3596240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High Tower Text" panose="02040502050506030303" pitchFamily="18" charset="0"/>
              </a:rPr>
              <a:t>ā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 rot="19804907">
            <a:off x="6213435" y="361109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it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0" name="CuadroTexto 99"/>
          <p:cNvSpPr txBox="1"/>
          <p:nvPr/>
        </p:nvSpPr>
        <p:spPr>
          <a:xfrm rot="19804907">
            <a:off x="2662884" y="381655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ent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 rot="19804907">
            <a:off x="3879583" y="382497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ēte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 rot="19804907">
            <a:off x="4923310" y="3834450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High Tower Text" panose="02040502050506030303" pitchFamily="18" charset="0"/>
              </a:rPr>
              <a:t>i</a:t>
            </a:r>
            <a:r>
              <a:rPr lang="es-MX" dirty="0" err="1" smtClean="0">
                <a:latin typeface="High Tower Text" panose="02040502050506030303" pitchFamily="18" charset="0"/>
              </a:rPr>
              <a:t>te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 rot="19804907">
            <a:off x="6096325" y="382939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High Tower Text" panose="02040502050506030303" pitchFamily="18" charset="0"/>
              </a:rPr>
              <a:t>i</a:t>
            </a:r>
            <a:r>
              <a:rPr lang="es-MX" dirty="0" err="1" smtClean="0">
                <a:latin typeface="High Tower Text" panose="02040502050506030303" pitchFamily="18" charset="0"/>
              </a:rPr>
              <a:t>te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 rot="19804907">
            <a:off x="5284405" y="384290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 rot="19804907">
            <a:off x="2673476" y="405619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 rot="19804907">
            <a:off x="3093357" y="4054698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unt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 rot="19804907">
            <a:off x="3846570" y="4031306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unt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 rot="19804907">
            <a:off x="4466879" y="407148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 rot="19804907">
            <a:off x="4855185" y="4097874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ā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 rot="19804907">
            <a:off x="5273239" y="4061884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unt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 rot="19804907">
            <a:off x="6183141" y="4079668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 rot="19804907">
            <a:off x="6678009" y="406975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 rot="19804907">
            <a:off x="3308008" y="429087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unt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 rot="19804907">
            <a:off x="5130712" y="1967329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ā</a:t>
            </a:r>
            <a:endParaRPr lang="es-CL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874084" y="986041"/>
            <a:ext cx="6323914" cy="311303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063" t="41008" r="50899" b="22440"/>
          <a:stretch/>
        </p:blipFill>
        <p:spPr>
          <a:xfrm>
            <a:off x="1622003" y="1214247"/>
            <a:ext cx="6294484" cy="30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874084" y="986041"/>
            <a:ext cx="6323914" cy="311303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063" t="41008" r="50899" b="22440"/>
          <a:stretch/>
        </p:blipFill>
        <p:spPr>
          <a:xfrm>
            <a:off x="1622003" y="1214247"/>
            <a:ext cx="6294484" cy="3078479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 rot="19619397">
            <a:off x="3358612" y="1608599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villā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 rot="19619397">
            <a:off x="3685001" y="1579663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habitat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 rot="19619397">
            <a:off x="5326245" y="1644847"/>
            <a:ext cx="357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eō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 rot="19619397">
            <a:off x="2783253" y="1980148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amat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 rot="19619397">
            <a:off x="3816625" y="199818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ea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 rot="19619397">
            <a:off x="5910220" y="1963896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pulchra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 rot="19619397">
            <a:off x="4528510" y="229391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cum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 rot="19619397">
            <a:off x="6489634" y="229390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sine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 rot="19619397">
            <a:off x="2407121" y="2619614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ab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 rot="19619397">
            <a:off x="5729676" y="260688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hortō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 rot="19619397">
            <a:off x="7417959" y="2598429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carpit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 rot="19619397">
            <a:off x="2125255" y="292754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ex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 rot="19619397">
            <a:off x="4252849" y="292505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rosīs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 rot="19619397">
            <a:off x="7204184" y="2903887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dēlectant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 rot="19619397">
            <a:off x="4094358" y="3283694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High Tower Text" panose="02040502050506030303" pitchFamily="18" charset="0"/>
              </a:rPr>
              <a:t>Id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 rot="19619397">
            <a:off x="6393175" y="3240743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ātriō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 rot="19619397">
            <a:off x="2186036" y="3590491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aqua</a:t>
            </a:r>
            <a:endParaRPr lang="es-CL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 rot="19619397">
            <a:off x="4247593" y="364024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High Tower Text" panose="02040502050506030303" pitchFamily="18" charset="0"/>
              </a:rPr>
              <a:t>fenestrae</a:t>
            </a:r>
            <a:endParaRPr lang="es-CL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521926" y="1172184"/>
            <a:ext cx="5489248" cy="339641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334" t="34778" r="50917" b="20778"/>
          <a:stretch/>
        </p:blipFill>
        <p:spPr>
          <a:xfrm>
            <a:off x="1796258" y="1453354"/>
            <a:ext cx="4959632" cy="28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561284" y="1172183"/>
            <a:ext cx="8319783" cy="339641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394" t="34778" r="57894" b="20778"/>
          <a:stretch/>
        </p:blipFill>
        <p:spPr>
          <a:xfrm>
            <a:off x="675425" y="1453354"/>
            <a:ext cx="3821906" cy="28340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638952" y="1453354"/>
            <a:ext cx="4074523" cy="283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3" name="CuadroTexto 52"/>
          <p:cNvSpPr txBox="1"/>
          <p:nvPr/>
        </p:nvSpPr>
        <p:spPr>
          <a:xfrm>
            <a:off x="4632273" y="1634199"/>
            <a:ext cx="4132863" cy="2272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80"/>
              </a:lnSpc>
            </a:pPr>
            <a:r>
              <a:rPr lang="es-MX" b="1" dirty="0" smtClean="0">
                <a:latin typeface="High Tower Text" panose="02040502050506030303" pitchFamily="18" charset="0"/>
              </a:rPr>
              <a:t>PENSUM C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sōlus</a:t>
            </a:r>
            <a:r>
              <a:rPr lang="es-MX" b="1" dirty="0" smtClean="0">
                <a:latin typeface="High Tower Text" panose="02040502050506030303" pitchFamily="18" charset="0"/>
              </a:rPr>
              <a:t>, sed cum </a:t>
            </a:r>
            <a:r>
              <a:rPr lang="es-MX" b="1" dirty="0" err="1" smtClean="0">
                <a:latin typeface="High Tower Text" panose="02040502050506030303" pitchFamily="18" charset="0"/>
              </a:rPr>
              <a:t>familiā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suā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habitat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Iī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habent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duōs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fīliōs</a:t>
            </a:r>
            <a:r>
              <a:rPr lang="es-MX" b="1" dirty="0" smtClean="0">
                <a:latin typeface="High Tower Text" panose="02040502050506030303" pitchFamily="18" charset="0"/>
              </a:rPr>
              <a:t> et </a:t>
            </a:r>
            <a:r>
              <a:rPr lang="es-MX" b="1" dirty="0" err="1" smtClean="0">
                <a:latin typeface="High Tower Text" panose="02040502050506030303" pitchFamily="18" charset="0"/>
              </a:rPr>
              <a:t>unam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fīliam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Impluvium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 in </a:t>
            </a:r>
            <a:r>
              <a:rPr lang="es-MX" b="1" dirty="0" err="1" smtClean="0">
                <a:latin typeface="High Tower Text" panose="02040502050506030303" pitchFamily="18" charset="0"/>
              </a:rPr>
              <a:t>ātriō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Servī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dormiunt</a:t>
            </a:r>
            <a:r>
              <a:rPr lang="es-MX" b="1" dirty="0" smtClean="0">
                <a:latin typeface="High Tower Text" panose="02040502050506030303" pitchFamily="18" charset="0"/>
              </a:rPr>
              <a:t> in </a:t>
            </a:r>
            <a:r>
              <a:rPr lang="es-MX" b="1" dirty="0" err="1" smtClean="0">
                <a:latin typeface="High Tower Text" panose="02040502050506030303" pitchFamily="18" charset="0"/>
              </a:rPr>
              <a:t>par̄vō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cubiculō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adest</a:t>
            </a:r>
            <a:r>
              <a:rPr lang="es-MX" b="1" dirty="0" smtClean="0">
                <a:latin typeface="High Tower Text" panose="02040502050506030303" pitchFamily="18" charset="0"/>
              </a:rPr>
              <a:t>, sed </a:t>
            </a:r>
            <a:r>
              <a:rPr lang="es-MX" b="1" dirty="0" err="1" smtClean="0">
                <a:latin typeface="High Tower Text" panose="02040502050506030303" pitchFamily="18" charset="0"/>
              </a:rPr>
              <a:t>abest</a:t>
            </a:r>
            <a:r>
              <a:rPr lang="es-MX" b="1" dirty="0" smtClean="0">
                <a:latin typeface="High Tower Text" panose="02040502050506030303" pitchFamily="18" charset="0"/>
              </a:rPr>
              <a:t>. 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>
                <a:latin typeface="High Tower Text" panose="02040502050506030303" pitchFamily="18" charset="0"/>
              </a:rPr>
              <a:t>in </a:t>
            </a:r>
            <a:r>
              <a:rPr lang="es-MX" b="1" dirty="0" err="1">
                <a:latin typeface="High Tower Text" panose="02040502050506030303" pitchFamily="18" charset="0"/>
              </a:rPr>
              <a:t>oppidō</a:t>
            </a:r>
            <a:r>
              <a:rPr lang="es-MX" b="1" dirty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, cum </a:t>
            </a:r>
            <a:r>
              <a:rPr lang="es-MX" b="1" dirty="0" err="1" smtClean="0">
                <a:latin typeface="High Tower Text" panose="02040502050506030303" pitchFamily="18" charset="0"/>
              </a:rPr>
              <a:t>quattuor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servīs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Aemilia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sōla</a:t>
            </a:r>
            <a:r>
              <a:rPr lang="es-MX" b="1" dirty="0" smtClean="0">
                <a:latin typeface="High Tower Text" panose="02040502050506030303" pitchFamily="18" charset="0"/>
              </a:rPr>
              <a:t>, sed cum </a:t>
            </a:r>
            <a:r>
              <a:rPr lang="es-MX" b="1" dirty="0" err="1" smtClean="0">
                <a:latin typeface="High Tower Text" panose="02040502050506030303" pitchFamily="18" charset="0"/>
              </a:rPr>
              <a:t>liberīs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suīs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Iūlia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rosās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carpit</a:t>
            </a:r>
            <a:r>
              <a:rPr lang="es-MX" b="1" dirty="0" smtClean="0">
                <a:latin typeface="High Tower Text" panose="02040502050506030303" pitchFamily="18" charset="0"/>
              </a:rPr>
              <a:t>. </a:t>
            </a:r>
          </a:p>
          <a:p>
            <a:pPr>
              <a:lnSpc>
                <a:spcPts val="1680"/>
              </a:lnSpc>
            </a:pPr>
            <a:r>
              <a:rPr lang="es-MX" b="1" dirty="0" err="1" smtClean="0">
                <a:latin typeface="High Tower Text" panose="02040502050506030303" pitchFamily="18" charset="0"/>
              </a:rPr>
              <a:t>Puerī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rīdent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Iūliam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quia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improbī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sunt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  <a:endParaRPr lang="es-CL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772804" y="1740849"/>
            <a:ext cx="3142831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D. Kahoot!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988873" y="1701245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793802" y="1742723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19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5011628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5131222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5365507" y="1643502"/>
            <a:ext cx="2691772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latin typeface="Stoke Light" panose="020B0604020202020204" charset="0"/>
              </a:rPr>
              <a:t>A</a:t>
            </a:r>
            <a:r>
              <a:rPr lang="en" sz="3600" dirty="0">
                <a:latin typeface="Stoke Light" panose="020B0604020202020204" charset="0"/>
              </a:rPr>
              <a:t>. </a:t>
            </a:r>
            <a:r>
              <a:rPr lang="es-MX" sz="3600" dirty="0" smtClean="0">
                <a:latin typeface="Stoke Light" panose="020B0604020202020204" charset="0"/>
              </a:rPr>
              <a:t>Repaso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22398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2491072" y="801133"/>
            <a:ext cx="6464532" cy="57141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 smtClean="0"/>
              <a:t>Preposiciones que exigen </a:t>
            </a:r>
            <a:r>
              <a:rPr lang="es-MX" sz="2800" dirty="0" err="1" smtClean="0"/>
              <a:t>abalativo</a:t>
            </a:r>
            <a:endParaRPr lang="es-CL" sz="2800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2282709" y="1958380"/>
            <a:ext cx="4049832" cy="223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De momento hemos visto: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+ In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+ Ex 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+ Ab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+ Sine</a:t>
            </a:r>
          </a:p>
          <a:p>
            <a:pPr algn="just">
              <a:lnSpc>
                <a:spcPct val="150000"/>
              </a:lnSpc>
              <a:buSzPct val="100000"/>
            </a:pPr>
            <a:r>
              <a:rPr lang="es-MX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	+ Cum</a:t>
            </a:r>
          </a:p>
          <a:p>
            <a:pPr marL="571500" lvl="1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u="sng" dirty="0">
                <a:solidFill>
                  <a:srgbClr val="132440"/>
                </a:solidFill>
                <a:latin typeface="Stoke Light" panose="020B0604020202020204" charset="0"/>
              </a:rPr>
              <a:t>S</a:t>
            </a:r>
            <a:endParaRPr lang="es-MX" sz="100" b="0" u="sng" dirty="0" smtClean="0">
              <a:solidFill>
                <a:srgbClr val="132440"/>
              </a:solidFill>
              <a:latin typeface="Stoke Light" panose="020B0604020202020204" charset="0"/>
            </a:endParaRPr>
          </a:p>
          <a:p>
            <a:pPr marL="571500" lvl="1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1811;p59"/>
          <p:cNvGrpSpPr/>
          <p:nvPr/>
        </p:nvGrpSpPr>
        <p:grpSpPr>
          <a:xfrm>
            <a:off x="1327082" y="3692104"/>
            <a:ext cx="2406703" cy="2424216"/>
            <a:chOff x="5428149" y="3813828"/>
            <a:chExt cx="934721" cy="790926"/>
          </a:xfrm>
          <a:solidFill>
            <a:schemeClr val="bg1"/>
          </a:solidFill>
        </p:grpSpPr>
        <p:sp>
          <p:nvSpPr>
            <p:cNvPr id="78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811;p59"/>
          <p:cNvGrpSpPr/>
          <p:nvPr/>
        </p:nvGrpSpPr>
        <p:grpSpPr>
          <a:xfrm>
            <a:off x="-299056" y="3264657"/>
            <a:ext cx="2733891" cy="2120021"/>
            <a:chOff x="5428149" y="3813828"/>
            <a:chExt cx="934721" cy="790926"/>
          </a:xfrm>
        </p:grpSpPr>
        <p:sp>
          <p:nvSpPr>
            <p:cNvPr id="75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122882" y="2765800"/>
            <a:ext cx="1262762" cy="1549999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3572020" y="73058"/>
            <a:ext cx="5375658" cy="389064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2400" b="1" dirty="0" smtClean="0"/>
              <a:t>modo Imperativo y Modo Indicativo</a:t>
            </a:r>
            <a:endParaRPr lang="es-CL" sz="2400" b="1" dirty="0"/>
          </a:p>
        </p:txBody>
      </p:sp>
      <p:graphicFrame>
        <p:nvGraphicFramePr>
          <p:cNvPr id="38" name="Google Shape;2213;p67"/>
          <p:cNvGraphicFramePr/>
          <p:nvPr>
            <p:extLst>
              <p:ext uri="{D42A27DB-BD31-4B8C-83A1-F6EECF244321}">
                <p14:modId xmlns:p14="http://schemas.microsoft.com/office/powerpoint/2010/main" val="1170272285"/>
              </p:ext>
            </p:extLst>
          </p:nvPr>
        </p:nvGraphicFramePr>
        <p:xfrm>
          <a:off x="2056332" y="732252"/>
          <a:ext cx="6701588" cy="216393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25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363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293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726470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655290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43012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Indicativo]</a:t>
                      </a:r>
                      <a:endParaRPr sz="14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43012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1era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u="sng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153640"/>
                  </a:ext>
                </a:extLst>
              </a:tr>
              <a:tr h="3873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3ra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at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ant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et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ent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It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 /</a:t>
                      </a: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unt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iunt</a:t>
                      </a: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88" y="1760864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65" y="2148032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28" y="173712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40" y="2111119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00" y="210902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08" y="1720555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00" y="1712214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28" y="215118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ángulo redondeado 51"/>
          <p:cNvSpPr/>
          <p:nvPr/>
        </p:nvSpPr>
        <p:spPr>
          <a:xfrm>
            <a:off x="3945400" y="2485846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8" name="Google Shape;2213;p67"/>
          <p:cNvGraphicFramePr/>
          <p:nvPr>
            <p:extLst>
              <p:ext uri="{D42A27DB-BD31-4B8C-83A1-F6EECF244321}">
                <p14:modId xmlns:p14="http://schemas.microsoft.com/office/powerpoint/2010/main" val="2325949108"/>
              </p:ext>
            </p:extLst>
          </p:nvPr>
        </p:nvGraphicFramePr>
        <p:xfrm>
          <a:off x="1381760" y="3136580"/>
          <a:ext cx="7355840" cy="1436044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51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39127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5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Imperativo]</a:t>
                      </a:r>
                      <a:endParaRPr sz="15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91271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persona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ā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āte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ē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ēte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latin typeface="Britannic Bold" panose="020B0903060703020204" pitchFamily="34" charset="0"/>
                        </a:rPr>
                        <a:t>- e /</a:t>
                      </a:r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ite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īte</a:t>
                      </a: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Rectángulo redondeado 62"/>
          <p:cNvSpPr/>
          <p:nvPr/>
        </p:nvSpPr>
        <p:spPr>
          <a:xfrm>
            <a:off x="3505965" y="4058015"/>
            <a:ext cx="842515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6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2" y="2117362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15" y="212699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18" y="1750754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15" y="173018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62" y="2111119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76" y="210097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25" y="170369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76" y="1704169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234477" y="117609"/>
            <a:ext cx="1914363" cy="863302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just"/>
            <a:r>
              <a:rPr lang="es-CL" sz="1200" b="1" dirty="0" smtClean="0"/>
              <a:t>*Todo esto en está presente, falta mucho para que veamos otros tiempos verbales.</a:t>
            </a:r>
            <a:endParaRPr lang="es-CL" sz="1200" b="1" dirty="0"/>
          </a:p>
        </p:txBody>
      </p:sp>
      <p:pic>
        <p:nvPicPr>
          <p:cNvPr id="8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06" y="2544578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27" y="2544578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ángulo redondeado 81"/>
          <p:cNvSpPr/>
          <p:nvPr/>
        </p:nvSpPr>
        <p:spPr>
          <a:xfrm>
            <a:off x="5240823" y="2485846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redondeado 82"/>
          <p:cNvSpPr/>
          <p:nvPr/>
        </p:nvSpPr>
        <p:spPr>
          <a:xfrm>
            <a:off x="6623497" y="2473988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redondeado 83"/>
          <p:cNvSpPr/>
          <p:nvPr/>
        </p:nvSpPr>
        <p:spPr>
          <a:xfrm>
            <a:off x="8144769" y="2485846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5" name="Rectángulo redondeado 84"/>
          <p:cNvSpPr/>
          <p:nvPr/>
        </p:nvSpPr>
        <p:spPr>
          <a:xfrm>
            <a:off x="5111491" y="4046699"/>
            <a:ext cx="683737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86" name="Rectángulo redondeado 85"/>
          <p:cNvSpPr/>
          <p:nvPr/>
        </p:nvSpPr>
        <p:spPr>
          <a:xfrm>
            <a:off x="6509780" y="4058015"/>
            <a:ext cx="756633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87" name="Rectángulo redondeado 86"/>
          <p:cNvSpPr/>
          <p:nvPr/>
        </p:nvSpPr>
        <p:spPr>
          <a:xfrm>
            <a:off x="7874000" y="4058015"/>
            <a:ext cx="861269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8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90" y="4200306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78" y="4200306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916068985"/>
              </p:ext>
            </p:extLst>
          </p:nvPr>
        </p:nvGraphicFramePr>
        <p:xfrm>
          <a:off x="700041" y="1227560"/>
          <a:ext cx="791563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8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5315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u="none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Is</a:t>
                      </a:r>
                      <a:endParaRPr lang="es-CL" b="1" u="sng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Eae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Id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Eōrum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Eārum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Eōrum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none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Eum</a:t>
                      </a:r>
                      <a:endParaRPr b="1" u="none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Eās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Eā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Iīs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66" y="202743"/>
            <a:ext cx="7704000" cy="911528"/>
          </a:xfrm>
        </p:spPr>
        <p:txBody>
          <a:bodyPr/>
          <a:lstStyle/>
          <a:p>
            <a:pPr algn="l"/>
            <a:r>
              <a:rPr lang="es-CL" sz="3200" b="1" dirty="0" smtClean="0"/>
              <a:t>Tabla de </a:t>
            </a:r>
            <a:r>
              <a:rPr lang="es-CL" sz="3200" b="1" dirty="0" err="1" smtClean="0"/>
              <a:t>Is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Ea</a:t>
            </a:r>
            <a:r>
              <a:rPr lang="es-CL" sz="3200" b="1" dirty="0" smtClean="0"/>
              <a:t>, Id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46" y="419526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60" y="416271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909581" y="3441934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65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1696244749"/>
              </p:ext>
            </p:extLst>
          </p:nvPr>
        </p:nvGraphicFramePr>
        <p:xfrm>
          <a:off x="282395" y="747053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(1°)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/ -r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ōs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ās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īs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īs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īs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*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e / - r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b="1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2821494" y="216948"/>
            <a:ext cx="6135808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ea typeface="Stoke"/>
              </a:rPr>
              <a:t>Tabla de 1era y 2da declinación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7" y="3346825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334398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43" y="3355194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334889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335519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331671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Rectángulo redondeado 121"/>
          <p:cNvSpPr/>
          <p:nvPr/>
        </p:nvSpPr>
        <p:spPr>
          <a:xfrm>
            <a:off x="3107922" y="2491198"/>
            <a:ext cx="976397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redondeado 120"/>
          <p:cNvSpPr/>
          <p:nvPr/>
        </p:nvSpPr>
        <p:spPr>
          <a:xfrm>
            <a:off x="3118539" y="2926141"/>
            <a:ext cx="976397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 redondeado 123"/>
          <p:cNvSpPr/>
          <p:nvPr/>
        </p:nvSpPr>
        <p:spPr>
          <a:xfrm>
            <a:off x="4938248" y="2491198"/>
            <a:ext cx="888264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redondeado 124"/>
          <p:cNvSpPr/>
          <p:nvPr/>
        </p:nvSpPr>
        <p:spPr>
          <a:xfrm>
            <a:off x="4948865" y="2926141"/>
            <a:ext cx="877646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redondeado 125"/>
          <p:cNvSpPr/>
          <p:nvPr/>
        </p:nvSpPr>
        <p:spPr>
          <a:xfrm>
            <a:off x="6680441" y="2491198"/>
            <a:ext cx="930903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 redondeado 126"/>
          <p:cNvSpPr/>
          <p:nvPr/>
        </p:nvSpPr>
        <p:spPr>
          <a:xfrm>
            <a:off x="6680440" y="2926141"/>
            <a:ext cx="941521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50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Ejercicios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75211" y="341724"/>
            <a:ext cx="3142831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B. Exercitia…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89128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1202040" y="783751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8 - 11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647</Words>
  <Application>Microsoft Office PowerPoint</Application>
  <PresentationFormat>Presentación en pantalla (16:9)</PresentationFormat>
  <Paragraphs>356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Broadway</vt:lpstr>
      <vt:lpstr>Manrope</vt:lpstr>
      <vt:lpstr>Arial</vt:lpstr>
      <vt:lpstr>Times New Roman</vt:lpstr>
      <vt:lpstr>Stoke</vt:lpstr>
      <vt:lpstr>Segoe UI Black</vt:lpstr>
      <vt:lpstr>Britannic Bold</vt:lpstr>
      <vt:lpstr>Tempus Sans ITC</vt:lpstr>
      <vt:lpstr>Stoke Light</vt:lpstr>
      <vt:lpstr>High Tower Text</vt:lpstr>
      <vt:lpstr>Wingdings</vt:lpstr>
      <vt:lpstr>Social Studies Subject for High School - 10th Grade: Ancient Greece and Ancient Rome by Slidesgo</vt:lpstr>
      <vt:lpstr>9° Ayudantía  Capitulum Quintum:  Villa et Hortus</vt:lpstr>
      <vt:lpstr>INDEX</vt:lpstr>
      <vt:lpstr>A. Repaso</vt:lpstr>
      <vt:lpstr>Presentación de PowerPoint</vt:lpstr>
      <vt:lpstr>Presentación de PowerPoint</vt:lpstr>
      <vt:lpstr>Tabla de Is, Ea, Id</vt:lpstr>
      <vt:lpstr>Tabla de 1era y 2da declinación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91</cp:revision>
  <dcterms:modified xsi:type="dcterms:W3CDTF">2023-06-01T03:22:56Z</dcterms:modified>
</cp:coreProperties>
</file>