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6"/>
  </p:notesMasterIdLst>
  <p:sldIdLst>
    <p:sldId id="256" r:id="rId2"/>
    <p:sldId id="257" r:id="rId3"/>
    <p:sldId id="354" r:id="rId4"/>
    <p:sldId id="351" r:id="rId5"/>
    <p:sldId id="330" r:id="rId6"/>
    <p:sldId id="336" r:id="rId7"/>
    <p:sldId id="337" r:id="rId8"/>
    <p:sldId id="323" r:id="rId9"/>
    <p:sldId id="346" r:id="rId10"/>
    <p:sldId id="357" r:id="rId11"/>
    <p:sldId id="347" r:id="rId12"/>
    <p:sldId id="364" r:id="rId13"/>
    <p:sldId id="348" r:id="rId14"/>
    <p:sldId id="359" r:id="rId15"/>
    <p:sldId id="349" r:id="rId16"/>
    <p:sldId id="360" r:id="rId17"/>
    <p:sldId id="361" r:id="rId18"/>
    <p:sldId id="363" r:id="rId19"/>
    <p:sldId id="356" r:id="rId20"/>
    <p:sldId id="362" r:id="rId21"/>
    <p:sldId id="352" r:id="rId22"/>
    <p:sldId id="353" r:id="rId23"/>
    <p:sldId id="290" r:id="rId24"/>
    <p:sldId id="291" r:id="rId25"/>
  </p:sldIdLst>
  <p:sldSz cx="9144000" cy="5143500" type="screen16x9"/>
  <p:notesSz cx="6858000" cy="9144000"/>
  <p:embeddedFontLst>
    <p:embeddedFont>
      <p:font typeface="Tempus Sans ITC" panose="04020404030D07020202" pitchFamily="82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Manrope" panose="020B0604020202020204" charset="0"/>
      <p:regular r:id="rId29"/>
      <p:bold r:id="rId29"/>
    </p:embeddedFont>
    <p:embeddedFont>
      <p:font typeface="High Tower Text" panose="02040502050506030303" pitchFamily="18" charset="0"/>
      <p:regular r:id="rId30"/>
      <p:italic r:id="rId31"/>
    </p:embeddedFont>
    <p:embeddedFont>
      <p:font typeface="Stoke" panose="020B0604020202020204" charset="0"/>
      <p:regular r:id="rId32"/>
    </p:embeddedFont>
    <p:embeddedFont>
      <p:font typeface="Segoe UI Black" panose="020B0A02040204020203" pitchFamily="34" charset="0"/>
      <p:bold r:id="rId33"/>
      <p:boldItalic r:id="rId34"/>
    </p:embeddedFont>
    <p:embeddedFont>
      <p:font typeface="Broadway" panose="04040905080B02020502" pitchFamily="82" charset="0"/>
      <p:regular r:id="rId35"/>
    </p:embeddedFont>
    <p:embeddedFont>
      <p:font typeface="Stoke Light" panose="020B0604020202020204" charset="0"/>
      <p:regular r:id="rId32"/>
      <p:bold r:id="rId32"/>
    </p:embeddedFont>
    <p:embeddedFont>
      <p:font typeface="Barrio" panose="00000500000000000000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354"/>
            <p14:sldId id="351"/>
            <p14:sldId id="330"/>
            <p14:sldId id="336"/>
            <p14:sldId id="337"/>
            <p14:sldId id="323"/>
            <p14:sldId id="346"/>
            <p14:sldId id="357"/>
            <p14:sldId id="347"/>
            <p14:sldId id="364"/>
            <p14:sldId id="348"/>
            <p14:sldId id="359"/>
            <p14:sldId id="349"/>
            <p14:sldId id="360"/>
            <p14:sldId id="361"/>
            <p14:sldId id="363"/>
            <p14:sldId id="356"/>
            <p14:sldId id="362"/>
            <p14:sldId id="352"/>
            <p14:sldId id="353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5B9"/>
    <a:srgbClr val="EDBC79"/>
    <a:srgbClr val="132440"/>
    <a:srgbClr val="CC9900"/>
    <a:srgbClr val="0000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0035" autoAdjust="0"/>
  </p:normalViewPr>
  <p:slideViewPr>
    <p:cSldViewPr snapToGrid="0">
      <p:cViewPr>
        <p:scale>
          <a:sx n="100" d="100"/>
          <a:sy n="100" d="100"/>
        </p:scale>
        <p:origin x="1886" y="1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816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08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85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91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81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99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18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80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19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294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1058c420584_0_6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5" name="Google Shape;2965;g1058c420584_0_6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48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4f322345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04f322345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13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29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8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48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8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1532400" y="1320106"/>
            <a:ext cx="6079200" cy="15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500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-8275" y="-12913"/>
            <a:ext cx="2879073" cy="2036095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rot="3892818">
            <a:off x="-822866" y="3627254"/>
            <a:ext cx="3844907" cy="2284633"/>
            <a:chOff x="-265475" y="-583700"/>
            <a:chExt cx="3845004" cy="2284690"/>
          </a:xfrm>
        </p:grpSpPr>
        <p:sp>
          <p:nvSpPr>
            <p:cNvPr id="79" name="Google Shape;79;p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3575240" y="321603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8055678" flipH="1">
            <a:off x="5318142" y="3517962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 rot="8055678" flipH="1">
            <a:off x="8755584" y="2138169"/>
            <a:ext cx="140379" cy="120348"/>
          </a:xfrm>
          <a:custGeom>
            <a:avLst/>
            <a:gdLst/>
            <a:ahLst/>
            <a:cxnLst/>
            <a:rect l="l" t="t" r="r" b="b"/>
            <a:pathLst>
              <a:path w="4394" h="3767" extrusionOk="0">
                <a:moveTo>
                  <a:pt x="2513" y="0"/>
                </a:moveTo>
                <a:cubicBezTo>
                  <a:pt x="834" y="0"/>
                  <a:pt x="0" y="2024"/>
                  <a:pt x="1179" y="3215"/>
                </a:cubicBezTo>
                <a:cubicBezTo>
                  <a:pt x="1564" y="3596"/>
                  <a:pt x="2036" y="3766"/>
                  <a:pt x="2498" y="3766"/>
                </a:cubicBezTo>
                <a:cubicBezTo>
                  <a:pt x="3467" y="3766"/>
                  <a:pt x="4394" y="3017"/>
                  <a:pt x="4394" y="1881"/>
                </a:cubicBezTo>
                <a:cubicBezTo>
                  <a:pt x="4394" y="845"/>
                  <a:pt x="3549" y="0"/>
                  <a:pt x="2513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8"/>
          <p:cNvGrpSpPr/>
          <p:nvPr/>
        </p:nvGrpSpPr>
        <p:grpSpPr>
          <a:xfrm rot="5400000" flipH="1">
            <a:off x="6354248" y="2314343"/>
            <a:ext cx="2963030" cy="3322925"/>
            <a:chOff x="-438834" y="-2090488"/>
            <a:chExt cx="2749402" cy="3083349"/>
          </a:xfrm>
        </p:grpSpPr>
        <p:sp>
          <p:nvSpPr>
            <p:cNvPr id="88" name="Google Shape;88;p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2192700" y="2882981"/>
            <a:ext cx="4758600" cy="706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70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6</a:t>
            </a:r>
            <a:r>
              <a:rPr lang="en" sz="1800" dirty="0" smtClean="0"/>
              <a:t>° Ayudantía 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200" dirty="0"/>
              <a:t>Capitulum </a:t>
            </a:r>
            <a:r>
              <a:rPr lang="en" sz="3200" dirty="0" smtClean="0"/>
              <a:t>tertium: </a:t>
            </a:r>
            <a:r>
              <a:rPr lang="en" sz="3600" dirty="0"/>
              <a:t/>
            </a:r>
            <a:br>
              <a:rPr lang="en" sz="3600" dirty="0"/>
            </a:b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Puer</a:t>
            </a:r>
            <a:r>
              <a:rPr lang="es-CL" sz="4800" b="1" dirty="0" smtClean="0">
                <a:latin typeface="Stoke"/>
                <a:ea typeface="Stoke"/>
                <a:cs typeface="Stoke"/>
                <a:sym typeface="Stoke"/>
              </a:rPr>
              <a:t> </a:t>
            </a: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improbus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16585" y="2595131"/>
            <a:ext cx="2237742" cy="282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 err="1" smtClean="0"/>
              <a:t>Curriculum</a:t>
            </a:r>
            <a:r>
              <a:rPr lang="es-CL" dirty="0" smtClean="0"/>
              <a:t> vitae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704321" y="1036610"/>
            <a:ext cx="6069686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002034" y="1045713"/>
            <a:ext cx="1288579" cy="302900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623" t="27269" r="13803" b="18493"/>
          <a:stretch/>
        </p:blipFill>
        <p:spPr>
          <a:xfrm>
            <a:off x="866957" y="1209513"/>
            <a:ext cx="5698423" cy="2692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538" t="30014" r="81026" b="8447"/>
          <a:stretch/>
        </p:blipFill>
        <p:spPr>
          <a:xfrm>
            <a:off x="7147512" y="1171000"/>
            <a:ext cx="994905" cy="27693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79059" y="1365521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interrogat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140965" y="1581672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respondet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609860" y="1600623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t</a:t>
            </a:r>
            <a:r>
              <a:rPr lang="es-MX" dirty="0" err="1" smtClean="0">
                <a:latin typeface="High Tower Text" panose="02040502050506030303" pitchFamily="18" charset="0"/>
              </a:rPr>
              <a:t>ē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130559" y="178595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interrogat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239558" y="1792495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C</a:t>
            </a:r>
            <a:r>
              <a:rPr lang="es-MX" dirty="0" err="1" smtClean="0">
                <a:latin typeface="High Tower Text" panose="02040502050506030303" pitchFamily="18" charset="0"/>
              </a:rPr>
              <a:t>ū</a:t>
            </a:r>
            <a:r>
              <a:rPr lang="es-MX" sz="1600" dirty="0" err="1" smtClean="0">
                <a:latin typeface="High Tower Text" panose="02040502050506030303" pitchFamily="18" charset="0"/>
              </a:rPr>
              <a:t>r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145135" y="1979029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respondet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194205" y="1979029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quia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354299" y="197902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eam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057154" y="2171973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improbus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246308" y="236341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h</a:t>
            </a:r>
            <a:r>
              <a:rPr lang="es-MX" dirty="0" err="1" smtClean="0">
                <a:latin typeface="High Tower Text" panose="02040502050506030303" pitchFamily="18" charset="0"/>
              </a:rPr>
              <a:t>ī</a:t>
            </a:r>
            <a:r>
              <a:rPr lang="es-MX" sz="1600" dirty="0" err="1" smtClean="0">
                <a:latin typeface="High Tower Text" panose="02040502050506030303" pitchFamily="18" charset="0"/>
              </a:rPr>
              <a:t>c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229726" y="236341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h</a:t>
            </a:r>
            <a:r>
              <a:rPr lang="es-MX" dirty="0" err="1" smtClean="0">
                <a:latin typeface="High Tower Text" panose="02040502050506030303" pitchFamily="18" charset="0"/>
              </a:rPr>
              <a:t>ī</a:t>
            </a:r>
            <a:r>
              <a:rPr lang="es-MX" sz="1600" dirty="0" err="1" smtClean="0">
                <a:latin typeface="High Tower Text" panose="02040502050506030303" pitchFamily="18" charset="0"/>
              </a:rPr>
              <a:t>c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3662999" y="2549094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eum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577893" y="254909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audit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656927" y="2739213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dormit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3486150" y="2931159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neque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2821009" y="313039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verberat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710996" y="333236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audit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864632" y="3521694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probus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5589901" y="3319220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dormit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>
          <a:xfrm>
            <a:off x="1384352" y="1513981"/>
            <a:ext cx="5329033" cy="508323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84353" y="2172905"/>
            <a:ext cx="2829508" cy="198348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291797" y="1443280"/>
            <a:ext cx="1303563" cy="73484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231" t="31480" r="27051" b="59061"/>
          <a:stretch/>
        </p:blipFill>
        <p:spPr>
          <a:xfrm>
            <a:off x="1478184" y="1409684"/>
            <a:ext cx="5319161" cy="526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897" t="40726" r="81026" b="45598"/>
          <a:stretch/>
        </p:blipFill>
        <p:spPr>
          <a:xfrm>
            <a:off x="7396080" y="1321583"/>
            <a:ext cx="1287337" cy="75725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/>
          <a:srcRect l="27011" t="40445" r="45043" b="23718"/>
          <a:stretch/>
        </p:blipFill>
        <p:spPr>
          <a:xfrm>
            <a:off x="1535921" y="2058131"/>
            <a:ext cx="2767207" cy="1996038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4394826" y="2172905"/>
            <a:ext cx="2829508" cy="198348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Rectángulo 61"/>
          <p:cNvSpPr/>
          <p:nvPr/>
        </p:nvSpPr>
        <p:spPr>
          <a:xfrm>
            <a:off x="4502500" y="2113441"/>
            <a:ext cx="3179518" cy="194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</p:spTree>
    <p:extLst>
      <p:ext uri="{BB962C8B-B14F-4D97-AF65-F5344CB8AC3E}">
        <p14:creationId xmlns:p14="http://schemas.microsoft.com/office/powerpoint/2010/main" val="209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/>
        </p:nvSpPr>
        <p:spPr>
          <a:xfrm>
            <a:off x="1384352" y="1513981"/>
            <a:ext cx="5329033" cy="508323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84353" y="2172905"/>
            <a:ext cx="2829508" cy="198348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291797" y="1443280"/>
            <a:ext cx="1303563" cy="73484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231" t="31480" r="27051" b="59061"/>
          <a:stretch/>
        </p:blipFill>
        <p:spPr>
          <a:xfrm>
            <a:off x="1478184" y="1409684"/>
            <a:ext cx="5319161" cy="526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897" t="40726" r="81026" b="45598"/>
          <a:stretch/>
        </p:blipFill>
        <p:spPr>
          <a:xfrm>
            <a:off x="7396080" y="1321583"/>
            <a:ext cx="1287337" cy="75725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/>
          <a:srcRect l="27011" t="40445" r="45043" b="23718"/>
          <a:stretch/>
        </p:blipFill>
        <p:spPr>
          <a:xfrm>
            <a:off x="1535921" y="2058131"/>
            <a:ext cx="2767207" cy="1996038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4394826" y="2172905"/>
            <a:ext cx="2829508" cy="198348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Rectángulo 61"/>
          <p:cNvSpPr/>
          <p:nvPr/>
        </p:nvSpPr>
        <p:spPr>
          <a:xfrm>
            <a:off x="4502500" y="2113441"/>
            <a:ext cx="3179518" cy="194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63" name="CuadroTexto 62"/>
          <p:cNvSpPr txBox="1"/>
          <p:nvPr/>
        </p:nvSpPr>
        <p:spPr>
          <a:xfrm>
            <a:off x="4470089" y="2085678"/>
            <a:ext cx="462668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Mārcus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Iūliam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pulsat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puer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improbus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est</a:t>
            </a:r>
            <a:r>
              <a:rPr lang="es-MX" sz="9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Iūlia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plōrat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Mārcus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eam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pulsat</a:t>
            </a:r>
            <a:r>
              <a:rPr lang="es-MX" sz="9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Mārcus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rīdet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/>
              <a:t>puer</a:t>
            </a:r>
            <a:r>
              <a:rPr lang="es-MX" sz="900" b="1" dirty="0"/>
              <a:t> </a:t>
            </a:r>
            <a:r>
              <a:rPr lang="es-MX" sz="900" b="1" dirty="0" err="1"/>
              <a:t>improbus</a:t>
            </a:r>
            <a:r>
              <a:rPr lang="es-MX" sz="900" b="1" dirty="0"/>
              <a:t> </a:t>
            </a:r>
            <a:r>
              <a:rPr lang="es-MX" sz="900" b="1" dirty="0" err="1"/>
              <a:t>est</a:t>
            </a:r>
            <a:r>
              <a:rPr lang="es-MX" sz="9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Iūliam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Mārcum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nōn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pulsat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proba </a:t>
            </a:r>
            <a:r>
              <a:rPr lang="es-MX" sz="900" b="1" dirty="0" err="1" smtClean="0"/>
              <a:t>puella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est</a:t>
            </a:r>
            <a:r>
              <a:rPr lang="es-MX" sz="9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Aemilia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venit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Quīntum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audit</a:t>
            </a:r>
            <a:r>
              <a:rPr lang="es-MX" sz="900" b="1" dirty="0" smtClean="0"/>
              <a:t>..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Iūlius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Quīntum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nōn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audit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dormit</a:t>
            </a:r>
            <a:r>
              <a:rPr lang="es-MX" sz="9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Aemilia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Mārcum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verberat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īrāta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est</a:t>
            </a:r>
            <a:r>
              <a:rPr lang="es-MX" sz="9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Mārcus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plōrat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Aemilia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eum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verberat</a:t>
            </a:r>
            <a:r>
              <a:rPr lang="es-MX" sz="9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900" b="1" dirty="0" err="1" smtClean="0"/>
              <a:t>Iūlius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venit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quia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Mārcum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quī</a:t>
            </a:r>
            <a:r>
              <a:rPr lang="es-MX" sz="900" b="1" dirty="0" smtClean="0"/>
              <a:t> </a:t>
            </a:r>
            <a:r>
              <a:rPr lang="es-MX" sz="900" b="1" dirty="0" err="1" smtClean="0"/>
              <a:t>plōrat</a:t>
            </a:r>
            <a:r>
              <a:rPr lang="es-MX" sz="900" b="1" dirty="0" smtClean="0"/>
              <a:t>, </a:t>
            </a:r>
            <a:r>
              <a:rPr lang="es-MX" sz="900" b="1" dirty="0" err="1" smtClean="0"/>
              <a:t>audit</a:t>
            </a:r>
            <a:r>
              <a:rPr lang="es-MX" sz="9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44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7935" y="1564640"/>
            <a:ext cx="5076438" cy="2834888"/>
          </a:xfrm>
          <a:prstGeom prst="rect">
            <a:avLst/>
          </a:prstGeom>
          <a:solidFill>
            <a:srgbClr val="95A5B9"/>
          </a:solidFill>
          <a:ln>
            <a:solidFill>
              <a:srgbClr val="95A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265229" y="709348"/>
            <a:ext cx="1051982" cy="126441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231" t="24088" r="10863" b="5940"/>
          <a:stretch/>
        </p:blipFill>
        <p:spPr>
          <a:xfrm>
            <a:off x="1633025" y="1396451"/>
            <a:ext cx="5058108" cy="28478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877" t="27963" r="80153" b="44778"/>
          <a:stretch/>
        </p:blipFill>
        <p:spPr>
          <a:xfrm>
            <a:off x="7415254" y="568097"/>
            <a:ext cx="978195" cy="12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7935" y="1564640"/>
            <a:ext cx="5076438" cy="2834888"/>
          </a:xfrm>
          <a:prstGeom prst="rect">
            <a:avLst/>
          </a:prstGeom>
          <a:solidFill>
            <a:srgbClr val="95A5B9"/>
          </a:solidFill>
          <a:ln>
            <a:solidFill>
              <a:srgbClr val="95A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265229" y="709348"/>
            <a:ext cx="1051982" cy="126441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231" t="24088" r="10863" b="5940"/>
          <a:stretch/>
        </p:blipFill>
        <p:spPr>
          <a:xfrm>
            <a:off x="1633025" y="1396451"/>
            <a:ext cx="5058108" cy="28478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877" t="27963" r="80153" b="44778"/>
          <a:stretch/>
        </p:blipFill>
        <p:spPr>
          <a:xfrm>
            <a:off x="7415254" y="568097"/>
            <a:ext cx="978195" cy="1253061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2628076" y="1544159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240708" y="154117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474870" y="1541175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530178" y="1714785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081840" y="171478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963551" y="186692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4113720" y="1863709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690758" y="203366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454517" y="2026823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349914" y="2021337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721964" y="203366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r>
              <a:rPr lang="es-MX" sz="1050" dirty="0" err="1" smtClean="0">
                <a:latin typeface="High Tower Text" panose="02040502050506030303" pitchFamily="18" charset="0"/>
              </a:rPr>
              <a:t>ē</a:t>
            </a:r>
            <a:endParaRPr lang="es-CL" sz="1050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2665435" y="2185856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914548" y="2181335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082641" y="2348868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421382" y="2194947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t</a:t>
            </a:r>
            <a:r>
              <a:rPr lang="es-MX" sz="1050" dirty="0" err="1" smtClean="0">
                <a:latin typeface="High Tower Text" panose="02040502050506030303" pitchFamily="18" charset="0"/>
              </a:rPr>
              <a:t>ē</a:t>
            </a:r>
            <a:endParaRPr lang="es-CL" sz="1050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4693030" y="2354970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663767" y="2505618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273470" y="2505618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522676" y="2674597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273470" y="2665512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2694568" y="282620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3686280" y="2833583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2628076" y="298208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4039218" y="298208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519576" y="298864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2522676" y="3150338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3235498" y="3148653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3875282" y="3305845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4740342" y="3305845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5464040" y="3305845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u</a:t>
            </a:r>
            <a:r>
              <a:rPr lang="es-MX" sz="1200" dirty="0" err="1" smtClean="0">
                <a:latin typeface="High Tower Text" panose="02040502050506030303" pitchFamily="18" charset="0"/>
              </a:rPr>
              <a:t>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3022069" y="330584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3158282" y="3471681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4237026" y="3471681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3164744" y="3628872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3840875" y="361781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4542466" y="361781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2517996" y="378455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3146672" y="378455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3810584" y="3784554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4618559" y="3784554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um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2517996" y="394353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3397961" y="394353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4073413" y="394353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High Tower Text" panose="02040502050506030303" pitchFamily="18" charset="0"/>
              </a:rPr>
              <a:t>a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789260" y="1923364"/>
            <a:ext cx="3522316" cy="2810681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/>
          <p:cNvSpPr/>
          <p:nvPr/>
        </p:nvSpPr>
        <p:spPr>
          <a:xfrm>
            <a:off x="6981089" y="334255"/>
            <a:ext cx="1527700" cy="1439039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918" t="41148" r="12083" b="22111"/>
          <a:stretch/>
        </p:blipFill>
        <p:spPr>
          <a:xfrm>
            <a:off x="2019300" y="1616792"/>
            <a:ext cx="4163120" cy="13877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23" t="46135" r="76026" b="25617"/>
          <a:stretch/>
        </p:blipFill>
        <p:spPr>
          <a:xfrm>
            <a:off x="6736813" y="497638"/>
            <a:ext cx="1610810" cy="1402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164" t="36112" r="29666" b="21964"/>
          <a:stretch/>
        </p:blipFill>
        <p:spPr>
          <a:xfrm>
            <a:off x="2019300" y="2956478"/>
            <a:ext cx="4162444" cy="1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789260" y="1923364"/>
            <a:ext cx="3522316" cy="2810681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/>
          <p:cNvSpPr/>
          <p:nvPr/>
        </p:nvSpPr>
        <p:spPr>
          <a:xfrm>
            <a:off x="6981089" y="334255"/>
            <a:ext cx="1527700" cy="1439039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918" t="41148" r="12083" b="22111"/>
          <a:stretch/>
        </p:blipFill>
        <p:spPr>
          <a:xfrm>
            <a:off x="2019300" y="1616792"/>
            <a:ext cx="4163120" cy="13877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723" t="46135" r="76026" b="25617"/>
          <a:stretch/>
        </p:blipFill>
        <p:spPr>
          <a:xfrm>
            <a:off x="6736813" y="497638"/>
            <a:ext cx="1610810" cy="1402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164" t="36112" r="29666" b="21964"/>
          <a:stretch/>
        </p:blipFill>
        <p:spPr>
          <a:xfrm>
            <a:off x="2019300" y="2956478"/>
            <a:ext cx="4162444" cy="1529712"/>
          </a:xfrm>
          <a:prstGeom prst="rect">
            <a:avLst/>
          </a:prstGeom>
        </p:spPr>
      </p:pic>
      <p:sp>
        <p:nvSpPr>
          <p:cNvPr id="58" name="CuadroTexto 57"/>
          <p:cNvSpPr txBox="1"/>
          <p:nvPr/>
        </p:nvSpPr>
        <p:spPr>
          <a:xfrm>
            <a:off x="2788096" y="178486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quae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788096" y="214813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quae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708936" y="285014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quae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876976" y="3034099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772769" y="1960577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</a:t>
            </a:r>
            <a:r>
              <a:rPr lang="es-MX" sz="1050" dirty="0" err="1" smtClean="0">
                <a:latin typeface="High Tower Text" panose="02040502050506030303" pitchFamily="18" charset="0"/>
              </a:rPr>
              <a:t>ī</a:t>
            </a:r>
            <a:endParaRPr lang="es-CL" sz="1050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966893" y="2320348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</a:t>
            </a:r>
            <a:r>
              <a:rPr lang="es-MX" sz="1050" dirty="0" err="1" smtClean="0">
                <a:latin typeface="High Tower Text" panose="02040502050506030303" pitchFamily="18" charset="0"/>
              </a:rPr>
              <a:t>ī</a:t>
            </a:r>
            <a:endParaRPr lang="es-CL" sz="1050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2771763" y="250160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658333" y="268362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quem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2900478" y="319868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quae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2725203" y="336778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quem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2963538" y="3534716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</a:t>
            </a:r>
            <a:r>
              <a:rPr lang="es-MX" sz="1050" dirty="0" err="1" smtClean="0">
                <a:latin typeface="High Tower Text" panose="02040502050506030303" pitchFamily="18" charset="0"/>
              </a:rPr>
              <a:t>ī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2757639" y="371856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quem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825029" y="3902414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quem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2629410" y="422408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quem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2841846" y="4067528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qu</a:t>
            </a:r>
            <a:r>
              <a:rPr lang="es-MX" sz="1050" dirty="0" err="1" smtClean="0">
                <a:latin typeface="High Tower Text" panose="02040502050506030303" pitchFamily="18" charset="0"/>
              </a:rPr>
              <a:t>ī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96909" y="1079305"/>
            <a:ext cx="3300877" cy="352741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507317" y="95470"/>
            <a:ext cx="1512045" cy="142431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584" t="30778" r="61622" b="7297"/>
          <a:stretch/>
        </p:blipFill>
        <p:spPr>
          <a:xfrm>
            <a:off x="1331416" y="1197945"/>
            <a:ext cx="3067450" cy="3258151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4653904" y="1079305"/>
            <a:ext cx="3528649" cy="352741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4761970" y="1197945"/>
            <a:ext cx="3275620" cy="32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2093" t="42778" r="16167" b="38111"/>
          <a:stretch/>
        </p:blipFill>
        <p:spPr>
          <a:xfrm>
            <a:off x="7627267" y="221269"/>
            <a:ext cx="1280232" cy="11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96909" y="1079305"/>
            <a:ext cx="3300877" cy="352741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507317" y="95470"/>
            <a:ext cx="1512045" cy="142431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584" t="30778" r="61622" b="7297"/>
          <a:stretch/>
        </p:blipFill>
        <p:spPr>
          <a:xfrm>
            <a:off x="1331416" y="1197945"/>
            <a:ext cx="3067450" cy="3258151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4653904" y="1079305"/>
            <a:ext cx="3528649" cy="352741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4761970" y="1197945"/>
            <a:ext cx="3275620" cy="325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810164" y="1347543"/>
            <a:ext cx="33639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Mārcus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Iūliam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pulsat</a:t>
            </a:r>
            <a:r>
              <a:rPr lang="es-MX" sz="11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Iūlia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plōrat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Mārcus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quī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puer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improbus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est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rīdet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Quīntus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videt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Mārcum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quī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Iūliam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pulsat</a:t>
            </a:r>
            <a:r>
              <a:rPr lang="es-MX" sz="11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Iūlia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Aemiliam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vocat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Aemilia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quae</a:t>
            </a:r>
            <a:r>
              <a:rPr lang="es-MX" sz="1100" b="1" dirty="0" smtClean="0"/>
              <a:t> mater </a:t>
            </a:r>
            <a:r>
              <a:rPr lang="es-MX" sz="1100" b="1" dirty="0" err="1" smtClean="0"/>
              <a:t>liberōrum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est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venit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Aemilia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Quīntum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interrogat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Quīntus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Iūlium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vocat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Aemilia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īrāta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Mārcum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verberat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Iam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Mārcus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plōrat</a:t>
            </a:r>
            <a:r>
              <a:rPr lang="es-MX" sz="1100" b="1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Iūlius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Mārcum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quī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plōrat</a:t>
            </a:r>
            <a:r>
              <a:rPr lang="es-MX" sz="1100" b="1" dirty="0" smtClean="0"/>
              <a:t>, </a:t>
            </a:r>
            <a:r>
              <a:rPr lang="es-MX" sz="1100" b="1" dirty="0" err="1" smtClean="0"/>
              <a:t>audit</a:t>
            </a:r>
            <a:r>
              <a:rPr lang="es-MX" sz="1100" b="1" dirty="0" smtClean="0"/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100" b="1" dirty="0" err="1" smtClean="0"/>
              <a:t>Iūlius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Mārcum</a:t>
            </a:r>
            <a:r>
              <a:rPr lang="es-MX" sz="1100" b="1" dirty="0" smtClean="0"/>
              <a:t> </a:t>
            </a:r>
            <a:r>
              <a:rPr lang="es-MX" sz="1100" b="1" dirty="0" err="1" smtClean="0"/>
              <a:t>verberat</a:t>
            </a:r>
            <a:r>
              <a:rPr lang="es-MX" sz="1100" b="1" dirty="0" smtClean="0"/>
              <a:t>.</a:t>
            </a:r>
          </a:p>
          <a:p>
            <a:pPr marL="342900" indent="-342900">
              <a:buAutoNum type="arabicPeriod"/>
            </a:pPr>
            <a:endParaRPr lang="es-CL" sz="1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2093" t="42778" r="16167" b="38111"/>
          <a:stretch/>
        </p:blipFill>
        <p:spPr>
          <a:xfrm>
            <a:off x="7627267" y="221269"/>
            <a:ext cx="1280232" cy="11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34223" y="1059582"/>
            <a:ext cx="5934642" cy="2894585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471430" y="1067747"/>
            <a:ext cx="1468272" cy="188780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692" t="32977" r="29231" b="12550"/>
          <a:stretch/>
        </p:blipFill>
        <p:spPr>
          <a:xfrm>
            <a:off x="1135239" y="1210894"/>
            <a:ext cx="5883750" cy="28581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2170" t="43666" r="13583" b="23741"/>
          <a:stretch/>
        </p:blipFill>
        <p:spPr>
          <a:xfrm>
            <a:off x="7294005" y="1177238"/>
            <a:ext cx="1506562" cy="19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70200" y="43601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oke"/>
                <a:ea typeface="Stoke"/>
                <a:cs typeface="Stoke"/>
                <a:sym typeface="Stoke"/>
              </a:rPr>
              <a:t>Index</a:t>
            </a:r>
            <a:endParaRPr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937662" y="1095436"/>
            <a:ext cx="7068033" cy="1073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32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¡</a:t>
            </a:r>
            <a:r>
              <a:rPr lang="es-MX" sz="32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r>
              <a:rPr lang="es-MX" sz="32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MX" sz="32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CL" sz="32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744" name="Google Shape;744;p46"/>
          <p:cNvCxnSpPr>
            <a:cxnSpLocks/>
          </p:cNvCxnSpPr>
          <p:nvPr/>
        </p:nvCxnSpPr>
        <p:spPr>
          <a:xfrm>
            <a:off x="956170" y="1582107"/>
            <a:ext cx="0" cy="3347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34223" y="1059582"/>
            <a:ext cx="5934642" cy="2894585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471430" y="1067747"/>
            <a:ext cx="1468272" cy="188780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692" t="32977" r="29231" b="12550"/>
          <a:stretch/>
        </p:blipFill>
        <p:spPr>
          <a:xfrm>
            <a:off x="1135239" y="1210894"/>
            <a:ext cx="5883750" cy="28581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2170" t="43666" r="13583" b="23741"/>
          <a:stretch/>
        </p:blipFill>
        <p:spPr>
          <a:xfrm>
            <a:off x="7294005" y="1177238"/>
            <a:ext cx="1506562" cy="1938794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4069220" y="2461966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nōminātīvus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294881" y="2048901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nōminātīvus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036152" y="2250681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nōminātīvus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326940" y="184889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accūsātīvus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149953" y="245399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accūsātīvus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489806" y="2645073"/>
            <a:ext cx="37221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 err="1" smtClean="0">
                <a:latin typeface="High Tower Text" panose="02040502050506030303" pitchFamily="18" charset="0"/>
              </a:rPr>
              <a:t>um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899122" y="3451075"/>
            <a:ext cx="37221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 err="1" smtClean="0">
                <a:latin typeface="High Tower Text" panose="02040502050506030303" pitchFamily="18" charset="0"/>
              </a:rPr>
              <a:t>um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104440" y="3451075"/>
            <a:ext cx="37221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 err="1" smtClean="0">
                <a:latin typeface="High Tower Text" panose="02040502050506030303" pitchFamily="18" charset="0"/>
              </a:rPr>
              <a:t>um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106619" y="225433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>
                <a:latin typeface="High Tower Text" panose="02040502050506030303" pitchFamily="18" charset="0"/>
              </a:rPr>
              <a:t>accūsātīvus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614946" y="2842913"/>
            <a:ext cx="36099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>
                <a:latin typeface="High Tower Text" panose="02040502050506030303" pitchFamily="18" charset="0"/>
              </a:rPr>
              <a:t>a</a:t>
            </a:r>
            <a:r>
              <a:rPr lang="es-MX" sz="1600" baseline="-25000" dirty="0" smtClean="0">
                <a:latin typeface="High Tower Text" panose="02040502050506030303" pitchFamily="18" charset="0"/>
              </a:rPr>
              <a:t>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773210" y="3665433"/>
            <a:ext cx="36099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>
                <a:latin typeface="High Tower Text" panose="02040502050506030303" pitchFamily="18" charset="0"/>
              </a:rPr>
              <a:t>a</a:t>
            </a:r>
            <a:r>
              <a:rPr lang="es-MX" sz="1600" baseline="-25000" dirty="0" smtClean="0">
                <a:latin typeface="High Tower Text" panose="02040502050506030303" pitchFamily="18" charset="0"/>
              </a:rPr>
              <a:t>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5826638" y="3661090"/>
            <a:ext cx="360996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>
                <a:latin typeface="High Tower Text" panose="02040502050506030303" pitchFamily="18" charset="0"/>
              </a:rPr>
              <a:t>a</a:t>
            </a:r>
            <a:r>
              <a:rPr lang="es-MX" sz="1600" baseline="-25000" dirty="0" smtClean="0">
                <a:latin typeface="High Tower Text" panose="02040502050506030303" pitchFamily="18" charset="0"/>
              </a:rPr>
              <a:t>m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304255" y="3070102"/>
            <a:ext cx="31130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 err="1" smtClean="0">
                <a:latin typeface="High Tower Text" panose="02040502050506030303" pitchFamily="18" charset="0"/>
              </a:rPr>
              <a:t>us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282455" y="3264341"/>
            <a:ext cx="31130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aseline="-25000" dirty="0" err="1" smtClean="0">
                <a:latin typeface="High Tower Text" panose="02040502050506030303" pitchFamily="18" charset="0"/>
              </a:rPr>
              <a:t>us</a:t>
            </a:r>
            <a:endParaRPr lang="es-CL" sz="1600" baseline="-25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131492" y="1353341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040328" y="1253566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201952" y="1336240"/>
            <a:ext cx="6146336" cy="1506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latin typeface="Stoke" panose="020B0604020202020204" charset="0"/>
              </a:rPr>
              <a:t>Antes de terminar</a:t>
            </a:r>
            <a:r>
              <a:rPr lang="es-CL" sz="4000" dirty="0">
                <a:latin typeface="Stoke Light" panose="020B0604020202020204" charset="0"/>
              </a:rPr>
              <a:t>: </a:t>
            </a:r>
            <a:r>
              <a:rPr lang="es-CL" sz="2800" dirty="0">
                <a:latin typeface="Stoke Light" panose="020B0604020202020204" charset="0"/>
              </a:rPr>
              <a:t/>
            </a:r>
            <a:br>
              <a:rPr lang="es-CL" sz="2800" dirty="0">
                <a:latin typeface="Stoke Light" panose="020B0604020202020204" charset="0"/>
              </a:rPr>
            </a:br>
            <a:r>
              <a:rPr lang="es-CL" sz="2400" dirty="0" smtClean="0">
                <a:latin typeface="Stoke Light" panose="020B0604020202020204" charset="0"/>
              </a:rPr>
              <a:t>Pequeña técnica para el estudio…</a:t>
            </a:r>
            <a:endParaRPr sz="2400" dirty="0">
              <a:latin typeface="Stoke Light" panose="020B0604020202020204" charset="0"/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1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p77"/>
          <p:cNvSpPr txBox="1">
            <a:spLocks noGrp="1"/>
          </p:cNvSpPr>
          <p:nvPr>
            <p:ph type="title"/>
          </p:nvPr>
        </p:nvSpPr>
        <p:spPr>
          <a:xfrm>
            <a:off x="1001498" y="280639"/>
            <a:ext cx="6872502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 smtClean="0">
                <a:latin typeface="Stoke"/>
                <a:ea typeface="Stoke"/>
                <a:cs typeface="Stoke"/>
                <a:sym typeface="Stoke"/>
              </a:rPr>
              <a:t>Técnica para memorizar el vocabulario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2970" name="Google Shape;2970;p77"/>
          <p:cNvCxnSpPr/>
          <p:nvPr/>
        </p:nvCxnSpPr>
        <p:spPr>
          <a:xfrm rot="10800000">
            <a:off x="4626000" y="339797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1" name="Google Shape;2971;p77"/>
          <p:cNvCxnSpPr/>
          <p:nvPr/>
        </p:nvCxnSpPr>
        <p:spPr>
          <a:xfrm rot="10800000">
            <a:off x="4663210" y="4060762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2" name="Google Shape;2972;p77"/>
          <p:cNvCxnSpPr/>
          <p:nvPr/>
        </p:nvCxnSpPr>
        <p:spPr>
          <a:xfrm rot="10800000">
            <a:off x="4626000" y="388068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3" name="Google Shape;2973;p77"/>
          <p:cNvCxnSpPr/>
          <p:nvPr/>
        </p:nvCxnSpPr>
        <p:spPr>
          <a:xfrm rot="10800000">
            <a:off x="4626000" y="412204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4" name="Google Shape;2974;p77"/>
          <p:cNvCxnSpPr/>
          <p:nvPr/>
        </p:nvCxnSpPr>
        <p:spPr>
          <a:xfrm rot="10800000">
            <a:off x="4626000" y="4363395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5" name="Google Shape;2975;p77"/>
          <p:cNvCxnSpPr/>
          <p:nvPr/>
        </p:nvCxnSpPr>
        <p:spPr>
          <a:xfrm rot="10800000">
            <a:off x="4626000" y="4604750"/>
            <a:ext cx="3798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ortar rectángulo de esquina sencilla 1"/>
          <p:cNvSpPr/>
          <p:nvPr/>
        </p:nvSpPr>
        <p:spPr>
          <a:xfrm>
            <a:off x="1503680" y="1080164"/>
            <a:ext cx="5428349" cy="3262916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Conector recto 4"/>
          <p:cNvCxnSpPr/>
          <p:nvPr/>
        </p:nvCxnSpPr>
        <p:spPr>
          <a:xfrm>
            <a:off x="2788920" y="1088448"/>
            <a:ext cx="0" cy="326291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843020" y="1100479"/>
            <a:ext cx="0" cy="3262916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065420" y="1080164"/>
            <a:ext cx="0" cy="3262916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007760" y="1088448"/>
            <a:ext cx="0" cy="326291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506438" y="1178559"/>
            <a:ext cx="130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 smtClean="0">
                <a:latin typeface="Barrio" panose="00000500000000000000" pitchFamily="2" charset="0"/>
              </a:rPr>
              <a:t>Fluvius</a:t>
            </a:r>
            <a:r>
              <a:rPr lang="es-CL" sz="1200" dirty="0" smtClean="0">
                <a:latin typeface="Barrio" panose="00000500000000000000" pitchFamily="2" charset="0"/>
              </a:rPr>
              <a:t> –</a:t>
            </a:r>
            <a:r>
              <a:rPr lang="es-MX" sz="1200" dirty="0" smtClean="0">
                <a:latin typeface="Barrio" panose="00000500000000000000" pitchFamily="2" charset="0"/>
              </a:rPr>
              <a:t>ī </a:t>
            </a:r>
            <a:r>
              <a:rPr lang="es-MX" sz="1200" i="1" dirty="0" smtClean="0">
                <a:latin typeface="Barrio" panose="00000500000000000000" pitchFamily="2" charset="0"/>
              </a:rPr>
              <a:t>m</a:t>
            </a:r>
          </a:p>
          <a:p>
            <a:r>
              <a:rPr lang="es-MX" sz="1200" dirty="0" err="1" smtClean="0">
                <a:latin typeface="Barrio" panose="00000500000000000000" pitchFamily="2" charset="0"/>
              </a:rPr>
              <a:t>Oppidum</a:t>
            </a:r>
            <a:r>
              <a:rPr lang="es-MX" sz="1200" dirty="0" smtClean="0">
                <a:latin typeface="Barrio" panose="00000500000000000000" pitchFamily="2" charset="0"/>
              </a:rPr>
              <a:t>, -</a:t>
            </a:r>
            <a:r>
              <a:rPr lang="es-MX" sz="1200" dirty="0" err="1" smtClean="0">
                <a:latin typeface="Barrio" panose="00000500000000000000" pitchFamily="2" charset="0"/>
              </a:rPr>
              <a:t>ī</a:t>
            </a:r>
            <a:r>
              <a:rPr lang="es-MX" sz="1200" i="1" dirty="0" err="1" smtClean="0">
                <a:latin typeface="Barrio" panose="00000500000000000000" pitchFamily="2" charset="0"/>
              </a:rPr>
              <a:t>n</a:t>
            </a:r>
            <a:endParaRPr lang="es-MX" sz="1200" i="1" dirty="0" smtClean="0">
              <a:latin typeface="Barrio" panose="00000500000000000000" pitchFamily="2" charset="0"/>
            </a:endParaRPr>
          </a:p>
          <a:p>
            <a:r>
              <a:rPr lang="es-MX" sz="1200" i="1" dirty="0" err="1" smtClean="0">
                <a:latin typeface="Barrio" panose="00000500000000000000" pitchFamily="2" charset="0"/>
              </a:rPr>
              <a:t>Scaena</a:t>
            </a:r>
            <a:r>
              <a:rPr lang="es-MX" sz="1200" i="1" dirty="0" smtClean="0">
                <a:latin typeface="Barrio" panose="00000500000000000000" pitchFamily="2" charset="0"/>
              </a:rPr>
              <a:t>, -</a:t>
            </a:r>
            <a:r>
              <a:rPr lang="es-MX" sz="1200" i="1" dirty="0" err="1" smtClean="0">
                <a:latin typeface="Barrio" panose="00000500000000000000" pitchFamily="2" charset="0"/>
              </a:rPr>
              <a:t>ae</a:t>
            </a:r>
            <a:r>
              <a:rPr lang="es-MX" sz="1200" i="1" dirty="0" smtClean="0">
                <a:latin typeface="Barrio" panose="00000500000000000000" pitchFamily="2" charset="0"/>
              </a:rPr>
              <a:t> m</a:t>
            </a:r>
          </a:p>
          <a:p>
            <a:r>
              <a:rPr lang="es-MX" sz="1200" dirty="0" err="1" smtClean="0">
                <a:latin typeface="Barrio" panose="00000500000000000000" pitchFamily="2" charset="0"/>
              </a:rPr>
              <a:t>Probus</a:t>
            </a:r>
            <a:r>
              <a:rPr lang="es-MX" sz="1200" dirty="0" smtClean="0">
                <a:latin typeface="Barrio" panose="00000500000000000000" pitchFamily="2" charset="0"/>
              </a:rPr>
              <a:t> –a -</a:t>
            </a:r>
            <a:r>
              <a:rPr lang="es-MX" sz="1200" dirty="0" err="1" smtClean="0">
                <a:latin typeface="Barrio" panose="00000500000000000000" pitchFamily="2" charset="0"/>
              </a:rPr>
              <a:t>um</a:t>
            </a:r>
            <a:endParaRPr lang="es-CL" sz="1200" dirty="0">
              <a:latin typeface="Barrio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FBD523-BB42-B002-66B1-6E036873E8A4}"/>
              </a:ext>
            </a:extLst>
          </p:cNvPr>
          <p:cNvSpPr txBox="1"/>
          <p:nvPr/>
        </p:nvSpPr>
        <p:spPr>
          <a:xfrm>
            <a:off x="370246" y="2947851"/>
            <a:ext cx="1316606" cy="900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L" sz="1050" dirty="0">
                <a:latin typeface="Britannic Bold" panose="020B0903060703020204" pitchFamily="34" charset="0"/>
              </a:rPr>
              <a:t>Ojo: son solo recomendaciones, cada quien sigue el sistema que más le acomode.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825141" y="1178559"/>
            <a:ext cx="148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Barrio" panose="00000500000000000000" pitchFamily="2" charset="0"/>
              </a:rPr>
              <a:t>Río</a:t>
            </a:r>
          </a:p>
          <a:p>
            <a:r>
              <a:rPr lang="es-MX" sz="1200" dirty="0" smtClean="0">
                <a:latin typeface="Barrio" panose="00000500000000000000" pitchFamily="2" charset="0"/>
              </a:rPr>
              <a:t>Ciudadela</a:t>
            </a:r>
          </a:p>
          <a:p>
            <a:r>
              <a:rPr lang="es-MX" sz="1200" dirty="0" smtClean="0">
                <a:latin typeface="Barrio" panose="00000500000000000000" pitchFamily="2" charset="0"/>
              </a:rPr>
              <a:t>Escena</a:t>
            </a:r>
          </a:p>
          <a:p>
            <a:r>
              <a:rPr lang="es-MX" sz="1200" dirty="0" smtClean="0">
                <a:latin typeface="Barrio" panose="00000500000000000000" pitchFamily="2" charset="0"/>
              </a:rPr>
              <a:t>Bueno</a:t>
            </a:r>
            <a:endParaRPr lang="es-CL" sz="1200" dirty="0">
              <a:latin typeface="Barrio" panose="000005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22052" y="1178559"/>
            <a:ext cx="165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 smtClean="0">
                <a:latin typeface="Barrio" panose="00000500000000000000" pitchFamily="2" charset="0"/>
              </a:rPr>
              <a:t>Fluvius</a:t>
            </a:r>
            <a:r>
              <a:rPr lang="es-CL" sz="1200" dirty="0" smtClean="0">
                <a:latin typeface="Barrio" panose="00000500000000000000" pitchFamily="2" charset="0"/>
              </a:rPr>
              <a:t> –ī </a:t>
            </a:r>
            <a:r>
              <a:rPr lang="es-CL" sz="1200" i="1" dirty="0" smtClean="0">
                <a:latin typeface="Barrio" panose="00000500000000000000" pitchFamily="2" charset="0"/>
              </a:rPr>
              <a:t>M</a:t>
            </a:r>
            <a:endParaRPr lang="es-CL" sz="1200" dirty="0" smtClean="0">
              <a:latin typeface="Barrio" panose="00000500000000000000" pitchFamily="2" charset="0"/>
            </a:endParaRPr>
          </a:p>
          <a:p>
            <a:r>
              <a:rPr lang="es-MX" sz="1200" dirty="0" err="1" smtClean="0">
                <a:latin typeface="Barrio" panose="00000500000000000000" pitchFamily="2" charset="0"/>
              </a:rPr>
              <a:t>Oppid</a:t>
            </a:r>
            <a:r>
              <a:rPr lang="es-MX" sz="1200" dirty="0" smtClean="0">
                <a:latin typeface="Barrio" panose="00000500000000000000" pitchFamily="2" charset="0"/>
              </a:rPr>
              <a:t>…</a:t>
            </a:r>
            <a:endParaRPr lang="es-CL" sz="1200" dirty="0">
              <a:latin typeface="Barrio" panose="000005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2FBD523-BB42-B002-66B1-6E036873E8A4}"/>
              </a:ext>
            </a:extLst>
          </p:cNvPr>
          <p:cNvSpPr txBox="1"/>
          <p:nvPr/>
        </p:nvSpPr>
        <p:spPr>
          <a:xfrm>
            <a:off x="5392199" y="3059706"/>
            <a:ext cx="3149091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Britannic Bold" panose="020B0903060703020204" pitchFamily="34" charset="0"/>
              </a:rPr>
              <a:t>Dobla una hoja de papel en varias columnas, escribe las palabras que tengas que aprender en la </a:t>
            </a:r>
            <a:r>
              <a:rPr lang="es-CL" dirty="0" smtClean="0">
                <a:latin typeface="Britannic Bold" panose="020B0903060703020204" pitchFamily="34" charset="0"/>
              </a:rPr>
              <a:t>primera </a:t>
            </a:r>
            <a:r>
              <a:rPr lang="es-CL" dirty="0" smtClean="0">
                <a:latin typeface="Britannic Bold" panose="020B0903060703020204" pitchFamily="34" charset="0"/>
              </a:rPr>
              <a:t>columna, luego </a:t>
            </a:r>
            <a:r>
              <a:rPr lang="es-CL" dirty="0" smtClean="0">
                <a:latin typeface="Britannic Bold" panose="020B0903060703020204" pitchFamily="34" charset="0"/>
              </a:rPr>
              <a:t>escribe </a:t>
            </a:r>
            <a:r>
              <a:rPr lang="es-CL" dirty="0" smtClean="0">
                <a:latin typeface="Britannic Bold" panose="020B0903060703020204" pitchFamily="34" charset="0"/>
              </a:rPr>
              <a:t>en la columna de al lado </a:t>
            </a:r>
            <a:r>
              <a:rPr lang="es-CL" dirty="0" smtClean="0">
                <a:latin typeface="Britannic Bold" panose="020B0903060703020204" pitchFamily="34" charset="0"/>
              </a:rPr>
              <a:t>las palabras en </a:t>
            </a:r>
            <a:r>
              <a:rPr lang="es-CL" dirty="0" smtClean="0">
                <a:latin typeface="Britannic Bold" panose="020B0903060703020204" pitchFamily="34" charset="0"/>
              </a:rPr>
              <a:t>español. Luego tapa la </a:t>
            </a:r>
            <a:r>
              <a:rPr lang="es-CL" dirty="0" smtClean="0">
                <a:latin typeface="Britannic Bold" panose="020B0903060703020204" pitchFamily="34" charset="0"/>
              </a:rPr>
              <a:t>primera columna, </a:t>
            </a:r>
            <a:r>
              <a:rPr lang="es-CL" dirty="0" smtClean="0">
                <a:latin typeface="Britannic Bold" panose="020B0903060703020204" pitchFamily="34" charset="0"/>
              </a:rPr>
              <a:t>y escribe en la tercera </a:t>
            </a:r>
            <a:r>
              <a:rPr lang="es-CL" dirty="0" smtClean="0">
                <a:latin typeface="Britannic Bold" panose="020B0903060703020204" pitchFamily="34" charset="0"/>
              </a:rPr>
              <a:t>las palabras en </a:t>
            </a:r>
            <a:r>
              <a:rPr lang="es-CL" dirty="0" smtClean="0">
                <a:latin typeface="Britannic Bold" panose="020B0903060703020204" pitchFamily="34" charset="0"/>
              </a:rPr>
              <a:t>latín, y así </a:t>
            </a:r>
            <a:r>
              <a:rPr lang="es-CL" i="1" dirty="0" smtClean="0">
                <a:latin typeface="Britannic Bold" panose="020B0903060703020204" pitchFamily="34" charset="0"/>
              </a:rPr>
              <a:t>ad infinitum.</a:t>
            </a:r>
            <a:endParaRPr lang="es-CL" i="1" dirty="0">
              <a:latin typeface="Britannic Bold" panose="020B0903060703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5400000">
            <a:off x="3531787" y="1907896"/>
            <a:ext cx="11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arrio" panose="00000500000000000000" pitchFamily="2" charset="0"/>
              </a:rPr>
              <a:t>…</a:t>
            </a:r>
            <a:endParaRPr lang="es-CL" sz="2000" i="1" dirty="0">
              <a:latin typeface="Barrio" panose="000005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5400000">
            <a:off x="1084068" y="2369561"/>
            <a:ext cx="11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arrio" panose="00000500000000000000" pitchFamily="2" charset="0"/>
              </a:rPr>
              <a:t>…</a:t>
            </a:r>
            <a:endParaRPr lang="es-CL" sz="2000" i="1" dirty="0">
              <a:latin typeface="Barrio" panose="00000500000000000000" pitchFamily="2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5400000">
            <a:off x="2463362" y="2369561"/>
            <a:ext cx="11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Barrio" panose="00000500000000000000" pitchFamily="2" charset="0"/>
              </a:rPr>
              <a:t>…</a:t>
            </a:r>
            <a:endParaRPr lang="es-CL" sz="2000" i="1" dirty="0">
              <a:latin typeface="Barri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79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+91  620 421 838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3021" name="Google Shape;3021;p79"/>
          <p:cNvSpPr txBox="1">
            <a:spLocks noGrp="1"/>
          </p:cNvSpPr>
          <p:nvPr>
            <p:ph type="subTitle" idx="4294967295"/>
          </p:nvPr>
        </p:nvSpPr>
        <p:spPr>
          <a:xfrm>
            <a:off x="1938700" y="3714452"/>
            <a:ext cx="50715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Please keep this slide for attribution</a:t>
            </a:r>
            <a:endParaRPr sz="1200"/>
          </a:p>
        </p:txBody>
      </p:sp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23" name="Google Shape;3023;p79"/>
          <p:cNvGrpSpPr/>
          <p:nvPr/>
        </p:nvGrpSpPr>
        <p:grpSpPr>
          <a:xfrm>
            <a:off x="3872798" y="2877884"/>
            <a:ext cx="231980" cy="163101"/>
            <a:chOff x="3386036" y="1746339"/>
            <a:chExt cx="397907" cy="279762"/>
          </a:xfrm>
        </p:grpSpPr>
        <p:sp>
          <p:nvSpPr>
            <p:cNvPr id="3024" name="Google Shape;3024;p79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5" name="Google Shape;3025;p79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6" name="Google Shape;3026;p79"/>
          <p:cNvGrpSpPr/>
          <p:nvPr/>
        </p:nvGrpSpPr>
        <p:grpSpPr>
          <a:xfrm>
            <a:off x="4458954" y="2843452"/>
            <a:ext cx="231980" cy="231968"/>
            <a:chOff x="266768" y="1721375"/>
            <a:chExt cx="397907" cy="397887"/>
          </a:xfrm>
        </p:grpSpPr>
        <p:sp>
          <p:nvSpPr>
            <p:cNvPr id="3027" name="Google Shape;3027;p7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8" name="Google Shape;3028;p7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9" name="Google Shape;3029;p79"/>
          <p:cNvGrpSpPr/>
          <p:nvPr/>
        </p:nvGrpSpPr>
        <p:grpSpPr>
          <a:xfrm>
            <a:off x="5045310" y="2843452"/>
            <a:ext cx="231956" cy="231968"/>
            <a:chOff x="864491" y="1723250"/>
            <a:chExt cx="397866" cy="397887"/>
          </a:xfrm>
        </p:grpSpPr>
        <p:sp>
          <p:nvSpPr>
            <p:cNvPr id="3030" name="Google Shape;3030;p7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1" name="Google Shape;3031;p7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2" name="Google Shape;3032;p7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9"/>
          <p:cNvSpPr/>
          <p:nvPr/>
        </p:nvSpPr>
        <p:spPr>
          <a:xfrm>
            <a:off x="3759681" y="57341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9"/>
          <p:cNvSpPr/>
          <p:nvPr/>
        </p:nvSpPr>
        <p:spPr>
          <a:xfrm rot="8055678" flipH="1">
            <a:off x="7966532" y="2154295"/>
            <a:ext cx="268203" cy="240472"/>
          </a:xfrm>
          <a:custGeom>
            <a:avLst/>
            <a:gdLst/>
            <a:ahLst/>
            <a:cxnLst/>
            <a:rect l="l" t="t" r="r" b="b"/>
            <a:pathLst>
              <a:path w="8395" h="7527" extrusionOk="0">
                <a:moveTo>
                  <a:pt x="4191" y="1"/>
                </a:moveTo>
                <a:cubicBezTo>
                  <a:pt x="3307" y="1"/>
                  <a:pt x="2420" y="311"/>
                  <a:pt x="1703" y="945"/>
                </a:cubicBezTo>
                <a:cubicBezTo>
                  <a:pt x="143" y="2327"/>
                  <a:pt x="0" y="4696"/>
                  <a:pt x="1382" y="6256"/>
                </a:cubicBezTo>
                <a:cubicBezTo>
                  <a:pt x="2120" y="7097"/>
                  <a:pt x="3153" y="7526"/>
                  <a:pt x="4193" y="7526"/>
                </a:cubicBezTo>
                <a:cubicBezTo>
                  <a:pt x="5081" y="7526"/>
                  <a:pt x="5973" y="7213"/>
                  <a:pt x="6692" y="6577"/>
                </a:cubicBezTo>
                <a:cubicBezTo>
                  <a:pt x="8240" y="5208"/>
                  <a:pt x="8394" y="2827"/>
                  <a:pt x="7013" y="1267"/>
                </a:cubicBezTo>
                <a:cubicBezTo>
                  <a:pt x="6267" y="430"/>
                  <a:pt x="5231" y="1"/>
                  <a:pt x="4191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9"/>
          <p:cNvSpPr txBox="1">
            <a:spLocks noGrp="1"/>
          </p:cNvSpPr>
          <p:nvPr>
            <p:ph type="subTitle" idx="1"/>
          </p:nvPr>
        </p:nvSpPr>
        <p:spPr>
          <a:xfrm>
            <a:off x="5207986" y="2386047"/>
            <a:ext cx="1104347" cy="2571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1" dirty="0"/>
              <a:t>SUSTANTIVO</a:t>
            </a:r>
            <a:endParaRPr lang="es-CL" b="1" dirty="0"/>
          </a:p>
        </p:txBody>
      </p:sp>
      <p:sp>
        <p:nvSpPr>
          <p:cNvPr id="3" name="Google Shape;1031;p49">
            <a:extLst>
              <a:ext uri="{FF2B5EF4-FFF2-40B4-BE49-F238E27FC236}">
                <a16:creationId xmlns:a16="http://schemas.microsoft.com/office/drawing/2014/main" id="{6BC523DC-45E0-D909-3D10-3913782CC1D3}"/>
              </a:ext>
            </a:extLst>
          </p:cNvPr>
          <p:cNvSpPr txBox="1">
            <a:spLocks/>
          </p:cNvSpPr>
          <p:nvPr/>
        </p:nvSpPr>
        <p:spPr>
          <a:xfrm>
            <a:off x="3681758" y="2550447"/>
            <a:ext cx="1431444" cy="2571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1100" b="1" dirty="0"/>
              <a:t>ADJETIVOS</a:t>
            </a:r>
            <a:endParaRPr lang="es-CL" b="1" dirty="0"/>
          </a:p>
        </p:txBody>
      </p:sp>
      <p:sp>
        <p:nvSpPr>
          <p:cNvPr id="2" name="Google Shape;1031;p49">
            <a:extLst>
              <a:ext uri="{FF2B5EF4-FFF2-40B4-BE49-F238E27FC236}">
                <a16:creationId xmlns:a16="http://schemas.microsoft.com/office/drawing/2014/main" id="{DE9168ED-E407-0536-5F7D-9C0F1C7FEC3F}"/>
              </a:ext>
            </a:extLst>
          </p:cNvPr>
          <p:cNvSpPr txBox="1">
            <a:spLocks/>
          </p:cNvSpPr>
          <p:nvPr/>
        </p:nvSpPr>
        <p:spPr>
          <a:xfrm>
            <a:off x="2628900" y="701040"/>
            <a:ext cx="4165118" cy="3970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endParaRPr lang="en-US" dirty="0"/>
          </a:p>
        </p:txBody>
      </p:sp>
      <p:pic>
        <p:nvPicPr>
          <p:cNvPr id="14" name="Picture 2" descr="JillandKate on Twitter: &quot;Anyone else out there a grammar nerd 🤓like Gary  the Grammar cactus 🌵(and Jill 👩🏼‍🏫)? #Grammarwithjill #grammarpolice  #grammarmatters https://t.co/cbTQpFcZ0t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3263" b="3542"/>
          <a:stretch/>
        </p:blipFill>
        <p:spPr bwMode="auto">
          <a:xfrm>
            <a:off x="2827509" y="866752"/>
            <a:ext cx="3771529" cy="36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4073832570"/>
              </p:ext>
            </p:extLst>
          </p:nvPr>
        </p:nvGraphicFramePr>
        <p:xfrm>
          <a:off x="528686" y="987731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rgbClr val="00000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rgbClr val="000000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997920" y="338691"/>
            <a:ext cx="538380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Tabla 1° y 2° declinación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9" y="3989142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3" y="3986306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75" y="3997511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0" y="399120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8" y="3997511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28" y="3587503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58466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3595872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358957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59587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277981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9" y="2784720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279102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2791135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18034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3" y="3557389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22" y="3206407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7" y="3217612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41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736532016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070860" y="2166061"/>
            <a:ext cx="4114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redondeado 120"/>
          <p:cNvSpPr/>
          <p:nvPr/>
        </p:nvSpPr>
        <p:spPr>
          <a:xfrm>
            <a:off x="2669188" y="312404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redondeado 124"/>
          <p:cNvSpPr/>
          <p:nvPr/>
        </p:nvSpPr>
        <p:spPr>
          <a:xfrm>
            <a:off x="7140983" y="3199106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7140983" y="2233501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redondeado 129"/>
          <p:cNvSpPr/>
          <p:nvPr/>
        </p:nvSpPr>
        <p:spPr>
          <a:xfrm>
            <a:off x="4712470" y="314690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1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3126621688"/>
              </p:ext>
            </p:extLst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57" y="260922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40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217008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8" y="21694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84" y="26567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00" y="2662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5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1" y="312865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ángulo redondeado 133"/>
          <p:cNvSpPr/>
          <p:nvPr/>
        </p:nvSpPr>
        <p:spPr>
          <a:xfrm>
            <a:off x="2669188" y="3124046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5" name="Rectángulo redondeado 134"/>
          <p:cNvSpPr/>
          <p:nvPr/>
        </p:nvSpPr>
        <p:spPr>
          <a:xfrm>
            <a:off x="4704802" y="3135617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0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Ejercicios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73508" y="883835"/>
            <a:ext cx="5362772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0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del 4 al 10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0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704321" y="1036610"/>
            <a:ext cx="6069686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002034" y="1045713"/>
            <a:ext cx="1288579" cy="3029001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623" t="27269" r="13803" b="18493"/>
          <a:stretch/>
        </p:blipFill>
        <p:spPr>
          <a:xfrm>
            <a:off x="866957" y="1209513"/>
            <a:ext cx="5698423" cy="2692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538" t="30014" r="81026" b="8447"/>
          <a:stretch/>
        </p:blipFill>
        <p:spPr>
          <a:xfrm>
            <a:off x="7147512" y="1171000"/>
            <a:ext cx="994905" cy="27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619</Words>
  <Application>Microsoft Office PowerPoint</Application>
  <PresentationFormat>Presentación en pantalla (16:9)</PresentationFormat>
  <Paragraphs>234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Tempus Sans ITC</vt:lpstr>
      <vt:lpstr>Britannic Bold</vt:lpstr>
      <vt:lpstr>Manrope</vt:lpstr>
      <vt:lpstr>High Tower Text</vt:lpstr>
      <vt:lpstr>Wingdings</vt:lpstr>
      <vt:lpstr>Stoke</vt:lpstr>
      <vt:lpstr>Segoe UI Black</vt:lpstr>
      <vt:lpstr>Broadway</vt:lpstr>
      <vt:lpstr>Stoke Light</vt:lpstr>
      <vt:lpstr>Arial</vt:lpstr>
      <vt:lpstr>Barrio</vt:lpstr>
      <vt:lpstr>Social Studies Subject for High School - 10th Grade: Ancient Greece and Ancient Rome by Slidesgo</vt:lpstr>
      <vt:lpstr>6° Ayudantía  Capitulum tertium:  Puer improbus</vt:lpstr>
      <vt:lpstr>Index</vt:lpstr>
      <vt:lpstr>Presentación de PowerPoint</vt:lpstr>
      <vt:lpstr>Tabla 1° y 2° declinación</vt:lpstr>
      <vt:lpstr>Tabla de Quis, Quae, Quid</vt:lpstr>
      <vt:lpstr>Tabla de Is, Ea, Id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Antes de terminar:  Pequeña técnica para el estudio…</vt:lpstr>
      <vt:lpstr>Técnica para memorizar el vocabulario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64</cp:revision>
  <dcterms:modified xsi:type="dcterms:W3CDTF">2023-04-28T01:40:48Z</dcterms:modified>
</cp:coreProperties>
</file>