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45"/>
  </p:notesMasterIdLst>
  <p:sldIdLst>
    <p:sldId id="256" r:id="rId2"/>
    <p:sldId id="257" r:id="rId3"/>
    <p:sldId id="416" r:id="rId4"/>
    <p:sldId id="415" r:id="rId5"/>
    <p:sldId id="258" r:id="rId6"/>
    <p:sldId id="365" r:id="rId7"/>
    <p:sldId id="390" r:id="rId8"/>
    <p:sldId id="391" r:id="rId9"/>
    <p:sldId id="370" r:id="rId10"/>
    <p:sldId id="389" r:id="rId11"/>
    <p:sldId id="392" r:id="rId12"/>
    <p:sldId id="393" r:id="rId13"/>
    <p:sldId id="402" r:id="rId14"/>
    <p:sldId id="388" r:id="rId15"/>
    <p:sldId id="356" r:id="rId16"/>
    <p:sldId id="323" r:id="rId17"/>
    <p:sldId id="357" r:id="rId18"/>
    <p:sldId id="394" r:id="rId19"/>
    <p:sldId id="358" r:id="rId20"/>
    <p:sldId id="395" r:id="rId21"/>
    <p:sldId id="337" r:id="rId22"/>
    <p:sldId id="397" r:id="rId23"/>
    <p:sldId id="398" r:id="rId24"/>
    <p:sldId id="401" r:id="rId25"/>
    <p:sldId id="399" r:id="rId26"/>
    <p:sldId id="400" r:id="rId27"/>
    <p:sldId id="396" r:id="rId28"/>
    <p:sldId id="360" r:id="rId29"/>
    <p:sldId id="404" r:id="rId30"/>
    <p:sldId id="409" r:id="rId31"/>
    <p:sldId id="403" r:id="rId32"/>
    <p:sldId id="374" r:id="rId33"/>
    <p:sldId id="417" r:id="rId34"/>
    <p:sldId id="405" r:id="rId35"/>
    <p:sldId id="411" r:id="rId36"/>
    <p:sldId id="412" r:id="rId37"/>
    <p:sldId id="406" r:id="rId38"/>
    <p:sldId id="407" r:id="rId39"/>
    <p:sldId id="413" r:id="rId40"/>
    <p:sldId id="408" r:id="rId41"/>
    <p:sldId id="414" r:id="rId42"/>
    <p:sldId id="290" r:id="rId43"/>
    <p:sldId id="291" r:id="rId44"/>
  </p:sldIdLst>
  <p:sldSz cx="9144000" cy="5143500" type="screen16x9"/>
  <p:notesSz cx="6858000" cy="9144000"/>
  <p:embeddedFontLst>
    <p:embeddedFont>
      <p:font typeface="Manrope" panose="020B0604020202020204" charset="0"/>
      <p:regular r:id="rId46"/>
      <p:bold r:id="rId46"/>
    </p:embeddedFont>
    <p:embeddedFont>
      <p:font typeface="Tempus Sans ITC" panose="04020404030D07020202" pitchFamily="82" charset="0"/>
      <p:regular r:id="rId47"/>
    </p:embeddedFont>
    <p:embeddedFont>
      <p:font typeface="Britannic Bold" panose="020B0903060703020204" pitchFamily="34" charset="0"/>
      <p:regular r:id="rId48"/>
    </p:embeddedFont>
    <p:embeddedFont>
      <p:font typeface="High Tower Text" panose="02040502050506030303" pitchFamily="18" charset="0"/>
      <p:regular r:id="rId49"/>
      <p:italic r:id="rId50"/>
    </p:embeddedFont>
    <p:embeddedFont>
      <p:font typeface="Segoe UI Black" panose="020B0A02040204020203" pitchFamily="34" charset="0"/>
      <p:bold r:id="rId51"/>
      <p:boldItalic r:id="rId52"/>
    </p:embeddedFont>
    <p:embeddedFont>
      <p:font typeface="Stoke Light" panose="020B0604020202020204" charset="0"/>
      <p:regular r:id="rId53"/>
      <p:bold r:id="rId53"/>
    </p:embeddedFont>
    <p:embeddedFont>
      <p:font typeface="Stoke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416"/>
            <p14:sldId id="415"/>
            <p14:sldId id="258"/>
            <p14:sldId id="365"/>
            <p14:sldId id="390"/>
            <p14:sldId id="391"/>
            <p14:sldId id="370"/>
            <p14:sldId id="389"/>
            <p14:sldId id="392"/>
            <p14:sldId id="393"/>
            <p14:sldId id="402"/>
            <p14:sldId id="388"/>
            <p14:sldId id="356"/>
            <p14:sldId id="323"/>
            <p14:sldId id="357"/>
            <p14:sldId id="394"/>
            <p14:sldId id="358"/>
            <p14:sldId id="395"/>
            <p14:sldId id="337"/>
            <p14:sldId id="397"/>
            <p14:sldId id="398"/>
            <p14:sldId id="401"/>
            <p14:sldId id="399"/>
            <p14:sldId id="400"/>
            <p14:sldId id="396"/>
            <p14:sldId id="360"/>
            <p14:sldId id="404"/>
            <p14:sldId id="409"/>
            <p14:sldId id="403"/>
            <p14:sldId id="374"/>
            <p14:sldId id="417"/>
            <p14:sldId id="405"/>
            <p14:sldId id="411"/>
            <p14:sldId id="412"/>
            <p14:sldId id="406"/>
            <p14:sldId id="407"/>
            <p14:sldId id="413"/>
            <p14:sldId id="408"/>
            <p14:sldId id="414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5B9"/>
    <a:srgbClr val="EDBC79"/>
    <a:srgbClr val="132440"/>
    <a:srgbClr val="000000"/>
    <a:srgbClr val="CC99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9687" autoAdjust="0"/>
  </p:normalViewPr>
  <p:slideViewPr>
    <p:cSldViewPr snapToGrid="0">
      <p:cViewPr varScale="1">
        <p:scale>
          <a:sx n="107" d="100"/>
          <a:sy n="107" d="100"/>
        </p:scale>
        <p:origin x="104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42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33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61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271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55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3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03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75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12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05c9237e5e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05c9237e5e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989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05c9237e5e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05c9237e5e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631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05c9237e5e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5" name="Google Shape;2325;g105c9237e5e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266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04f3223452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04f3223452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564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50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309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49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5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6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780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440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021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111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981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320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376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378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54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3905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992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100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26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10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6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1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/>
          <p:nvPr/>
        </p:nvSpPr>
        <p:spPr>
          <a:xfrm>
            <a:off x="5643406" y="268150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4818010" y="3105078"/>
            <a:ext cx="4693019" cy="2788080"/>
            <a:chOff x="5619810" y="3469401"/>
            <a:chExt cx="3811744" cy="2264523"/>
          </a:xfrm>
        </p:grpSpPr>
        <p:sp>
          <p:nvSpPr>
            <p:cNvPr id="114" name="Google Shape;114;p11"/>
            <p:cNvSpPr/>
            <p:nvPr/>
          </p:nvSpPr>
          <p:spPr>
            <a:xfrm>
              <a:off x="5619810" y="3469401"/>
              <a:ext cx="3811744" cy="2264523"/>
            </a:xfrm>
            <a:custGeom>
              <a:avLst/>
              <a:gdLst/>
              <a:ahLst/>
              <a:cxnLst/>
              <a:rect l="l" t="t" r="r" b="b"/>
              <a:pathLst>
                <a:path w="120159" h="71391" fill="none" extrusionOk="0">
                  <a:moveTo>
                    <a:pt x="2930" y="71390"/>
                  </a:moveTo>
                  <a:cubicBezTo>
                    <a:pt x="1239" y="65223"/>
                    <a:pt x="1" y="58496"/>
                    <a:pt x="2370" y="52543"/>
                  </a:cubicBezTo>
                  <a:cubicBezTo>
                    <a:pt x="5466" y="44756"/>
                    <a:pt x="14062" y="40387"/>
                    <a:pt x="22385" y="39387"/>
                  </a:cubicBezTo>
                  <a:cubicBezTo>
                    <a:pt x="30707" y="38386"/>
                    <a:pt x="39101" y="40041"/>
                    <a:pt x="47459" y="40672"/>
                  </a:cubicBezTo>
                  <a:cubicBezTo>
                    <a:pt x="55817" y="41315"/>
                    <a:pt x="64771" y="40768"/>
                    <a:pt x="71665" y="35981"/>
                  </a:cubicBezTo>
                  <a:cubicBezTo>
                    <a:pt x="81225" y="29361"/>
                    <a:pt x="84357" y="16443"/>
                    <a:pt x="92989" y="8645"/>
                  </a:cubicBezTo>
                  <a:cubicBezTo>
                    <a:pt x="100168" y="2144"/>
                    <a:pt x="111027" y="1"/>
                    <a:pt x="120159" y="327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825657" y="3591777"/>
              <a:ext cx="3605897" cy="2142147"/>
            </a:xfrm>
            <a:custGeom>
              <a:avLst/>
              <a:gdLst/>
              <a:ahLst/>
              <a:cxnLst/>
              <a:rect l="l" t="t" r="r" b="b"/>
              <a:pathLst>
                <a:path w="113670" h="67533" fill="none" extrusionOk="0">
                  <a:moveTo>
                    <a:pt x="2775" y="67532"/>
                  </a:moveTo>
                  <a:cubicBezTo>
                    <a:pt x="1168" y="61698"/>
                    <a:pt x="1" y="55329"/>
                    <a:pt x="2239" y="49709"/>
                  </a:cubicBezTo>
                  <a:cubicBezTo>
                    <a:pt x="5168" y="42327"/>
                    <a:pt x="13300" y="38207"/>
                    <a:pt x="21182" y="37255"/>
                  </a:cubicBezTo>
                  <a:cubicBezTo>
                    <a:pt x="29052" y="36314"/>
                    <a:pt x="36982" y="37874"/>
                    <a:pt x="44899" y="38481"/>
                  </a:cubicBezTo>
                  <a:cubicBezTo>
                    <a:pt x="52805" y="39077"/>
                    <a:pt x="61270" y="38565"/>
                    <a:pt x="67795" y="34040"/>
                  </a:cubicBezTo>
                  <a:cubicBezTo>
                    <a:pt x="76832" y="27778"/>
                    <a:pt x="79808" y="15562"/>
                    <a:pt x="87964" y="8180"/>
                  </a:cubicBezTo>
                  <a:cubicBezTo>
                    <a:pt x="94775" y="2024"/>
                    <a:pt x="105038" y="0"/>
                    <a:pt x="113670" y="310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6031885" y="3713772"/>
              <a:ext cx="3399669" cy="2020152"/>
            </a:xfrm>
            <a:custGeom>
              <a:avLst/>
              <a:gdLst/>
              <a:ahLst/>
              <a:cxnLst/>
              <a:rect l="l" t="t" r="r" b="b"/>
              <a:pathLst>
                <a:path w="107169" h="63687" fill="none" extrusionOk="0">
                  <a:moveTo>
                    <a:pt x="2608" y="63686"/>
                  </a:moveTo>
                  <a:cubicBezTo>
                    <a:pt x="1096" y="58174"/>
                    <a:pt x="1" y="52185"/>
                    <a:pt x="2108" y="46863"/>
                  </a:cubicBezTo>
                  <a:cubicBezTo>
                    <a:pt x="4870" y="39922"/>
                    <a:pt x="12538" y="36028"/>
                    <a:pt x="19967" y="35135"/>
                  </a:cubicBezTo>
                  <a:cubicBezTo>
                    <a:pt x="27397" y="34242"/>
                    <a:pt x="34862" y="35719"/>
                    <a:pt x="42327" y="36278"/>
                  </a:cubicBezTo>
                  <a:cubicBezTo>
                    <a:pt x="49781" y="36850"/>
                    <a:pt x="57770" y="36362"/>
                    <a:pt x="63913" y="32099"/>
                  </a:cubicBezTo>
                  <a:cubicBezTo>
                    <a:pt x="72438" y="26194"/>
                    <a:pt x="75236" y="14669"/>
                    <a:pt x="82928" y="7715"/>
                  </a:cubicBezTo>
                  <a:cubicBezTo>
                    <a:pt x="89345" y="1905"/>
                    <a:pt x="99025" y="0"/>
                    <a:pt x="107169" y="292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6237732" y="3836116"/>
              <a:ext cx="3193821" cy="1897808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59829"/>
                  </a:moveTo>
                  <a:cubicBezTo>
                    <a:pt x="1036" y="54662"/>
                    <a:pt x="0" y="49019"/>
                    <a:pt x="1989" y="44042"/>
                  </a:cubicBezTo>
                  <a:cubicBezTo>
                    <a:pt x="4584" y="37505"/>
                    <a:pt x="11776" y="33850"/>
                    <a:pt x="18753" y="33017"/>
                  </a:cubicBezTo>
                  <a:cubicBezTo>
                    <a:pt x="25730" y="32171"/>
                    <a:pt x="32755" y="33564"/>
                    <a:pt x="39767" y="34088"/>
                  </a:cubicBezTo>
                  <a:cubicBezTo>
                    <a:pt x="46768" y="34624"/>
                    <a:pt x="54269" y="34160"/>
                    <a:pt x="60044" y="30159"/>
                  </a:cubicBezTo>
                  <a:cubicBezTo>
                    <a:pt x="68057" y="24611"/>
                    <a:pt x="70688" y="13788"/>
                    <a:pt x="77903" y="7252"/>
                  </a:cubicBezTo>
                  <a:cubicBezTo>
                    <a:pt x="83940" y="1799"/>
                    <a:pt x="93036" y="1"/>
                    <a:pt x="100680" y="2751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443579" y="3958491"/>
              <a:ext cx="2987213" cy="1775432"/>
            </a:xfrm>
            <a:custGeom>
              <a:avLst/>
              <a:gdLst/>
              <a:ahLst/>
              <a:cxnLst/>
              <a:rect l="l" t="t" r="r" b="b"/>
              <a:pathLst>
                <a:path w="94167" h="55972" fill="none" extrusionOk="0">
                  <a:moveTo>
                    <a:pt x="2286" y="55971"/>
                  </a:moveTo>
                  <a:cubicBezTo>
                    <a:pt x="965" y="51138"/>
                    <a:pt x="0" y="45863"/>
                    <a:pt x="1846" y="41196"/>
                  </a:cubicBezTo>
                  <a:cubicBezTo>
                    <a:pt x="4275" y="35100"/>
                    <a:pt x="11014" y="31671"/>
                    <a:pt x="17538" y="30885"/>
                  </a:cubicBezTo>
                  <a:cubicBezTo>
                    <a:pt x="24063" y="30099"/>
                    <a:pt x="30635" y="31397"/>
                    <a:pt x="37184" y="31897"/>
                  </a:cubicBezTo>
                  <a:cubicBezTo>
                    <a:pt x="43732" y="32397"/>
                    <a:pt x="50757" y="31957"/>
                    <a:pt x="56162" y="28218"/>
                  </a:cubicBezTo>
                  <a:cubicBezTo>
                    <a:pt x="63651" y="23027"/>
                    <a:pt x="66116" y="12907"/>
                    <a:pt x="72867" y="6787"/>
                  </a:cubicBezTo>
                  <a:cubicBezTo>
                    <a:pt x="78510" y="1691"/>
                    <a:pt x="87023" y="0"/>
                    <a:pt x="94167" y="257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7064151" y="227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title" hasCustomPrompt="1"/>
          </p:nvPr>
        </p:nvSpPr>
        <p:spPr>
          <a:xfrm>
            <a:off x="1532400" y="1415500"/>
            <a:ext cx="6079200" cy="15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00"/>
              <a:buFont typeface="Stoke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11"/>
          <p:cNvSpPr txBox="1">
            <a:spLocks noGrp="1"/>
          </p:cNvSpPr>
          <p:nvPr>
            <p:ph type="subTitle" idx="1"/>
          </p:nvPr>
        </p:nvSpPr>
        <p:spPr>
          <a:xfrm>
            <a:off x="1951338" y="2978375"/>
            <a:ext cx="52404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73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3517500" y="1672500"/>
            <a:ext cx="4906500" cy="17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6290117" y="3125338"/>
            <a:ext cx="2853883" cy="2018153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5619810" y="3469401"/>
            <a:ext cx="3811744" cy="2264523"/>
            <a:chOff x="5619810" y="3469401"/>
            <a:chExt cx="3811744" cy="2264523"/>
          </a:xfrm>
        </p:grpSpPr>
        <p:sp>
          <p:nvSpPr>
            <p:cNvPr id="67" name="Google Shape;67;p7"/>
            <p:cNvSpPr/>
            <p:nvPr/>
          </p:nvSpPr>
          <p:spPr>
            <a:xfrm>
              <a:off x="5619810" y="3469401"/>
              <a:ext cx="3811744" cy="2264523"/>
            </a:xfrm>
            <a:custGeom>
              <a:avLst/>
              <a:gdLst/>
              <a:ahLst/>
              <a:cxnLst/>
              <a:rect l="l" t="t" r="r" b="b"/>
              <a:pathLst>
                <a:path w="120159" h="71391" fill="none" extrusionOk="0">
                  <a:moveTo>
                    <a:pt x="2930" y="71390"/>
                  </a:moveTo>
                  <a:cubicBezTo>
                    <a:pt x="1239" y="65223"/>
                    <a:pt x="1" y="58496"/>
                    <a:pt x="2370" y="52543"/>
                  </a:cubicBezTo>
                  <a:cubicBezTo>
                    <a:pt x="5466" y="44756"/>
                    <a:pt x="14062" y="40387"/>
                    <a:pt x="22385" y="39387"/>
                  </a:cubicBezTo>
                  <a:cubicBezTo>
                    <a:pt x="30707" y="38386"/>
                    <a:pt x="39101" y="40041"/>
                    <a:pt x="47459" y="40672"/>
                  </a:cubicBezTo>
                  <a:cubicBezTo>
                    <a:pt x="55817" y="41315"/>
                    <a:pt x="64771" y="40768"/>
                    <a:pt x="71665" y="35981"/>
                  </a:cubicBezTo>
                  <a:cubicBezTo>
                    <a:pt x="81225" y="29361"/>
                    <a:pt x="84357" y="16443"/>
                    <a:pt x="92989" y="8645"/>
                  </a:cubicBezTo>
                  <a:cubicBezTo>
                    <a:pt x="100168" y="2144"/>
                    <a:pt x="111027" y="1"/>
                    <a:pt x="120159" y="327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5825657" y="3591777"/>
              <a:ext cx="3605897" cy="2142147"/>
            </a:xfrm>
            <a:custGeom>
              <a:avLst/>
              <a:gdLst/>
              <a:ahLst/>
              <a:cxnLst/>
              <a:rect l="l" t="t" r="r" b="b"/>
              <a:pathLst>
                <a:path w="113670" h="67533" fill="none" extrusionOk="0">
                  <a:moveTo>
                    <a:pt x="2775" y="67532"/>
                  </a:moveTo>
                  <a:cubicBezTo>
                    <a:pt x="1168" y="61698"/>
                    <a:pt x="1" y="55329"/>
                    <a:pt x="2239" y="49709"/>
                  </a:cubicBezTo>
                  <a:cubicBezTo>
                    <a:pt x="5168" y="42327"/>
                    <a:pt x="13300" y="38207"/>
                    <a:pt x="21182" y="37255"/>
                  </a:cubicBezTo>
                  <a:cubicBezTo>
                    <a:pt x="29052" y="36314"/>
                    <a:pt x="36982" y="37874"/>
                    <a:pt x="44899" y="38481"/>
                  </a:cubicBezTo>
                  <a:cubicBezTo>
                    <a:pt x="52805" y="39077"/>
                    <a:pt x="61270" y="38565"/>
                    <a:pt x="67795" y="34040"/>
                  </a:cubicBezTo>
                  <a:cubicBezTo>
                    <a:pt x="76832" y="27778"/>
                    <a:pt x="79808" y="15562"/>
                    <a:pt x="87964" y="8180"/>
                  </a:cubicBezTo>
                  <a:cubicBezTo>
                    <a:pt x="94775" y="2024"/>
                    <a:pt x="105038" y="0"/>
                    <a:pt x="113670" y="310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6031885" y="3713772"/>
              <a:ext cx="3399669" cy="2020152"/>
            </a:xfrm>
            <a:custGeom>
              <a:avLst/>
              <a:gdLst/>
              <a:ahLst/>
              <a:cxnLst/>
              <a:rect l="l" t="t" r="r" b="b"/>
              <a:pathLst>
                <a:path w="107169" h="63687" fill="none" extrusionOk="0">
                  <a:moveTo>
                    <a:pt x="2608" y="63686"/>
                  </a:moveTo>
                  <a:cubicBezTo>
                    <a:pt x="1096" y="58174"/>
                    <a:pt x="1" y="52185"/>
                    <a:pt x="2108" y="46863"/>
                  </a:cubicBezTo>
                  <a:cubicBezTo>
                    <a:pt x="4870" y="39922"/>
                    <a:pt x="12538" y="36028"/>
                    <a:pt x="19967" y="35135"/>
                  </a:cubicBezTo>
                  <a:cubicBezTo>
                    <a:pt x="27397" y="34242"/>
                    <a:pt x="34862" y="35719"/>
                    <a:pt x="42327" y="36278"/>
                  </a:cubicBezTo>
                  <a:cubicBezTo>
                    <a:pt x="49781" y="36850"/>
                    <a:pt x="57770" y="36362"/>
                    <a:pt x="63913" y="32099"/>
                  </a:cubicBezTo>
                  <a:cubicBezTo>
                    <a:pt x="72438" y="26194"/>
                    <a:pt x="75236" y="14669"/>
                    <a:pt x="82928" y="7715"/>
                  </a:cubicBezTo>
                  <a:cubicBezTo>
                    <a:pt x="89345" y="1905"/>
                    <a:pt x="99025" y="0"/>
                    <a:pt x="107169" y="292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237732" y="3836116"/>
              <a:ext cx="3193821" cy="1897808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59829"/>
                  </a:moveTo>
                  <a:cubicBezTo>
                    <a:pt x="1036" y="54662"/>
                    <a:pt x="0" y="49019"/>
                    <a:pt x="1989" y="44042"/>
                  </a:cubicBezTo>
                  <a:cubicBezTo>
                    <a:pt x="4584" y="37505"/>
                    <a:pt x="11776" y="33850"/>
                    <a:pt x="18753" y="33017"/>
                  </a:cubicBezTo>
                  <a:cubicBezTo>
                    <a:pt x="25730" y="32171"/>
                    <a:pt x="32755" y="33564"/>
                    <a:pt x="39767" y="34088"/>
                  </a:cubicBezTo>
                  <a:cubicBezTo>
                    <a:pt x="46768" y="34624"/>
                    <a:pt x="54269" y="34160"/>
                    <a:pt x="60044" y="30159"/>
                  </a:cubicBezTo>
                  <a:cubicBezTo>
                    <a:pt x="68057" y="24611"/>
                    <a:pt x="70688" y="13788"/>
                    <a:pt x="77903" y="7252"/>
                  </a:cubicBezTo>
                  <a:cubicBezTo>
                    <a:pt x="83940" y="1799"/>
                    <a:pt x="93036" y="1"/>
                    <a:pt x="100680" y="2751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443579" y="3958491"/>
              <a:ext cx="2987213" cy="1775432"/>
            </a:xfrm>
            <a:custGeom>
              <a:avLst/>
              <a:gdLst/>
              <a:ahLst/>
              <a:cxnLst/>
              <a:rect l="l" t="t" r="r" b="b"/>
              <a:pathLst>
                <a:path w="94167" h="55972" fill="none" extrusionOk="0">
                  <a:moveTo>
                    <a:pt x="2286" y="55971"/>
                  </a:moveTo>
                  <a:cubicBezTo>
                    <a:pt x="965" y="51138"/>
                    <a:pt x="0" y="45863"/>
                    <a:pt x="1846" y="41196"/>
                  </a:cubicBezTo>
                  <a:cubicBezTo>
                    <a:pt x="4275" y="35100"/>
                    <a:pt x="11014" y="31671"/>
                    <a:pt x="17538" y="30885"/>
                  </a:cubicBezTo>
                  <a:cubicBezTo>
                    <a:pt x="24063" y="30099"/>
                    <a:pt x="30635" y="31397"/>
                    <a:pt x="37184" y="31897"/>
                  </a:cubicBezTo>
                  <a:cubicBezTo>
                    <a:pt x="43732" y="32397"/>
                    <a:pt x="50757" y="31957"/>
                    <a:pt x="56162" y="28218"/>
                  </a:cubicBezTo>
                  <a:cubicBezTo>
                    <a:pt x="63651" y="23027"/>
                    <a:pt x="66116" y="12907"/>
                    <a:pt x="72867" y="6787"/>
                  </a:cubicBezTo>
                  <a:cubicBezTo>
                    <a:pt x="78510" y="1691"/>
                    <a:pt x="87023" y="0"/>
                    <a:pt x="94167" y="257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>
            <a:off x="5977861" y="4194203"/>
            <a:ext cx="265930" cy="23853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484608" y="4717075"/>
            <a:ext cx="139389" cy="119521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9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zVa2XTP8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 smtClean="0"/>
              <a:t>10° </a:t>
            </a:r>
            <a:r>
              <a:rPr lang="en" sz="2000" dirty="0"/>
              <a:t>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</a:t>
            </a:r>
            <a:r>
              <a:rPr lang="en" sz="3600" dirty="0" smtClean="0"/>
              <a:t>Sextum: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>VIA LATINA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29590" y="3075315"/>
            <a:ext cx="2887443" cy="309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MX" spc="300" dirty="0" err="1" smtClean="0">
                <a:latin typeface="Manrope" panose="020B0604020202020204" charset="0"/>
              </a:rPr>
              <a:t>Rōmanī</a:t>
            </a:r>
            <a:r>
              <a:rPr lang="es-MX" spc="300" dirty="0" smtClean="0">
                <a:latin typeface="Manrope" panose="020B0604020202020204" charset="0"/>
              </a:rPr>
              <a:t> </a:t>
            </a:r>
            <a:r>
              <a:rPr lang="es-MX" spc="300" dirty="0" err="1" smtClean="0">
                <a:latin typeface="Manrope" panose="020B0604020202020204" charset="0"/>
              </a:rPr>
              <a:t>īte</a:t>
            </a:r>
            <a:r>
              <a:rPr lang="es-MX" spc="300" dirty="0" smtClean="0">
                <a:latin typeface="Manrope" panose="020B0604020202020204" charset="0"/>
              </a:rPr>
              <a:t> </a:t>
            </a:r>
            <a:r>
              <a:rPr lang="es-MX" spc="300" dirty="0" err="1" smtClean="0">
                <a:latin typeface="Manrope" panose="020B0604020202020204" charset="0"/>
              </a:rPr>
              <a:t>domum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lang="es-MX" spc="300" dirty="0" smtClean="0">
              <a:latin typeface="Manrope" panose="020B0604020202020204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  <p:sp>
        <p:nvSpPr>
          <p:cNvPr id="222" name="Google Shape;736;p45"/>
          <p:cNvSpPr txBox="1">
            <a:spLocks/>
          </p:cNvSpPr>
          <p:nvPr/>
        </p:nvSpPr>
        <p:spPr>
          <a:xfrm>
            <a:off x="922175" y="2722644"/>
            <a:ext cx="4098765" cy="3097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lvl="0" indent="0"/>
            <a:r>
              <a:rPr lang="es-CL" spc="300" dirty="0">
                <a:latin typeface="Tempus Sans ITC" panose="04020404030D07020202" pitchFamily="82" charset="0"/>
                <a:hlinkClick r:id="rId3"/>
              </a:rPr>
              <a:t>https://</a:t>
            </a:r>
            <a:r>
              <a:rPr lang="es-CL" spc="300" dirty="0" smtClean="0">
                <a:latin typeface="Tempus Sans ITC" panose="04020404030D07020202" pitchFamily="82" charset="0"/>
                <a:hlinkClick r:id="rId3"/>
              </a:rPr>
              <a:t>youtu.be/gzVa2XTP8UE</a:t>
            </a:r>
            <a:endParaRPr lang="es-CL" spc="300" dirty="0" smtClean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590999" y="1665911"/>
            <a:ext cx="5196952" cy="3037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381760" y="534700"/>
            <a:ext cx="572385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Ahora Describe la acción desde el punto de vista del mapa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1026" name="Picture 2" descr="Exploring Children's Book Influences in Moonrise King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94" y="1965545"/>
            <a:ext cx="4356911" cy="24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828800" y="1660573"/>
            <a:ext cx="4799956" cy="303743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179113" y="477312"/>
            <a:ext cx="6350303" cy="954107"/>
          </a:xfrm>
          <a:prstGeom prst="rect">
            <a:avLst/>
          </a:prstGeom>
          <a:solidFill>
            <a:srgbClr val="132440"/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Describe la acción desde el punto de vista del señor </a:t>
            </a:r>
            <a:r>
              <a:rPr lang="es-MX" sz="2800" dirty="0" err="1" smtClean="0">
                <a:solidFill>
                  <a:srgbClr val="FFFFFF"/>
                </a:solidFill>
                <a:latin typeface="Manrope"/>
                <a:sym typeface="Manrope"/>
              </a:rPr>
              <a:t>satrapi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4098" name="Picture 2" descr="Persépo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99" y="2015096"/>
            <a:ext cx="4224984" cy="23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85576" y="1747520"/>
            <a:ext cx="1677864" cy="2828478"/>
          </a:xfrm>
          <a:prstGeom prst="rect">
            <a:avLst/>
          </a:prstGeom>
          <a:noFill/>
          <a:ln>
            <a:solidFill>
              <a:srgbClr val="132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28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828800" y="1660573"/>
            <a:ext cx="4799956" cy="303743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179113" y="477312"/>
            <a:ext cx="6350303" cy="954107"/>
          </a:xfrm>
          <a:prstGeom prst="rect">
            <a:avLst/>
          </a:prstGeom>
          <a:solidFill>
            <a:srgbClr val="132440"/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Ahora Describe la acción desde el punto de vista del cigarro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4098" name="Picture 2" descr="Persépo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99" y="2015096"/>
            <a:ext cx="4224984" cy="23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85576" y="1818640"/>
            <a:ext cx="1677864" cy="2769041"/>
          </a:xfrm>
          <a:prstGeom prst="rect">
            <a:avLst/>
          </a:prstGeom>
          <a:noFill/>
          <a:ln>
            <a:solidFill>
              <a:srgbClr val="132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5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34935" y="1548261"/>
            <a:ext cx="4466572" cy="3149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755243" y="353364"/>
            <a:ext cx="481319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Como ves, ¡en latín funciona muy parecido!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872" t="26139" r="35128" b="6851"/>
          <a:stretch/>
        </p:blipFill>
        <p:spPr>
          <a:xfrm>
            <a:off x="2384096" y="1850983"/>
            <a:ext cx="3802979" cy="26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2398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4841919" y="771989"/>
            <a:ext cx="3754899" cy="5093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Voz pasiva en latín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461945" y="1836925"/>
            <a:ext cx="5689197" cy="223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En latín, la voz pasiva funciona parecido al español, salvo por un detalle. 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1600" b="0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En español usamos un verbo compuesto. 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Ej.: Los huevos </a:t>
            </a:r>
            <a:r>
              <a:rPr lang="es-MX" sz="1600" b="0" u="sng" dirty="0" smtClean="0">
                <a:solidFill>
                  <a:srgbClr val="132440"/>
                </a:solidFill>
                <a:latin typeface="Stoke Light" panose="020B0604020202020204" charset="0"/>
              </a:rPr>
              <a:t>son comprados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por Julio.</a:t>
            </a:r>
          </a:p>
          <a:p>
            <a:pPr algn="just">
              <a:buSzPct val="100000"/>
            </a:pPr>
            <a:endParaRPr lang="es-MX" sz="1600" b="0" u="sng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En cambio, en latín es un solo verbo, con una </a:t>
            </a:r>
            <a:r>
              <a:rPr lang="es-MX" sz="1600" b="0" u="sng" dirty="0" smtClean="0">
                <a:solidFill>
                  <a:srgbClr val="132440"/>
                </a:solidFill>
                <a:latin typeface="Stoke Light" panose="020B0604020202020204" charset="0"/>
              </a:rPr>
              <a:t>terminación especial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.</a:t>
            </a:r>
            <a:endParaRPr lang="es-MX" sz="1600" b="0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 smtClean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1811;p59"/>
          <p:cNvGrpSpPr/>
          <p:nvPr/>
        </p:nvGrpSpPr>
        <p:grpSpPr>
          <a:xfrm rot="18891903">
            <a:off x="1671606" y="3944122"/>
            <a:ext cx="1517841" cy="1194965"/>
            <a:chOff x="5428149" y="3813828"/>
            <a:chExt cx="934721" cy="790926"/>
          </a:xfrm>
        </p:grpSpPr>
        <p:sp>
          <p:nvSpPr>
            <p:cNvPr id="91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811;p59"/>
          <p:cNvGrpSpPr/>
          <p:nvPr/>
        </p:nvGrpSpPr>
        <p:grpSpPr>
          <a:xfrm>
            <a:off x="-1834363" y="2969510"/>
            <a:ext cx="3996040" cy="3134858"/>
            <a:chOff x="5428149" y="3813828"/>
            <a:chExt cx="934721" cy="790926"/>
          </a:xfrm>
        </p:grpSpPr>
        <p:sp>
          <p:nvSpPr>
            <p:cNvPr id="75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4681037" y="234259"/>
            <a:ext cx="4117113" cy="554565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600" b="1" dirty="0" smtClean="0"/>
              <a:t>Tabla Voz </a:t>
            </a:r>
            <a:r>
              <a:rPr lang="es-CL" sz="3600" b="1" dirty="0" err="1" smtClean="0"/>
              <a:t>PAsiva</a:t>
            </a:r>
            <a:endParaRPr lang="es-CL" sz="36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4038257488"/>
              </p:ext>
            </p:extLst>
          </p:nvPr>
        </p:nvGraphicFramePr>
        <p:xfrm>
          <a:off x="1076960" y="1781383"/>
          <a:ext cx="7822246" cy="2376408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188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856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799495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78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843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89367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646205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894939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43578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Indicativo]</a:t>
                      </a:r>
                      <a:endParaRPr sz="14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435787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7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1era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53640"/>
                  </a:ext>
                </a:extLst>
              </a:tr>
              <a:tr h="6391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3ra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antur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entur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itur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 /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4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untur</a:t>
                      </a:r>
                      <a:r>
                        <a:rPr lang="es-MX" sz="14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4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itur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iuntur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15" y="276229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15" y="31770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03" y="276229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39" y="3152833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8" y="3176752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73" y="2757007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02" y="277063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70" y="316743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4" y="3152834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99" y="316743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58" y="276235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07" y="278307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90" y="3161195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6" y="31652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18" y="276211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42" y="276211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21" y="3706342"/>
            <a:ext cx="299054" cy="2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05" y="3750754"/>
            <a:ext cx="284415" cy="2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2" name="Google Shape;1322;p54"/>
          <p:cNvGrpSpPr/>
          <p:nvPr/>
        </p:nvGrpSpPr>
        <p:grpSpPr>
          <a:xfrm rot="289878">
            <a:off x="827198" y="214604"/>
            <a:ext cx="1480111" cy="1671842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5793703" y="873046"/>
            <a:ext cx="3004448" cy="315189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1800" b="1" dirty="0" smtClean="0"/>
              <a:t>(del Presente indicativo)</a:t>
            </a:r>
            <a:endParaRPr lang="es-CL" sz="1800" b="1" dirty="0"/>
          </a:p>
        </p:txBody>
      </p:sp>
    </p:spTree>
    <p:extLst>
      <p:ext uri="{BB962C8B-B14F-4D97-AF65-F5344CB8AC3E}">
        <p14:creationId xmlns:p14="http://schemas.microsoft.com/office/powerpoint/2010/main" val="177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7 y 8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6848" y="947723"/>
            <a:ext cx="6236104" cy="371158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239769" y="409576"/>
            <a:ext cx="1465123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583" t="19963" r="5584" b="11000"/>
          <a:stretch/>
        </p:blipFill>
        <p:spPr>
          <a:xfrm>
            <a:off x="1081053" y="1206235"/>
            <a:ext cx="5572654" cy="3098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333" t="22926" r="77833" b="35988"/>
          <a:stretch/>
        </p:blipFill>
        <p:spPr>
          <a:xfrm>
            <a:off x="7357204" y="560351"/>
            <a:ext cx="1242313" cy="16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36848" y="947723"/>
            <a:ext cx="6236104" cy="371158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239769" y="409576"/>
            <a:ext cx="1465123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583" t="19963" r="5584" b="11000"/>
          <a:stretch/>
        </p:blipFill>
        <p:spPr>
          <a:xfrm>
            <a:off x="1081053" y="1206235"/>
            <a:ext cx="5572654" cy="3098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333" t="22926" r="77833" b="35988"/>
          <a:stretch/>
        </p:blipFill>
        <p:spPr>
          <a:xfrm>
            <a:off x="7357204" y="560351"/>
            <a:ext cx="1242313" cy="1609976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2994251" y="133423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4767171" y="1334233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ā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913494" y="155445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680559" y="1557732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ā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3804587" y="17723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5164590" y="17723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3248618" y="198296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e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5264175" y="198296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e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3001595" y="22031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r>
              <a:rPr lang="es-MX" sz="1800" b="1" dirty="0" smtClean="0">
                <a:latin typeface="High Tower Text" panose="02040502050506030303" pitchFamily="18" charset="0"/>
              </a:rPr>
              <a:t>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668080" y="21957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ētur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3083981" y="239856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2923205" y="26107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4527781" y="2414052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ā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4595944" y="261073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ī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2682126" y="2818723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4353723" y="281371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iuntur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3047855" y="303923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5877667" y="30226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2332899" y="324405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3801969" y="324405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>
            <a:off x="2926769" y="345165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8" name="CuadroTexto 127"/>
          <p:cNvSpPr txBox="1"/>
          <p:nvPr/>
        </p:nvSpPr>
        <p:spPr>
          <a:xfrm>
            <a:off x="3551442" y="367009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29" name="CuadroTexto 128"/>
          <p:cNvSpPr txBox="1"/>
          <p:nvPr/>
        </p:nvSpPr>
        <p:spPr>
          <a:xfrm>
            <a:off x="4793879" y="366065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a</a:t>
            </a:r>
            <a:r>
              <a:rPr lang="es-MX" sz="1800" b="1" dirty="0" smtClean="0">
                <a:latin typeface="High Tower Text" panose="02040502050506030303" pitchFamily="18" charset="0"/>
              </a:rPr>
              <a:t>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30" name="CuadroTexto 129"/>
          <p:cNvSpPr txBox="1"/>
          <p:nvPr/>
        </p:nvSpPr>
        <p:spPr>
          <a:xfrm>
            <a:off x="3560130" y="386408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un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4749130" y="386408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antur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4932" y="723900"/>
            <a:ext cx="5590915" cy="349249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469061" y="211699"/>
            <a:ext cx="2128504" cy="25300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487" t="25000" r="10512" b="7536"/>
          <a:stretch/>
        </p:blipFill>
        <p:spPr>
          <a:xfrm>
            <a:off x="580561" y="934907"/>
            <a:ext cx="5221533" cy="3048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80" t="32046" r="77276" b="28547"/>
          <a:stretch/>
        </p:blipFill>
        <p:spPr>
          <a:xfrm>
            <a:off x="6642931" y="398023"/>
            <a:ext cx="1807517" cy="21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928676" y="61438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ea typeface="Stoke"/>
                <a:cs typeface="Times New Roman" panose="02020603050405020304" pitchFamily="18" charset="0"/>
                <a:sym typeface="Stoke"/>
              </a:rPr>
              <a:t>INDEX</a:t>
            </a:r>
            <a:endParaRPr b="1" dirty="0">
              <a:latin typeface="Times New Roman" panose="02020603050405020304" pitchFamily="18" charset="0"/>
              <a:ea typeface="Stoke"/>
              <a:cs typeface="Times New Roman" panose="02020603050405020304" pitchFamily="18" charset="0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519419" y="1234185"/>
            <a:ext cx="7253388" cy="3375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Voz </a:t>
            </a:r>
            <a:r>
              <a:rPr lang="es-MX" sz="2400" dirty="0">
                <a:solidFill>
                  <a:srgbClr val="132440"/>
                </a:solidFill>
                <a:latin typeface="Britannic Bold" panose="020B0903060703020204" pitchFamily="34" charset="0"/>
              </a:rPr>
              <a:t>P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asiva y Voz Activa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Preposiciones y casos especiales: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2400" dirty="0">
                <a:solidFill>
                  <a:srgbClr val="132440"/>
                </a:solidFill>
                <a:latin typeface="Britannic Bold" panose="020B0903060703020204" pitchFamily="34" charset="0"/>
              </a:rPr>
              <a:t>	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Preposiciones de ablativo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2400" dirty="0">
                <a:solidFill>
                  <a:srgbClr val="132440"/>
                </a:solidFill>
                <a:latin typeface="Britannic Bold" panose="020B0903060703020204" pitchFamily="34" charset="0"/>
              </a:rPr>
              <a:t>	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Preposiciones de acusativo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2400" dirty="0">
                <a:solidFill>
                  <a:srgbClr val="132440"/>
                </a:solidFill>
                <a:latin typeface="Britannic Bold" panose="020B0903060703020204" pitchFamily="34" charset="0"/>
              </a:rPr>
              <a:t>	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Locativo, acu. y </a:t>
            </a: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abl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. Especiales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C. 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Tabla </a:t>
            </a: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Quis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, </a:t>
            </a: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quae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, quid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</a:t>
            </a: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endParaRPr lang="es-MX" sz="24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4933" y="723900"/>
            <a:ext cx="6477378" cy="349249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5766815" y="934907"/>
            <a:ext cx="909207" cy="3048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268054" y="310670"/>
            <a:ext cx="2128504" cy="25300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487" t="25000" r="5968" b="7536"/>
          <a:stretch/>
        </p:blipFill>
        <p:spPr>
          <a:xfrm>
            <a:off x="580561" y="934907"/>
            <a:ext cx="5586559" cy="3048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80" t="32046" r="77276" b="28547"/>
          <a:stretch/>
        </p:blipFill>
        <p:spPr>
          <a:xfrm>
            <a:off x="6441924" y="496994"/>
            <a:ext cx="1807517" cy="2172287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3809886" y="1375700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ab </a:t>
            </a:r>
            <a:r>
              <a:rPr lang="es-MX" b="1" dirty="0" err="1" smtClean="0">
                <a:latin typeface="High Tower Text" panose="02040502050506030303" pitchFamily="18" charset="0"/>
              </a:rPr>
              <a:t>ancillā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salūtātur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3662769" y="1586707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d</a:t>
            </a:r>
            <a:r>
              <a:rPr lang="es-MX" b="1" dirty="0" err="1" smtClean="0">
                <a:latin typeface="High Tower Text" panose="02040502050506030303" pitchFamily="18" charset="0"/>
              </a:rPr>
              <a:t>ominum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salūtant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3230969" y="1797714"/>
            <a:ext cx="246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Servī</a:t>
            </a:r>
            <a:r>
              <a:rPr lang="es-MX" b="1" dirty="0" smtClean="0">
                <a:latin typeface="High Tower Text" panose="02040502050506030303" pitchFamily="18" charset="0"/>
              </a:rPr>
              <a:t> ā </a:t>
            </a:r>
            <a:r>
              <a:rPr lang="es-MX" b="1" dirty="0" err="1" smtClean="0">
                <a:latin typeface="High Tower Text" panose="02040502050506030303" pitchFamily="18" charset="0"/>
              </a:rPr>
              <a:t>dominō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interrogantur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3098016" y="2004471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Dāvus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Mēdum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accusat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3579610" y="2246129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Sacculus</a:t>
            </a:r>
            <a:r>
              <a:rPr lang="es-MX" sz="1100" b="1" dirty="0" smtClean="0">
                <a:latin typeface="High Tower Text" panose="02040502050506030303" pitchFamily="18" charset="0"/>
              </a:rPr>
              <a:t> ā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Dāvō</a:t>
            </a:r>
            <a:r>
              <a:rPr lang="es-MX" sz="1100" b="1" dirty="0" smtClean="0">
                <a:latin typeface="High Tower Text" panose="02040502050506030303" pitchFamily="18" charset="0"/>
              </a:rPr>
              <a:t> in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mēnsā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ponitur</a:t>
            </a:r>
            <a:r>
              <a:rPr lang="es-MX" sz="1100" b="1" dirty="0" smtClean="0">
                <a:latin typeface="High Tower Text" panose="02040502050506030303" pitchFamily="18" charset="0"/>
              </a:rPr>
              <a:t>.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2872129" y="2433973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timet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2754172" y="2648377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ā </a:t>
            </a:r>
            <a:r>
              <a:rPr lang="es-MX" b="1" dirty="0" err="1" smtClean="0">
                <a:latin typeface="High Tower Text" panose="02040502050506030303" pitchFamily="18" charset="0"/>
              </a:rPr>
              <a:t>Iūliō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vocātur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2811547" y="2841112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Puerī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vocant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872129" y="3060992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Puerī</a:t>
            </a:r>
            <a:r>
              <a:rPr lang="es-MX" b="1" dirty="0" smtClean="0">
                <a:latin typeface="High Tower Text" panose="02040502050506030303" pitchFamily="18" charset="0"/>
              </a:rPr>
              <a:t> ā </a:t>
            </a:r>
            <a:r>
              <a:rPr lang="es-MX" b="1" dirty="0" err="1" smtClean="0">
                <a:latin typeface="High Tower Text" panose="02040502050506030303" pitchFamily="18" charset="0"/>
              </a:rPr>
              <a:t>Iūlia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audiuntur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867590" y="3288201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Iūlia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puerōs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vocat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3953365" y="3526807"/>
            <a:ext cx="2712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Dominus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īrātus</a:t>
            </a:r>
            <a:r>
              <a:rPr lang="es-MX" sz="1100" b="1" dirty="0" smtClean="0">
                <a:latin typeface="High Tower Text" panose="02040502050506030303" pitchFamily="18" charset="0"/>
              </a:rPr>
              <a:t> ā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servīs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improbīs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timētur</a:t>
            </a:r>
            <a:r>
              <a:rPr lang="es-MX" sz="1100" b="1" dirty="0" smtClean="0">
                <a:latin typeface="High Tower Text" panose="02040502050506030303" pitchFamily="18" charset="0"/>
              </a:rPr>
              <a:t>.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4059351" y="3746290"/>
            <a:ext cx="27318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Dominus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īrātus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servōs</a:t>
            </a:r>
            <a:r>
              <a:rPr lang="es-MX" sz="1100" b="1" dirty="0" smtClean="0">
                <a:latin typeface="High Tower Text" panose="02040502050506030303" pitchFamily="18" charset="0"/>
              </a:rPr>
              <a:t>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improbōs</a:t>
            </a:r>
            <a:r>
              <a:rPr lang="es-MX" sz="1100" b="1" dirty="0" smtClean="0">
                <a:latin typeface="High Tower Text" panose="02040502050506030303" pitchFamily="18" charset="0"/>
              </a:rPr>
              <a:t>  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verberat</a:t>
            </a:r>
            <a:r>
              <a:rPr lang="es-MX" sz="1100" b="1" dirty="0" smtClean="0">
                <a:latin typeface="High Tower Text" panose="02040502050506030303" pitchFamily="18" charset="0"/>
              </a:rPr>
              <a:t>.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679685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799279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87017" y="1610877"/>
            <a:ext cx="4814079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MX" sz="36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B. Preposiciones </a:t>
            </a:r>
            <a:r>
              <a:rPr lang="es-MX" sz="3600" dirty="0">
                <a:solidFill>
                  <a:srgbClr val="132440"/>
                </a:solidFill>
                <a:latin typeface="Britannic Bold" panose="020B0903060703020204" pitchFamily="34" charset="0"/>
              </a:rPr>
              <a:t>y casos especiales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7" name="Google Shape;2327;p68"/>
          <p:cNvGrpSpPr/>
          <p:nvPr/>
        </p:nvGrpSpPr>
        <p:grpSpPr>
          <a:xfrm>
            <a:off x="221975" y="538750"/>
            <a:ext cx="996040" cy="5143665"/>
            <a:chOff x="221975" y="538750"/>
            <a:chExt cx="996040" cy="5143665"/>
          </a:xfrm>
        </p:grpSpPr>
        <p:sp>
          <p:nvSpPr>
            <p:cNvPr id="2328" name="Google Shape;2328;p68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8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8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8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8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8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8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5" name="Google Shape;2335;p68"/>
          <p:cNvGrpSpPr/>
          <p:nvPr/>
        </p:nvGrpSpPr>
        <p:grpSpPr>
          <a:xfrm>
            <a:off x="7925975" y="538750"/>
            <a:ext cx="996040" cy="5143665"/>
            <a:chOff x="7925975" y="538750"/>
            <a:chExt cx="996040" cy="5143665"/>
          </a:xfrm>
        </p:grpSpPr>
        <p:sp>
          <p:nvSpPr>
            <p:cNvPr id="2336" name="Google Shape;2336;p68"/>
            <p:cNvSpPr/>
            <p:nvPr/>
          </p:nvSpPr>
          <p:spPr>
            <a:xfrm>
              <a:off x="7925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8"/>
            <p:cNvSpPr/>
            <p:nvPr/>
          </p:nvSpPr>
          <p:spPr>
            <a:xfrm>
              <a:off x="7927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8"/>
            <p:cNvSpPr/>
            <p:nvPr/>
          </p:nvSpPr>
          <p:spPr>
            <a:xfrm>
              <a:off x="7925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8"/>
            <p:cNvSpPr/>
            <p:nvPr/>
          </p:nvSpPr>
          <p:spPr>
            <a:xfrm>
              <a:off x="8682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8"/>
            <p:cNvSpPr/>
            <p:nvPr/>
          </p:nvSpPr>
          <p:spPr>
            <a:xfrm>
              <a:off x="8505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8"/>
            <p:cNvSpPr/>
            <p:nvPr/>
          </p:nvSpPr>
          <p:spPr>
            <a:xfrm>
              <a:off x="8319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8"/>
            <p:cNvSpPr/>
            <p:nvPr/>
          </p:nvSpPr>
          <p:spPr>
            <a:xfrm>
              <a:off x="7949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68"/>
          <p:cNvSpPr txBox="1">
            <a:spLocks noGrp="1"/>
          </p:cNvSpPr>
          <p:nvPr>
            <p:ph type="subTitle" idx="1"/>
          </p:nvPr>
        </p:nvSpPr>
        <p:spPr>
          <a:xfrm>
            <a:off x="4267127" y="634143"/>
            <a:ext cx="3262358" cy="6824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/>
              <a:t>P</a:t>
            </a:r>
            <a:r>
              <a:rPr lang="en" sz="3600" dirty="0" smtClean="0"/>
              <a:t>reposiciones</a:t>
            </a:r>
            <a:endParaRPr sz="3600" dirty="0"/>
          </a:p>
        </p:txBody>
      </p:sp>
      <p:sp>
        <p:nvSpPr>
          <p:cNvPr id="2345" name="Google Shape;2345;p68"/>
          <p:cNvSpPr/>
          <p:nvPr/>
        </p:nvSpPr>
        <p:spPr>
          <a:xfrm>
            <a:off x="6456849" y="871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6" name="Google Shape;2346;p68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2347" name="Google Shape;2347;p68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752;p47"/>
          <p:cNvSpPr txBox="1">
            <a:spLocks/>
          </p:cNvSpPr>
          <p:nvPr/>
        </p:nvSpPr>
        <p:spPr>
          <a:xfrm>
            <a:off x="1371317" y="1069931"/>
            <a:ext cx="6092289" cy="415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Ablativo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Nos quedamos con las mismas preposiciones 	que en el capítulo anterior.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+ Pero con dos particularidades: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 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   - El uso de “</a:t>
            </a:r>
            <a:r>
              <a:rPr lang="es-MX" sz="1600" b="0" dirty="0" err="1" smtClean="0">
                <a:solidFill>
                  <a:srgbClr val="132440"/>
                </a:solidFill>
                <a:latin typeface="Stoke Light" panose="020B0604020202020204" charset="0"/>
              </a:rPr>
              <a:t>procul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ab” 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 “Lejos de”</a:t>
            </a:r>
            <a:endParaRPr lang="es-MX" sz="1600" b="0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 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   - Si después del 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ab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viene una consonante 	         (salvo 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h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), colocamos 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ā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.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i="1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	Ej.: “</a:t>
            </a:r>
            <a:r>
              <a:rPr lang="es-MX" sz="1600" b="0" i="1" dirty="0" err="1" smtClean="0">
                <a:solidFill>
                  <a:srgbClr val="132440"/>
                </a:solidFill>
                <a:latin typeface="Stoke Light" panose="020B0604020202020204" charset="0"/>
              </a:rPr>
              <a:t>Venitne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i="1" dirty="0" err="1" smtClean="0">
                <a:solidFill>
                  <a:srgbClr val="132440"/>
                </a:solidFill>
                <a:latin typeface="Stoke Light" panose="020B0604020202020204" charset="0"/>
              </a:rPr>
              <a:t>Iūlius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 ā </a:t>
            </a:r>
            <a:r>
              <a:rPr lang="es-MX" sz="1600" b="0" i="1" dirty="0" err="1" smtClean="0">
                <a:solidFill>
                  <a:srgbClr val="132440"/>
                </a:solidFill>
                <a:latin typeface="Stoke Light" panose="020B0604020202020204" charset="0"/>
              </a:rPr>
              <a:t>vīllā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?”</a:t>
            </a: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MX" sz="1600" b="0" u="sng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 smtClean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6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7" name="Google Shape;2327;p68"/>
          <p:cNvGrpSpPr/>
          <p:nvPr/>
        </p:nvGrpSpPr>
        <p:grpSpPr>
          <a:xfrm>
            <a:off x="221975" y="538750"/>
            <a:ext cx="996040" cy="5143665"/>
            <a:chOff x="221975" y="538750"/>
            <a:chExt cx="996040" cy="5143665"/>
          </a:xfrm>
        </p:grpSpPr>
        <p:sp>
          <p:nvSpPr>
            <p:cNvPr id="2328" name="Google Shape;2328;p68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8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8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8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8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8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8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5" name="Google Shape;2335;p68"/>
          <p:cNvGrpSpPr/>
          <p:nvPr/>
        </p:nvGrpSpPr>
        <p:grpSpPr>
          <a:xfrm>
            <a:off x="7925975" y="538750"/>
            <a:ext cx="996040" cy="5143665"/>
            <a:chOff x="7925975" y="538750"/>
            <a:chExt cx="996040" cy="5143665"/>
          </a:xfrm>
        </p:grpSpPr>
        <p:sp>
          <p:nvSpPr>
            <p:cNvPr id="2336" name="Google Shape;2336;p68"/>
            <p:cNvSpPr/>
            <p:nvPr/>
          </p:nvSpPr>
          <p:spPr>
            <a:xfrm>
              <a:off x="7925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8"/>
            <p:cNvSpPr/>
            <p:nvPr/>
          </p:nvSpPr>
          <p:spPr>
            <a:xfrm>
              <a:off x="7927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8"/>
            <p:cNvSpPr/>
            <p:nvPr/>
          </p:nvSpPr>
          <p:spPr>
            <a:xfrm>
              <a:off x="7925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8"/>
            <p:cNvSpPr/>
            <p:nvPr/>
          </p:nvSpPr>
          <p:spPr>
            <a:xfrm>
              <a:off x="8682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8"/>
            <p:cNvSpPr/>
            <p:nvPr/>
          </p:nvSpPr>
          <p:spPr>
            <a:xfrm>
              <a:off x="8505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8"/>
            <p:cNvSpPr/>
            <p:nvPr/>
          </p:nvSpPr>
          <p:spPr>
            <a:xfrm>
              <a:off x="8319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8"/>
            <p:cNvSpPr/>
            <p:nvPr/>
          </p:nvSpPr>
          <p:spPr>
            <a:xfrm>
              <a:off x="7949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68"/>
          <p:cNvSpPr txBox="1">
            <a:spLocks noGrp="1"/>
          </p:cNvSpPr>
          <p:nvPr>
            <p:ph type="subTitle" idx="1"/>
          </p:nvPr>
        </p:nvSpPr>
        <p:spPr>
          <a:xfrm>
            <a:off x="4091940" y="387486"/>
            <a:ext cx="2909298" cy="444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P</a:t>
            </a:r>
            <a:r>
              <a:rPr lang="en" sz="3200" dirty="0" smtClean="0"/>
              <a:t>reposiciones</a:t>
            </a:r>
            <a:endParaRPr sz="3200" dirty="0"/>
          </a:p>
        </p:txBody>
      </p:sp>
      <p:sp>
        <p:nvSpPr>
          <p:cNvPr id="2345" name="Google Shape;2345;p68"/>
          <p:cNvSpPr/>
          <p:nvPr/>
        </p:nvSpPr>
        <p:spPr>
          <a:xfrm>
            <a:off x="6456849" y="871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6" name="Google Shape;2346;p68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2347" name="Google Shape;2347;p68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752;p47"/>
          <p:cNvSpPr txBox="1">
            <a:spLocks/>
          </p:cNvSpPr>
          <p:nvPr/>
        </p:nvSpPr>
        <p:spPr>
          <a:xfrm>
            <a:off x="1083131" y="832323"/>
            <a:ext cx="6646973" cy="415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Acusativo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+ Paralelamente, en este cap. agregamos 	</a:t>
            </a:r>
            <a:r>
              <a:rPr lang="es-MX" sz="1600" dirty="0">
                <a:solidFill>
                  <a:srgbClr val="132440"/>
                </a:solidFill>
                <a:latin typeface="Stoke Light" panose="020B0604020202020204" charset="0"/>
              </a:rPr>
              <a:t>preposiciones que exigen </a:t>
            </a:r>
            <a:r>
              <a:rPr lang="es-MX" sz="1600" u="sng" dirty="0">
                <a:solidFill>
                  <a:srgbClr val="132440"/>
                </a:solidFill>
                <a:latin typeface="Stoke Light" panose="020B0604020202020204" charset="0"/>
              </a:rPr>
              <a:t>acusativo</a:t>
            </a:r>
            <a:r>
              <a:rPr lang="es-MX" sz="1600" dirty="0" smtClean="0">
                <a:solidFill>
                  <a:srgbClr val="132440"/>
                </a:solidFill>
                <a:latin typeface="Stoke Light" panose="020B0604020202020204" charset="0"/>
              </a:rPr>
              <a:t>.</a:t>
            </a:r>
          </a:p>
          <a:p>
            <a:pPr algn="just">
              <a:lnSpc>
                <a:spcPct val="200000"/>
              </a:lnSpc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+ Estas son: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Ad 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A’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Ante  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‘Ante’ / 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Antes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Post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‘Delante’ / Después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Inter 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‘Entre’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err="1" smtClean="0">
                <a:solidFill>
                  <a:srgbClr val="132440"/>
                </a:solidFill>
                <a:latin typeface="Stoke Light" panose="020B0604020202020204" charset="0"/>
              </a:rPr>
              <a:t>Prope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‘Cerca de’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err="1">
                <a:solidFill>
                  <a:srgbClr val="132440"/>
                </a:solidFill>
                <a:latin typeface="Stoke Light" panose="020B0604020202020204" charset="0"/>
              </a:rPr>
              <a:t>Circum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 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 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‘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Alrededor de’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err="1" smtClean="0">
                <a:solidFill>
                  <a:srgbClr val="132440"/>
                </a:solidFill>
                <a:latin typeface="Stoke Light" panose="020B0604020202020204" charset="0"/>
              </a:rPr>
              <a:t>Apud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‘Junto a’</a:t>
            </a: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	Per 	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  <a:sym typeface="Wingdings" panose="05000000000000000000" pitchFamily="2" charset="2"/>
              </a:rPr>
              <a:t>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dirty="0">
                <a:solidFill>
                  <a:srgbClr val="132440"/>
                </a:solidFill>
                <a:latin typeface="Stoke Light" panose="020B0604020202020204" charset="0"/>
              </a:rPr>
              <a:t>‘A través’</a:t>
            </a:r>
          </a:p>
          <a:p>
            <a:pPr algn="just">
              <a:buSzPct val="100000"/>
            </a:pPr>
            <a:endParaRPr lang="es-MX" sz="1600" b="0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algn="just"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Ej.: “</a:t>
            </a:r>
            <a:r>
              <a:rPr lang="es-MX" sz="1600" b="0" i="1" dirty="0" err="1" smtClean="0">
                <a:solidFill>
                  <a:schemeClr val="accent1"/>
                </a:solidFill>
                <a:latin typeface="Stoke Light" panose="020B0604020202020204" charset="0"/>
              </a:rPr>
              <a:t>Ursus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b="0" i="1" dirty="0" err="1" smtClean="0">
                <a:solidFill>
                  <a:srgbClr val="FF0000"/>
                </a:solidFill>
                <a:latin typeface="Stoke Light" panose="020B0604020202020204" charset="0"/>
              </a:rPr>
              <a:t>est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 </a:t>
            </a:r>
            <a:r>
              <a:rPr lang="es-MX" sz="1600" i="1" dirty="0" smtClean="0">
                <a:solidFill>
                  <a:srgbClr val="92D050"/>
                </a:solidFill>
                <a:latin typeface="Stoke Light" panose="020B0604020202020204" charset="0"/>
              </a:rPr>
              <a:t>ante </a:t>
            </a:r>
            <a:r>
              <a:rPr lang="es-MX" sz="1600" i="1" dirty="0" err="1" smtClean="0">
                <a:solidFill>
                  <a:srgbClr val="92D050"/>
                </a:solidFill>
                <a:latin typeface="Stoke Light" panose="020B0604020202020204" charset="0"/>
              </a:rPr>
              <a:t>Iūlium</a:t>
            </a:r>
            <a:r>
              <a:rPr lang="es-MX" sz="1600" b="0" i="1" dirty="0" smtClean="0">
                <a:solidFill>
                  <a:srgbClr val="132440"/>
                </a:solidFill>
                <a:latin typeface="Stoke Light" panose="020B0604020202020204" charset="0"/>
              </a:rPr>
              <a:t>”</a:t>
            </a:r>
            <a:endParaRPr lang="es-MX" sz="1600" b="0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b="0" u="sng" dirty="0" smtClean="0">
                <a:solidFill>
                  <a:srgbClr val="132440"/>
                </a:solidFill>
                <a:latin typeface="Stoke Light" panose="020B0604020202020204" charset="0"/>
              </a:rPr>
              <a:t>+</a:t>
            </a:r>
            <a:endParaRPr lang="es-MX" sz="100" b="0" u="sng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 smtClean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5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2874042" y="947723"/>
            <a:ext cx="2785978" cy="409310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327" name="Google Shape;2327;p68"/>
          <p:cNvGrpSpPr/>
          <p:nvPr/>
        </p:nvGrpSpPr>
        <p:grpSpPr>
          <a:xfrm>
            <a:off x="221975" y="538750"/>
            <a:ext cx="996040" cy="5143665"/>
            <a:chOff x="221975" y="538750"/>
            <a:chExt cx="996040" cy="5143665"/>
          </a:xfrm>
        </p:grpSpPr>
        <p:sp>
          <p:nvSpPr>
            <p:cNvPr id="2328" name="Google Shape;2328;p68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8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8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8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8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8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8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5" name="Google Shape;2335;p68"/>
          <p:cNvGrpSpPr/>
          <p:nvPr/>
        </p:nvGrpSpPr>
        <p:grpSpPr>
          <a:xfrm>
            <a:off x="7925975" y="538750"/>
            <a:ext cx="996040" cy="5143665"/>
            <a:chOff x="7925975" y="538750"/>
            <a:chExt cx="996040" cy="5143665"/>
          </a:xfrm>
        </p:grpSpPr>
        <p:sp>
          <p:nvSpPr>
            <p:cNvPr id="2336" name="Google Shape;2336;p68"/>
            <p:cNvSpPr/>
            <p:nvPr/>
          </p:nvSpPr>
          <p:spPr>
            <a:xfrm>
              <a:off x="7925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8"/>
            <p:cNvSpPr/>
            <p:nvPr/>
          </p:nvSpPr>
          <p:spPr>
            <a:xfrm>
              <a:off x="7927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8"/>
            <p:cNvSpPr/>
            <p:nvPr/>
          </p:nvSpPr>
          <p:spPr>
            <a:xfrm>
              <a:off x="7925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8"/>
            <p:cNvSpPr/>
            <p:nvPr/>
          </p:nvSpPr>
          <p:spPr>
            <a:xfrm>
              <a:off x="8682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8"/>
            <p:cNvSpPr/>
            <p:nvPr/>
          </p:nvSpPr>
          <p:spPr>
            <a:xfrm>
              <a:off x="8505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8"/>
            <p:cNvSpPr/>
            <p:nvPr/>
          </p:nvSpPr>
          <p:spPr>
            <a:xfrm>
              <a:off x="8319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8"/>
            <p:cNvSpPr/>
            <p:nvPr/>
          </p:nvSpPr>
          <p:spPr>
            <a:xfrm>
              <a:off x="7949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4" name="Google Shape;2344;p68"/>
          <p:cNvSpPr txBox="1">
            <a:spLocks noGrp="1"/>
          </p:cNvSpPr>
          <p:nvPr>
            <p:ph type="subTitle" idx="1"/>
          </p:nvPr>
        </p:nvSpPr>
        <p:spPr>
          <a:xfrm>
            <a:off x="4091940" y="387486"/>
            <a:ext cx="2909298" cy="444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P</a:t>
            </a:r>
            <a:r>
              <a:rPr lang="en" sz="3200" dirty="0" smtClean="0"/>
              <a:t>reposiciones</a:t>
            </a:r>
            <a:endParaRPr sz="3200" dirty="0"/>
          </a:p>
        </p:txBody>
      </p:sp>
      <p:sp>
        <p:nvSpPr>
          <p:cNvPr id="2345" name="Google Shape;2345;p68"/>
          <p:cNvSpPr/>
          <p:nvPr/>
        </p:nvSpPr>
        <p:spPr>
          <a:xfrm>
            <a:off x="6456849" y="871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6" name="Google Shape;2346;p68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2347" name="Google Shape;2347;p68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752;p47"/>
          <p:cNvSpPr txBox="1">
            <a:spLocks/>
          </p:cNvSpPr>
          <p:nvPr/>
        </p:nvSpPr>
        <p:spPr>
          <a:xfrm>
            <a:off x="1329679" y="706404"/>
            <a:ext cx="6646973" cy="415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20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Acusativo:</a:t>
            </a: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  <p:pic>
        <p:nvPicPr>
          <p:cNvPr id="1026" name="Picture 2" descr="PDF) Preposiciones latinas aventura con leon - DOKUMEN.TI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3393" r="12813" b="7284"/>
          <a:stretch/>
        </p:blipFill>
        <p:spPr bwMode="auto">
          <a:xfrm>
            <a:off x="2986670" y="1047390"/>
            <a:ext cx="2559919" cy="38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2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7143989" y="1828543"/>
            <a:ext cx="1707357" cy="243627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39" name="Google Shape;1139;p51"/>
          <p:cNvSpPr txBox="1">
            <a:spLocks noGrp="1"/>
          </p:cNvSpPr>
          <p:nvPr>
            <p:ph type="body" idx="1"/>
          </p:nvPr>
        </p:nvSpPr>
        <p:spPr>
          <a:xfrm>
            <a:off x="2280508" y="1886980"/>
            <a:ext cx="4906500" cy="2592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bg2"/>
                </a:solidFill>
              </a:rPr>
              <a:t>Elidimos las preposiciones, pues usamos: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bg2"/>
                </a:solidFill>
              </a:rPr>
              <a:t>Acusativo de dirección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bg2"/>
                </a:solidFill>
              </a:rPr>
              <a:t>Ej.: “</a:t>
            </a:r>
            <a:r>
              <a:rPr lang="es-MX" sz="1600" b="1" dirty="0" err="1">
                <a:solidFill>
                  <a:schemeClr val="bg2"/>
                </a:solidFill>
              </a:rPr>
              <a:t>I</a:t>
            </a:r>
            <a:r>
              <a:rPr lang="es-MX" sz="1600" dirty="0" err="1">
                <a:solidFill>
                  <a:schemeClr val="bg2"/>
                </a:solidFill>
              </a:rPr>
              <a:t>Ūlius</a:t>
            </a:r>
            <a:r>
              <a:rPr lang="es-MX" sz="1600" dirty="0">
                <a:solidFill>
                  <a:schemeClr val="bg2"/>
                </a:solidFill>
              </a:rPr>
              <a:t> </a:t>
            </a:r>
            <a:r>
              <a:rPr lang="es-MX" sz="1600" strike="sngStrike" dirty="0">
                <a:solidFill>
                  <a:srgbClr val="FF0000"/>
                </a:solidFill>
              </a:rPr>
              <a:t>[ad]</a:t>
            </a:r>
            <a:r>
              <a:rPr lang="es-MX" sz="1600" dirty="0">
                <a:solidFill>
                  <a:schemeClr val="bg2"/>
                </a:solidFill>
              </a:rPr>
              <a:t> </a:t>
            </a:r>
            <a:r>
              <a:rPr lang="es-MX" sz="1600" dirty="0" err="1">
                <a:solidFill>
                  <a:schemeClr val="bg2"/>
                </a:solidFill>
              </a:rPr>
              <a:t>tūsculum</a:t>
            </a:r>
            <a:r>
              <a:rPr lang="es-MX" sz="1600" dirty="0">
                <a:solidFill>
                  <a:schemeClr val="bg2"/>
                </a:solidFill>
              </a:rPr>
              <a:t> </a:t>
            </a:r>
            <a:r>
              <a:rPr lang="es-MX" sz="1600" dirty="0" err="1">
                <a:solidFill>
                  <a:schemeClr val="bg2"/>
                </a:solidFill>
              </a:rPr>
              <a:t>it</a:t>
            </a:r>
            <a:r>
              <a:rPr lang="es-MX" sz="1600" dirty="0">
                <a:solidFill>
                  <a:schemeClr val="bg2"/>
                </a:solidFill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bg2"/>
                </a:solidFill>
              </a:rPr>
              <a:t>Ablativo de procedencia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bg2"/>
                </a:solidFill>
              </a:rPr>
              <a:t>Ej.: “</a:t>
            </a:r>
            <a:r>
              <a:rPr lang="es-MX" sz="1600" dirty="0" err="1" smtClean="0">
                <a:solidFill>
                  <a:schemeClr val="bg2"/>
                </a:solidFill>
              </a:rPr>
              <a:t>CornĒlius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strike="sngStrike" dirty="0" smtClean="0">
                <a:solidFill>
                  <a:srgbClr val="FF0000"/>
                </a:solidFill>
              </a:rPr>
              <a:t>[ab]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</a:rPr>
              <a:t>Romā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</a:rPr>
              <a:t>venit</a:t>
            </a:r>
            <a:r>
              <a:rPr lang="es-MX" sz="1600" dirty="0" smtClean="0">
                <a:solidFill>
                  <a:schemeClr val="bg2"/>
                </a:solidFill>
              </a:rPr>
              <a:t>. </a:t>
            </a:r>
          </a:p>
          <a:p>
            <a:pPr marL="457200" lvl="1" indent="0">
              <a:buNone/>
            </a:pPr>
            <a:endParaRPr lang="es-MX" sz="1600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bg2"/>
                </a:solidFill>
              </a:rPr>
              <a:t>Locativo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MX" sz="1600" dirty="0" smtClean="0">
                <a:solidFill>
                  <a:schemeClr val="bg2"/>
                </a:solidFill>
              </a:rPr>
              <a:t>Ej.: </a:t>
            </a:r>
            <a:r>
              <a:rPr lang="es-MX" sz="1600" dirty="0" err="1" smtClean="0">
                <a:solidFill>
                  <a:schemeClr val="bg2"/>
                </a:solidFill>
              </a:rPr>
              <a:t>L̄ydia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strike="sngStrike" dirty="0" smtClean="0">
                <a:solidFill>
                  <a:srgbClr val="FF0000"/>
                </a:solidFill>
              </a:rPr>
              <a:t>[in </a:t>
            </a:r>
            <a:r>
              <a:rPr lang="es-MX" sz="1600" strike="sngStrike" dirty="0" err="1" smtClean="0">
                <a:solidFill>
                  <a:srgbClr val="FF0000"/>
                </a:solidFill>
              </a:rPr>
              <a:t>romā</a:t>
            </a:r>
            <a:r>
              <a:rPr lang="es-MX" sz="1600" strike="sngStrike" dirty="0" smtClean="0">
                <a:solidFill>
                  <a:srgbClr val="FF0000"/>
                </a:solidFill>
              </a:rPr>
              <a:t>]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</a:rPr>
              <a:t>Rōmae</a:t>
            </a:r>
            <a:r>
              <a:rPr lang="es-MX" sz="1600" dirty="0" smtClean="0">
                <a:solidFill>
                  <a:schemeClr val="bg2"/>
                </a:solidFill>
              </a:rPr>
              <a:t> </a:t>
            </a:r>
            <a:r>
              <a:rPr lang="es-MX" sz="1600" dirty="0" err="1" smtClean="0">
                <a:solidFill>
                  <a:schemeClr val="bg2"/>
                </a:solidFill>
              </a:rPr>
              <a:t>est</a:t>
            </a:r>
            <a:r>
              <a:rPr lang="es-MX" sz="1600" dirty="0" smtClean="0">
                <a:solidFill>
                  <a:schemeClr val="bg2"/>
                </a:solidFill>
              </a:rPr>
              <a:t>.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1140" name="Google Shape;1140;p51"/>
          <p:cNvSpPr txBox="1">
            <a:spLocks noGrp="1"/>
          </p:cNvSpPr>
          <p:nvPr>
            <p:ph type="title"/>
          </p:nvPr>
        </p:nvSpPr>
        <p:spPr>
          <a:xfrm>
            <a:off x="-241211" y="968462"/>
            <a:ext cx="9597419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 smtClean="0">
                <a:solidFill>
                  <a:schemeClr val="dk2"/>
                </a:solidFill>
                <a:sym typeface="Stoke Light"/>
              </a:rPr>
              <a:t>¿Qué pasa con los </a:t>
            </a:r>
            <a:r>
              <a:rPr lang="en" sz="2800" b="1" u="sng" dirty="0" smtClean="0">
                <a:solidFill>
                  <a:schemeClr val="dk2"/>
                </a:solidFill>
                <a:sym typeface="Stoke Light"/>
              </a:rPr>
              <a:t>nombres</a:t>
            </a:r>
            <a:r>
              <a:rPr lang="en" sz="2800" b="0" dirty="0" smtClean="0">
                <a:solidFill>
                  <a:schemeClr val="dk2"/>
                </a:solidFill>
                <a:sym typeface="Stoke Light"/>
              </a:rPr>
              <a:t> de ciudades?</a:t>
            </a:r>
            <a:endParaRPr sz="2800" dirty="0">
              <a:solidFill>
                <a:schemeClr val="dk2"/>
              </a:solidFill>
            </a:endParaRPr>
          </a:p>
        </p:txBody>
      </p:sp>
      <p:grpSp>
        <p:nvGrpSpPr>
          <p:cNvPr id="1142" name="Google Shape;1142;p51"/>
          <p:cNvGrpSpPr/>
          <p:nvPr/>
        </p:nvGrpSpPr>
        <p:grpSpPr>
          <a:xfrm>
            <a:off x="-421646" y="2153919"/>
            <a:ext cx="3002286" cy="3822659"/>
            <a:chOff x="-421646" y="1026237"/>
            <a:chExt cx="3782940" cy="4950342"/>
          </a:xfrm>
        </p:grpSpPr>
        <p:grpSp>
          <p:nvGrpSpPr>
            <p:cNvPr id="1143" name="Google Shape;1143;p51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144" name="Google Shape;1144;p51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1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1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4" name="Google Shape;1164;p51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165" name="Google Shape;1165;p51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1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1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1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51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171" name="Google Shape;1171;p51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2344;p68"/>
          <p:cNvSpPr txBox="1">
            <a:spLocks/>
          </p:cNvSpPr>
          <p:nvPr/>
        </p:nvSpPr>
        <p:spPr>
          <a:xfrm>
            <a:off x="2443474" y="277197"/>
            <a:ext cx="3483738" cy="444837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Font typeface="Manrope"/>
              <a:buNone/>
            </a:pPr>
            <a:r>
              <a:rPr lang="es-MX" sz="3200" dirty="0" smtClean="0"/>
              <a:t>Bichos raros</a:t>
            </a:r>
            <a:endParaRPr lang="es-CL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8127" t="30242" r="13791" b="10499"/>
          <a:stretch/>
        </p:blipFill>
        <p:spPr>
          <a:xfrm>
            <a:off x="7264129" y="1951462"/>
            <a:ext cx="1467075" cy="27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3208020" y="462361"/>
            <a:ext cx="51295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Otros ablativos especiales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sp>
        <p:nvSpPr>
          <p:cNvPr id="100" name="Google Shape;1139;p51"/>
          <p:cNvSpPr txBox="1">
            <a:spLocks/>
          </p:cNvSpPr>
          <p:nvPr/>
        </p:nvSpPr>
        <p:spPr>
          <a:xfrm>
            <a:off x="1318206" y="1560250"/>
            <a:ext cx="5411958" cy="3340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s-CL" sz="1800" dirty="0" smtClean="0">
                <a:latin typeface="Manrope" panose="020B0604020202020204" charset="0"/>
              </a:rPr>
              <a:t>Estos son:</a:t>
            </a:r>
          </a:p>
          <a:p>
            <a:pPr lvl="5">
              <a:lnSpc>
                <a:spcPct val="150000"/>
              </a:lnSpc>
            </a:pPr>
            <a:r>
              <a:rPr lang="es-CL" sz="1800" dirty="0">
                <a:latin typeface="Manrope" panose="020B0604020202020204" charset="0"/>
              </a:rPr>
              <a:t>	</a:t>
            </a:r>
            <a:r>
              <a:rPr lang="es-CL" sz="1800" dirty="0" smtClean="0">
                <a:latin typeface="Manrope" panose="020B0604020202020204" charset="0"/>
              </a:rPr>
              <a:t>- Ablativo </a:t>
            </a:r>
            <a:r>
              <a:rPr lang="es-CL" sz="1800" dirty="0">
                <a:latin typeface="Manrope" panose="020B0604020202020204" charset="0"/>
              </a:rPr>
              <a:t>de </a:t>
            </a:r>
            <a:r>
              <a:rPr lang="es-CL" sz="1800" dirty="0" smtClean="0">
                <a:latin typeface="Manrope" panose="020B0604020202020204" charset="0"/>
              </a:rPr>
              <a:t>medio</a:t>
            </a:r>
          </a:p>
          <a:p>
            <a:pPr lvl="5">
              <a:lnSpc>
                <a:spcPct val="150000"/>
              </a:lnSpc>
            </a:pPr>
            <a:r>
              <a:rPr lang="es-MX" sz="1800" dirty="0">
                <a:latin typeface="Manrope" panose="020B0604020202020204" charset="0"/>
              </a:rPr>
              <a:t>	</a:t>
            </a:r>
            <a:r>
              <a:rPr lang="es-MX" sz="1800" dirty="0" smtClean="0">
                <a:latin typeface="Manrope" panose="020B0604020202020204" charset="0"/>
              </a:rPr>
              <a:t>	</a:t>
            </a:r>
          </a:p>
          <a:p>
            <a:pPr lvl="5">
              <a:lnSpc>
                <a:spcPct val="150000"/>
              </a:lnSpc>
            </a:pPr>
            <a:r>
              <a:rPr lang="es-CL" sz="1800" dirty="0" smtClean="0">
                <a:latin typeface="Manrope" panose="020B0604020202020204" charset="0"/>
              </a:rPr>
              <a:t>	- Ablativo de instrumento</a:t>
            </a:r>
          </a:p>
          <a:p>
            <a:pPr lvl="5">
              <a:lnSpc>
                <a:spcPct val="150000"/>
              </a:lnSpc>
            </a:pPr>
            <a:r>
              <a:rPr lang="es-MX" sz="1800" dirty="0">
                <a:latin typeface="Manrope" panose="020B0604020202020204" charset="0"/>
              </a:rPr>
              <a:t>		</a:t>
            </a:r>
            <a:endParaRPr lang="es-MX" sz="1800" dirty="0" smtClean="0">
              <a:latin typeface="Manrope" panose="020B0604020202020204" charset="0"/>
            </a:endParaRPr>
          </a:p>
          <a:p>
            <a:pPr lvl="5">
              <a:lnSpc>
                <a:spcPct val="150000"/>
              </a:lnSpc>
            </a:pPr>
            <a:r>
              <a:rPr lang="es-CL" sz="1800" dirty="0" smtClean="0">
                <a:latin typeface="Manrope" panose="020B0604020202020204" charset="0"/>
              </a:rPr>
              <a:t>	- Ablativo </a:t>
            </a:r>
            <a:r>
              <a:rPr lang="es-CL" sz="1800" dirty="0">
                <a:latin typeface="Manrope" panose="020B0604020202020204" charset="0"/>
              </a:rPr>
              <a:t>de </a:t>
            </a:r>
            <a:r>
              <a:rPr lang="es-CL" sz="1800" dirty="0" smtClean="0">
                <a:latin typeface="Manrope" panose="020B0604020202020204" charset="0"/>
              </a:rPr>
              <a:t>causa</a:t>
            </a:r>
            <a:endParaRPr lang="es-CL" sz="1800" dirty="0">
              <a:latin typeface="Manrope" panose="020B0604020202020204" charset="0"/>
            </a:endParaRPr>
          </a:p>
          <a:p>
            <a:pPr lvl="5">
              <a:lnSpc>
                <a:spcPct val="150000"/>
              </a:lnSpc>
            </a:pPr>
            <a:r>
              <a:rPr lang="es-MX" sz="1800" dirty="0">
                <a:latin typeface="Manrope" panose="020B0604020202020204" charset="0"/>
              </a:rPr>
              <a:t>	</a:t>
            </a:r>
            <a:endParaRPr lang="es-CL" sz="1800" dirty="0">
              <a:latin typeface="Manrop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56201" y="726162"/>
            <a:ext cx="2840149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76200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69690" y="1516859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…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1045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7957595" y="789032"/>
            <a:ext cx="656772" cy="347889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6250" y="1896295"/>
            <a:ext cx="5032323" cy="26300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60996" y="1450022"/>
            <a:ext cx="721949" cy="23356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167" t="24407" r="32917" b="32927"/>
          <a:stretch/>
        </p:blipFill>
        <p:spPr>
          <a:xfrm>
            <a:off x="1680737" y="1633774"/>
            <a:ext cx="5101127" cy="2666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417" t="28112" r="84750" b="33073"/>
          <a:stretch/>
        </p:blipFill>
        <p:spPr>
          <a:xfrm>
            <a:off x="7125374" y="1285064"/>
            <a:ext cx="767866" cy="2453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6282" t="36926" r="38165" b="9629"/>
          <a:stretch/>
        </p:blipFill>
        <p:spPr>
          <a:xfrm>
            <a:off x="8029747" y="720379"/>
            <a:ext cx="690351" cy="3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7957595" y="789032"/>
            <a:ext cx="656772" cy="347889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6250" y="1896295"/>
            <a:ext cx="5032323" cy="26300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60996" y="1450022"/>
            <a:ext cx="721949" cy="23356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167" t="24407" r="32917" b="32927"/>
          <a:stretch/>
        </p:blipFill>
        <p:spPr>
          <a:xfrm>
            <a:off x="1680737" y="1633774"/>
            <a:ext cx="5101127" cy="2666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417" t="28112" r="84750" b="33073"/>
          <a:stretch/>
        </p:blipFill>
        <p:spPr>
          <a:xfrm>
            <a:off x="7125374" y="1285064"/>
            <a:ext cx="767866" cy="2453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6282" t="36926" r="38165" b="9629"/>
          <a:stretch/>
        </p:blipFill>
        <p:spPr>
          <a:xfrm>
            <a:off x="8029747" y="720379"/>
            <a:ext cx="690351" cy="373721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179412" y="179117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Via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822163" y="1791174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inter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788905" y="1945062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prope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84015" y="1948477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procul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788905" y="2147717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ad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95716" y="234057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736649" y="25117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ante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406219" y="252847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post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406219" y="2709951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eunt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788905" y="2875835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ambulat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466436" y="2875835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lectīca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134751" y="30656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portant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482439" y="323989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saccōs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440198" y="3247073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umerīs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119706" y="3430712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Unde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131898" y="360549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Quō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648809" y="380678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vehunt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574194" y="398532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nam</a:t>
            </a:r>
            <a:endParaRPr lang="es-CL" b="1" dirty="0">
              <a:latin typeface="High Tower Text" panose="02040502050506030303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371657" y="396416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apud</a:t>
            </a:r>
            <a:endParaRPr lang="es-CL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491667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611261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966682" y="1643502"/>
            <a:ext cx="4920143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>
                <a:latin typeface="Stoke Light" panose="020B0604020202020204" charset="0"/>
              </a:rPr>
              <a:t>A. </a:t>
            </a:r>
            <a:r>
              <a:rPr lang="es-MX" sz="3600" dirty="0" err="1" smtClean="0">
                <a:latin typeface="Stoke Light" panose="020B0604020202020204" charset="0"/>
              </a:rPr>
              <a:t>Quis</a:t>
            </a:r>
            <a:r>
              <a:rPr lang="es-MX" sz="3600" dirty="0" smtClean="0">
                <a:latin typeface="Stoke Light" panose="020B0604020202020204" charset="0"/>
              </a:rPr>
              <a:t>, </a:t>
            </a:r>
            <a:r>
              <a:rPr lang="es-MX" sz="3600" dirty="0" err="1" smtClean="0">
                <a:latin typeface="Stoke Light" panose="020B0604020202020204" charset="0"/>
              </a:rPr>
              <a:t>quae</a:t>
            </a:r>
            <a:r>
              <a:rPr lang="es-MX" sz="3600" dirty="0" smtClean="0">
                <a:latin typeface="Stoke Light" panose="020B0604020202020204" charset="0"/>
              </a:rPr>
              <a:t>, quid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3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7957595" y="789032"/>
            <a:ext cx="656772" cy="347889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30709" y="2090949"/>
            <a:ext cx="5378090" cy="164754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60996" y="1450022"/>
            <a:ext cx="721949" cy="23356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417" t="28112" r="84750" b="33073"/>
          <a:stretch/>
        </p:blipFill>
        <p:spPr>
          <a:xfrm>
            <a:off x="7125374" y="1285064"/>
            <a:ext cx="767866" cy="2453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6282" t="36926" r="38165" b="9629"/>
          <a:stretch/>
        </p:blipFill>
        <p:spPr>
          <a:xfrm>
            <a:off x="8029747" y="720379"/>
            <a:ext cx="690351" cy="37372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9241" t="31189" r="44368" b="43775"/>
          <a:stretch/>
        </p:blipFill>
        <p:spPr>
          <a:xfrm>
            <a:off x="1416715" y="1945465"/>
            <a:ext cx="5449232" cy="16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7957595" y="789032"/>
            <a:ext cx="656772" cy="347889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30709" y="2090949"/>
            <a:ext cx="5378090" cy="1647540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60996" y="1450022"/>
            <a:ext cx="721949" cy="233569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417" t="28112" r="84750" b="33073"/>
          <a:stretch/>
        </p:blipFill>
        <p:spPr>
          <a:xfrm>
            <a:off x="7125374" y="1285064"/>
            <a:ext cx="767866" cy="2453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6282" t="36926" r="38165" b="9629"/>
          <a:stretch/>
        </p:blipFill>
        <p:spPr>
          <a:xfrm>
            <a:off x="8029747" y="720379"/>
            <a:ext cx="690351" cy="37372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9241" t="31189" r="44368" b="43775"/>
          <a:stretch/>
        </p:blipFill>
        <p:spPr>
          <a:xfrm>
            <a:off x="1416715" y="1945465"/>
            <a:ext cx="5449232" cy="165419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593302" y="187012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itaque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380512" y="205479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timet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774299" y="225747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malus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55964" y="22574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autem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01369" y="245237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amīcus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726719" y="2658513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inimīcī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102586" y="284793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longa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958450" y="302946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mūrō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134487" y="303260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duodecim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36369" y="304097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portae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50737" y="32417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Circum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016454" y="324176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tam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119525" y="323604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80999" y="1002314"/>
            <a:ext cx="4145029" cy="32525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334" t="34037" r="57583" b="20482"/>
          <a:stretch/>
        </p:blipFill>
        <p:spPr>
          <a:xfrm>
            <a:off x="252015" y="1165219"/>
            <a:ext cx="3791662" cy="2846065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4281970" y="496904"/>
            <a:ext cx="4708888" cy="401078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4406158" y="696930"/>
            <a:ext cx="4483764" cy="360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CuadroTexto 53"/>
          <p:cNvSpPr txBox="1"/>
          <p:nvPr/>
        </p:nvSpPr>
        <p:spPr>
          <a:xfrm>
            <a:off x="4407552" y="917840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Ejercicio 2</a:t>
            </a:r>
          </a:p>
        </p:txBody>
      </p:sp>
    </p:spTree>
    <p:extLst>
      <p:ext uri="{BB962C8B-B14F-4D97-AF65-F5344CB8AC3E}">
        <p14:creationId xmlns:p14="http://schemas.microsoft.com/office/powerpoint/2010/main" val="689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80999" y="1002314"/>
            <a:ext cx="4145029" cy="32525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334" t="34037" r="57583" b="20482"/>
          <a:stretch/>
        </p:blipFill>
        <p:spPr>
          <a:xfrm>
            <a:off x="252015" y="1165219"/>
            <a:ext cx="3791662" cy="2846065"/>
          </a:xfrm>
          <a:prstGeom prst="rect">
            <a:avLst/>
          </a:prstGeom>
        </p:spPr>
      </p:pic>
      <p:sp>
        <p:nvSpPr>
          <p:cNvPr id="52" name="Rectángulo 51"/>
          <p:cNvSpPr/>
          <p:nvPr/>
        </p:nvSpPr>
        <p:spPr>
          <a:xfrm>
            <a:off x="4281970" y="496904"/>
            <a:ext cx="4708888" cy="401078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4406158" y="696930"/>
            <a:ext cx="4483764" cy="360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CuadroTexto 53"/>
          <p:cNvSpPr txBox="1"/>
          <p:nvPr/>
        </p:nvSpPr>
        <p:spPr>
          <a:xfrm>
            <a:off x="4407552" y="917840"/>
            <a:ext cx="458330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Ejercicio 2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Via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Latīna</a:t>
            </a:r>
            <a:r>
              <a:rPr lang="es-MX" b="1" dirty="0" smtClean="0">
                <a:latin typeface="High Tower Text" panose="02040502050506030303" pitchFamily="18" charset="0"/>
              </a:rPr>
              <a:t> inter </a:t>
            </a:r>
            <a:r>
              <a:rPr lang="es-MX" b="1" dirty="0" err="1" smtClean="0">
                <a:latin typeface="High Tower Text" panose="02040502050506030303" pitchFamily="18" charset="0"/>
              </a:rPr>
              <a:t>Rōmam</a:t>
            </a:r>
            <a:r>
              <a:rPr lang="es-MX" b="1" dirty="0" smtClean="0">
                <a:latin typeface="High Tower Text" panose="02040502050506030303" pitchFamily="18" charset="0"/>
              </a:rPr>
              <a:t> et </a:t>
            </a:r>
            <a:r>
              <a:rPr lang="es-MX" b="1" dirty="0" err="1" smtClean="0">
                <a:latin typeface="High Tower Text" panose="02040502050506030303" pitchFamily="18" charset="0"/>
              </a:rPr>
              <a:t>Tūsculum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Capua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 magnum </a:t>
            </a:r>
            <a:r>
              <a:rPr lang="es-MX" b="1" dirty="0" err="1" smtClean="0">
                <a:latin typeface="High Tower Text" panose="02040502050506030303" pitchFamily="18" charset="0"/>
              </a:rPr>
              <a:t>oppidum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Rōmānum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Fluvius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Tiberis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longus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quam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Nīlus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Tūsculum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procul</a:t>
            </a:r>
            <a:r>
              <a:rPr lang="es-MX" b="1" dirty="0" smtClean="0">
                <a:latin typeface="High Tower Text" panose="02040502050506030303" pitchFamily="18" charset="0"/>
              </a:rPr>
              <a:t> ā </a:t>
            </a:r>
            <a:r>
              <a:rPr lang="es-MX" b="1" dirty="0" err="1" smtClean="0">
                <a:latin typeface="High Tower Text" panose="02040502050506030303" pitchFamily="18" charset="0"/>
              </a:rPr>
              <a:t>Rōmā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prope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Rōmam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Vīlla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prope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Tūsculum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viā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Latinā</a:t>
            </a:r>
            <a:r>
              <a:rPr lang="es-MX" b="1" dirty="0" smtClean="0">
                <a:latin typeface="High Tower Text" panose="02040502050506030303" pitchFamily="18" charset="0"/>
              </a:rPr>
              <a:t>, </a:t>
            </a:r>
            <a:r>
              <a:rPr lang="es-MX" b="1" dirty="0" err="1" smtClean="0">
                <a:latin typeface="High Tower Text" panose="02040502050506030303" pitchFamily="18" charset="0"/>
              </a:rPr>
              <a:t>quia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is</a:t>
            </a:r>
            <a:r>
              <a:rPr lang="es-MX" b="1" dirty="0" smtClean="0">
                <a:latin typeface="High Tower Text" panose="02040502050506030303" pitchFamily="18" charset="0"/>
              </a:rPr>
              <a:t> ab </a:t>
            </a:r>
            <a:r>
              <a:rPr lang="es-MX" b="1" dirty="0" err="1" smtClean="0">
                <a:latin typeface="High Tower Text" panose="02040502050506030303" pitchFamily="18" charset="0"/>
              </a:rPr>
              <a:t>oppidō</a:t>
            </a:r>
            <a:r>
              <a:rPr lang="es-MX" b="1" dirty="0" smtClean="0">
                <a:latin typeface="High Tower Text" panose="02040502050506030303" pitchFamily="18" charset="0"/>
              </a:rPr>
              <a:t> ad </a:t>
            </a:r>
            <a:r>
              <a:rPr lang="es-MX" b="1" dirty="0" err="1" smtClean="0">
                <a:latin typeface="High Tower Text" panose="02040502050506030303" pitchFamily="18" charset="0"/>
              </a:rPr>
              <a:t>vīllam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ambulat</a:t>
            </a:r>
            <a:r>
              <a:rPr lang="es-MX" b="1" dirty="0" smtClean="0">
                <a:latin typeface="High Tower Text" panose="02040502050506030303" pitchFamily="18" charset="0"/>
              </a:rPr>
              <a:t>, sed ā </a:t>
            </a:r>
            <a:r>
              <a:rPr lang="es-MX" b="1" dirty="0" err="1" smtClean="0">
                <a:latin typeface="High Tower Text" panose="02040502050506030303" pitchFamily="18" charset="0"/>
              </a:rPr>
              <a:t>servīs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vehitur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Apud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dominum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quattuor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servī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sunt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Ursus</a:t>
            </a:r>
            <a:r>
              <a:rPr lang="es-MX" b="1" dirty="0" smtClean="0">
                <a:latin typeface="High Tower Text" panose="02040502050506030303" pitchFamily="18" charset="0"/>
              </a:rPr>
              <a:t> et </a:t>
            </a:r>
            <a:r>
              <a:rPr lang="es-MX" b="1" dirty="0" err="1" smtClean="0">
                <a:latin typeface="High Tower Text" panose="02040502050506030303" pitchFamily="18" charset="0"/>
              </a:rPr>
              <a:t>Dāvus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lectīcam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portant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Syrus</a:t>
            </a:r>
            <a:r>
              <a:rPr lang="es-MX" b="1" dirty="0" smtClean="0">
                <a:latin typeface="High Tower Text" panose="02040502050506030303" pitchFamily="18" charset="0"/>
              </a:rPr>
              <a:t> et </a:t>
            </a:r>
            <a:r>
              <a:rPr lang="es-MX" b="1" dirty="0" err="1" smtClean="0">
                <a:latin typeface="High Tower Text" panose="02040502050506030303" pitchFamily="18" charset="0"/>
              </a:rPr>
              <a:t>Lēander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saccōs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umerīs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portant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ad </a:t>
            </a:r>
            <a:r>
              <a:rPr lang="es-MX" b="1" dirty="0" err="1" smtClean="0">
                <a:latin typeface="High Tower Text" panose="02040502050506030303" pitchFamily="18" charset="0"/>
              </a:rPr>
              <a:t>vīllam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ab </a:t>
            </a:r>
            <a:r>
              <a:rPr lang="es-MX" b="1" dirty="0" err="1" smtClean="0">
                <a:latin typeface="High Tower Text" panose="02040502050506030303" pitchFamily="18" charset="0"/>
              </a:rPr>
              <a:t>oppidō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venit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Quia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servus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malus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, et </a:t>
            </a:r>
            <a:r>
              <a:rPr lang="es-MX" b="1" dirty="0" err="1" smtClean="0">
                <a:latin typeface="High Tower Text" panose="02040502050506030303" pitchFamily="18" charset="0"/>
              </a:rPr>
              <a:t>dominum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timet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Dāvusque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amīcī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inimīcī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s-CL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5810099" y="800978"/>
            <a:ext cx="2260928" cy="109026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98078" y="2280213"/>
            <a:ext cx="6693125" cy="2061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500" t="39518" r="45167" b="35889"/>
          <a:stretch/>
        </p:blipFill>
        <p:spPr>
          <a:xfrm>
            <a:off x="1555065" y="2425205"/>
            <a:ext cx="6536139" cy="19102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459" t="42094" r="31666" b="48334"/>
          <a:stretch/>
        </p:blipFill>
        <p:spPr>
          <a:xfrm>
            <a:off x="5919503" y="906501"/>
            <a:ext cx="2171700" cy="9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5810099" y="800978"/>
            <a:ext cx="2260928" cy="109026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98078" y="2280213"/>
            <a:ext cx="6693125" cy="2061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500" t="39518" r="45167" b="35889"/>
          <a:stretch/>
        </p:blipFill>
        <p:spPr>
          <a:xfrm>
            <a:off x="1555065" y="2425205"/>
            <a:ext cx="6536139" cy="19102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459" t="42094" r="31666" b="48334"/>
          <a:stretch/>
        </p:blipFill>
        <p:spPr>
          <a:xfrm>
            <a:off x="5919503" y="906501"/>
            <a:ext cx="2171700" cy="98473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974392" y="281218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07478" y="2595203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04486" y="25952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21171" y="2816539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689771" y="304145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502001" y="30398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860025" y="326637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077402" y="3261839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903032" y="350421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90305" y="3504219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144529" y="3730669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ab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519857" y="37306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95081" y="2142100"/>
            <a:ext cx="5213101" cy="255281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6601860" y="467359"/>
            <a:ext cx="2077088" cy="200914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604" t="19418" r="50960" b="40927"/>
          <a:stretch/>
        </p:blipFill>
        <p:spPr>
          <a:xfrm>
            <a:off x="1474500" y="1875935"/>
            <a:ext cx="4854262" cy="2613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417" t="28408" r="31416" b="49963"/>
          <a:stretch/>
        </p:blipFill>
        <p:spPr>
          <a:xfrm>
            <a:off x="6700688" y="467359"/>
            <a:ext cx="1887221" cy="18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95081" y="2142100"/>
            <a:ext cx="5213101" cy="255281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6601860" y="467359"/>
            <a:ext cx="2077088" cy="200914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604" t="19418" r="50960" b="40927"/>
          <a:stretch/>
        </p:blipFill>
        <p:spPr>
          <a:xfrm>
            <a:off x="1474500" y="1875935"/>
            <a:ext cx="4854262" cy="26130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6417" t="28408" r="31416" b="49963"/>
          <a:stretch/>
        </p:blipFill>
        <p:spPr>
          <a:xfrm>
            <a:off x="6700688" y="467359"/>
            <a:ext cx="1887221" cy="188722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510166" y="198524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582046" y="19852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u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690361" y="218515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014889" y="218515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612769" y="238007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411484" y="238007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673939" y="257489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399699" y="257489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a</a:t>
            </a:r>
            <a:r>
              <a:rPr lang="es-MX" sz="1800" b="1" dirty="0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925771" y="275956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22005" y="275956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491885" y="276464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a</a:t>
            </a:r>
            <a:r>
              <a:rPr lang="es-MX" sz="1800" b="1" dirty="0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000315" y="2764645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a</a:t>
            </a:r>
            <a:r>
              <a:rPr lang="es-MX" sz="1800" b="1" dirty="0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147691" y="29646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209062" y="295439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838951" y="295439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306517" y="315241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582046" y="315241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731704" y="334019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021477" y="335044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905477" y="35390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3939850" y="355262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450262" y="355753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014889" y="355753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150780" y="372683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a</a:t>
            </a:r>
            <a:r>
              <a:rPr lang="es-MX" sz="1800" b="1" dirty="0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4524854" y="374154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306517" y="41165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ās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781507" y="394348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3743031" y="393190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551023" y="393190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īs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6435353" y="234865"/>
            <a:ext cx="2133413" cy="124501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74083" y="1724628"/>
            <a:ext cx="5915679" cy="32629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83" t="19370" r="53800" b="56482"/>
          <a:stretch/>
        </p:blipFill>
        <p:spPr>
          <a:xfrm>
            <a:off x="2124620" y="1926101"/>
            <a:ext cx="5364480" cy="16706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7465" t="65895" r="38649" b="15630"/>
          <a:stretch/>
        </p:blipFill>
        <p:spPr>
          <a:xfrm>
            <a:off x="2123439" y="3472195"/>
            <a:ext cx="5365661" cy="12706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0333" t="23222" r="30584" b="67445"/>
          <a:stretch/>
        </p:blipFill>
        <p:spPr>
          <a:xfrm>
            <a:off x="6658520" y="352263"/>
            <a:ext cx="166116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6435353" y="234865"/>
            <a:ext cx="2133413" cy="124501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74083" y="1724628"/>
            <a:ext cx="5915679" cy="32629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83" t="19370" r="53800" b="56482"/>
          <a:stretch/>
        </p:blipFill>
        <p:spPr>
          <a:xfrm>
            <a:off x="2124620" y="1926101"/>
            <a:ext cx="5364480" cy="16706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7465" t="65895" r="38649" b="15630"/>
          <a:stretch/>
        </p:blipFill>
        <p:spPr>
          <a:xfrm>
            <a:off x="2123439" y="3472195"/>
            <a:ext cx="5365661" cy="12706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0333" t="23222" r="30584" b="67445"/>
          <a:stretch/>
        </p:blipFill>
        <p:spPr>
          <a:xfrm>
            <a:off x="6658520" y="352263"/>
            <a:ext cx="1661160" cy="96012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302538" y="214515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02538" y="238989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337232" y="263716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quem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369579" y="288781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590437" y="312917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quem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228799" y="336850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308527" y="361915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844711" y="384148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302538" y="407956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480101" y="433021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quōs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4022099677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Quōs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Quās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ángulo redondeado 124"/>
          <p:cNvSpPr/>
          <p:nvPr/>
        </p:nvSpPr>
        <p:spPr>
          <a:xfrm>
            <a:off x="3698140" y="3167835"/>
            <a:ext cx="597247" cy="2945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5685363" y="3168887"/>
            <a:ext cx="565524" cy="2727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1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52650" y="1879807"/>
            <a:ext cx="2694885" cy="4068113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71379" y="2545123"/>
            <a:ext cx="5920516" cy="2054967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583" t="32111" r="6666" b="23741"/>
          <a:stretch/>
        </p:blipFill>
        <p:spPr>
          <a:xfrm>
            <a:off x="1440273" y="2457143"/>
            <a:ext cx="5812378" cy="2011717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6934699" y="583951"/>
            <a:ext cx="1176256" cy="153866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9487" t="40499" r="78500" b="30556"/>
          <a:stretch/>
        </p:blipFill>
        <p:spPr>
          <a:xfrm>
            <a:off x="6904756" y="671550"/>
            <a:ext cx="1116391" cy="15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52650" y="1879807"/>
            <a:ext cx="2694885" cy="4068113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71379" y="2545123"/>
            <a:ext cx="5920516" cy="2054967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583" t="32111" r="6666" b="23741"/>
          <a:stretch/>
        </p:blipFill>
        <p:spPr>
          <a:xfrm>
            <a:off x="1440273" y="2457143"/>
            <a:ext cx="5812378" cy="2011717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6934699" y="583951"/>
            <a:ext cx="1176256" cy="153866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9487" t="40499" r="78500" b="30556"/>
          <a:stretch/>
        </p:blipFill>
        <p:spPr>
          <a:xfrm>
            <a:off x="6904756" y="671550"/>
            <a:ext cx="1116391" cy="1513144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3837729" y="259242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17201" y="257832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616079" y="28057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420513" y="301841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um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028836" y="3018411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304996" y="322482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903481" y="344945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>
                <a:latin typeface="High Tower Text" panose="02040502050506030303" pitchFamily="18" charset="0"/>
              </a:rPr>
              <a:t>ō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2970092" y="36694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ā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624909" y="344945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am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844629" y="36439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>
                <a:latin typeface="High Tower Text" panose="02040502050506030303" pitchFamily="18" charset="0"/>
              </a:rPr>
              <a:t>u</a:t>
            </a:r>
            <a:r>
              <a:rPr lang="es-MX" sz="1800" b="1" dirty="0" err="1" smtClean="0">
                <a:latin typeface="High Tower Text" panose="02040502050506030303" pitchFamily="18" charset="0"/>
              </a:rPr>
              <a:t>m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068817" y="386657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err="1" smtClean="0">
                <a:latin typeface="High Tower Text" panose="02040502050506030303" pitchFamily="18" charset="0"/>
              </a:rPr>
              <a:t>ae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735351" y="4086329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b="1" dirty="0" smtClean="0">
                <a:latin typeface="High Tower Text" panose="02040502050506030303" pitchFamily="18" charset="0"/>
              </a:rPr>
              <a:t>ī</a:t>
            </a:r>
            <a:endParaRPr lang="es-CL" sz="18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5011628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5131222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5365507" y="1643502"/>
            <a:ext cx="352131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atin typeface="Stoke Light" panose="020B0604020202020204" charset="0"/>
              </a:rPr>
              <a:t>B</a:t>
            </a:r>
            <a:r>
              <a:rPr lang="en" sz="3600" dirty="0" smtClean="0">
                <a:latin typeface="Stoke Light" panose="020B0604020202020204" charset="0"/>
              </a:rPr>
              <a:t>. </a:t>
            </a:r>
            <a:r>
              <a:rPr lang="es-MX" sz="3600" dirty="0" smtClean="0">
                <a:latin typeface="Stoke Light" panose="020B0604020202020204" charset="0"/>
              </a:rPr>
              <a:t>Voz Pasiva y Voz Activa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2398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4604806" y="233477"/>
            <a:ext cx="4247873" cy="5093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¿Qué significa la “Voz”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461945" y="1836925"/>
            <a:ext cx="5689197" cy="299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En la primera ayudantía habíamos hablado de las </a:t>
            </a:r>
            <a:r>
              <a:rPr lang="es-MX" sz="1600" u="sng" dirty="0" smtClean="0">
                <a:solidFill>
                  <a:srgbClr val="132440"/>
                </a:solidFill>
                <a:latin typeface="Stoke Light" panose="020B0604020202020204" charset="0"/>
              </a:rPr>
              <a:t>categorías verbales</a:t>
            </a:r>
            <a:r>
              <a:rPr lang="es-MX" sz="1600" dirty="0" smtClean="0">
                <a:solidFill>
                  <a:srgbClr val="132440"/>
                </a:solidFill>
                <a:latin typeface="Stoke Light" panose="020B0604020202020204" charset="0"/>
              </a:rPr>
              <a:t>.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160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Uno de ellas es la </a:t>
            </a:r>
            <a:r>
              <a:rPr lang="es-MX" sz="1600" u="sng" dirty="0" smtClean="0">
                <a:solidFill>
                  <a:srgbClr val="132440"/>
                </a:solidFill>
                <a:latin typeface="Stoke Light" panose="020B0604020202020204" charset="0"/>
              </a:rPr>
              <a:t>voz</a:t>
            </a: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: “la categoría que denota si la significación del verbo es producida o recibida por la persona gramatical a quien aquel se refiere” (El Verbo, F. Valenzuela, p. 13)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1600" b="0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En simple, es muy distinto decir “Julio compra la comida” que “La comida es comprada por Julio”. </a:t>
            </a: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endParaRPr lang="es-MX" sz="1600" b="0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 Ejercitémoslo…</a:t>
            </a: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MX" sz="1600" b="0" u="sng" dirty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 smtClean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20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  <p:sp>
        <p:nvSpPr>
          <p:cNvPr id="55" name="Subtítulo 4"/>
          <p:cNvSpPr>
            <a:spLocks noGrp="1"/>
          </p:cNvSpPr>
          <p:nvPr>
            <p:ph type="subTitle" idx="1"/>
          </p:nvPr>
        </p:nvSpPr>
        <p:spPr>
          <a:xfrm>
            <a:off x="6049325" y="758427"/>
            <a:ext cx="2807309" cy="5093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/>
              <a:t>en gramática?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0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34935" y="1660573"/>
            <a:ext cx="4466572" cy="303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802743" y="462361"/>
            <a:ext cx="6897602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Describe la acción desde el punto de vista de Michael </a:t>
            </a:r>
            <a:r>
              <a:rPr lang="es-MX" sz="2800" dirty="0" err="1" smtClean="0">
                <a:solidFill>
                  <a:srgbClr val="FFFFFF"/>
                </a:solidFill>
                <a:latin typeface="Manrope"/>
                <a:sym typeface="Manrope"/>
              </a:rPr>
              <a:t>Corleone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2052" name="Picture 4" descr="Giuseppe Sill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80" y="1956092"/>
            <a:ext cx="3739877" cy="24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034935" y="1660573"/>
            <a:ext cx="4466572" cy="3037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802742" y="462361"/>
            <a:ext cx="753485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Ahora Describe la acción desde el punto de vista de la mano de don </a:t>
            </a:r>
            <a:r>
              <a:rPr lang="es-MX" sz="2800" dirty="0" err="1" smtClean="0">
                <a:solidFill>
                  <a:srgbClr val="FFFFFF"/>
                </a:solidFill>
                <a:latin typeface="Manrope"/>
                <a:sym typeface="Manrope"/>
              </a:rPr>
              <a:t>ciccio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2052" name="Picture 4" descr="Giuseppe Sill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80" y="1956092"/>
            <a:ext cx="3739877" cy="24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590999" y="1665911"/>
            <a:ext cx="5196952" cy="3037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ángulo 7"/>
          <p:cNvSpPr/>
          <p:nvPr/>
        </p:nvSpPr>
        <p:spPr>
          <a:xfrm>
            <a:off x="1590999" y="486206"/>
            <a:ext cx="5219699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Describe la acción desde el </a:t>
            </a:r>
          </a:p>
          <a:p>
            <a:pPr marL="457200" lvl="0" indent="-317500" algn="ctr">
              <a:buClr>
                <a:srgbClr val="132440"/>
              </a:buClr>
              <a:buSzPts val="1400"/>
            </a:pPr>
            <a:r>
              <a:rPr lang="es-MX" sz="2800" dirty="0" smtClean="0">
                <a:solidFill>
                  <a:srgbClr val="FFFFFF"/>
                </a:solidFill>
                <a:latin typeface="Manrope"/>
                <a:sym typeface="Manrope"/>
              </a:rPr>
              <a:t>punto de vista de los niños</a:t>
            </a:r>
            <a:endParaRPr lang="es-CL" sz="2800" dirty="0">
              <a:solidFill>
                <a:srgbClr val="FFFFFF"/>
              </a:solidFill>
              <a:latin typeface="Manrope"/>
              <a:sym typeface="Manrope"/>
            </a:endParaRPr>
          </a:p>
        </p:txBody>
      </p:sp>
      <p:pic>
        <p:nvPicPr>
          <p:cNvPr id="1026" name="Picture 2" descr="Exploring Children's Book Influences in Moonrise King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94" y="1965545"/>
            <a:ext cx="4356911" cy="24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767</Words>
  <Application>Microsoft Office PowerPoint</Application>
  <PresentationFormat>Presentación en pantalla (16:9)</PresentationFormat>
  <Paragraphs>302</Paragraphs>
  <Slides>43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Manrope</vt:lpstr>
      <vt:lpstr>Arial</vt:lpstr>
      <vt:lpstr>Times New Roman</vt:lpstr>
      <vt:lpstr>Tempus Sans ITC</vt:lpstr>
      <vt:lpstr>Britannic Bold</vt:lpstr>
      <vt:lpstr>High Tower Text</vt:lpstr>
      <vt:lpstr>Segoe UI Black</vt:lpstr>
      <vt:lpstr>Wingdings</vt:lpstr>
      <vt:lpstr>Stoke Light</vt:lpstr>
      <vt:lpstr>Stoke</vt:lpstr>
      <vt:lpstr>Social Studies Subject for High School - 10th Grade: Ancient Greece and Ancient Rome by Slidesgo</vt:lpstr>
      <vt:lpstr>10° Ayudantía  Capitulum Sextum:  VIA LATINA</vt:lpstr>
      <vt:lpstr>INDEX</vt:lpstr>
      <vt:lpstr>A. Quis, quae, quid</vt:lpstr>
      <vt:lpstr>Tabla de Quis, Quae, Quid</vt:lpstr>
      <vt:lpstr>B. Voz Pasiva y Voz Activa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B. Preposiciones y casos especiales</vt:lpstr>
      <vt:lpstr>Presentación de PowerPoint</vt:lpstr>
      <vt:lpstr>Presentación de PowerPoint</vt:lpstr>
      <vt:lpstr>Presentación de PowerPoint</vt:lpstr>
      <vt:lpstr>¿Qué pasa con los nombres de ciudades?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117</cp:revision>
  <dcterms:modified xsi:type="dcterms:W3CDTF">2023-06-14T03:21:02Z</dcterms:modified>
</cp:coreProperties>
</file>